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diagrams/colors4.xml" ContentType="application/vnd.openxmlformats-officedocument.drawingml.diagramColor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drawing3.xml" ContentType="application/vnd.ms-office.drawingml.diagramDrawing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Default Extension="vml" ContentType="application/vnd.openxmlformats-officedocument.vmlDrawing"/>
  <Override PartName="/ppt/diagrams/data3.xml" ContentType="application/vnd.openxmlformats-officedocument.drawingml.diagramData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Override3.xml" ContentType="application/vnd.openxmlformats-officedocument.themeOverr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77"/>
  </p:notesMasterIdLst>
  <p:sldIdLst>
    <p:sldId id="276" r:id="rId2"/>
    <p:sldId id="278" r:id="rId3"/>
    <p:sldId id="298" r:id="rId4"/>
    <p:sldId id="257" r:id="rId5"/>
    <p:sldId id="258" r:id="rId6"/>
    <p:sldId id="259" r:id="rId7"/>
    <p:sldId id="260" r:id="rId8"/>
    <p:sldId id="261" r:id="rId9"/>
    <p:sldId id="312" r:id="rId10"/>
    <p:sldId id="262" r:id="rId11"/>
    <p:sldId id="314" r:id="rId12"/>
    <p:sldId id="280" r:id="rId13"/>
    <p:sldId id="359" r:id="rId14"/>
    <p:sldId id="360" r:id="rId15"/>
    <p:sldId id="361" r:id="rId16"/>
    <p:sldId id="364" r:id="rId17"/>
    <p:sldId id="263" r:id="rId18"/>
    <p:sldId id="308" r:id="rId19"/>
    <p:sldId id="309" r:id="rId20"/>
    <p:sldId id="310" r:id="rId21"/>
    <p:sldId id="283" r:id="rId22"/>
    <p:sldId id="284" r:id="rId23"/>
    <p:sldId id="307" r:id="rId24"/>
    <p:sldId id="315" r:id="rId25"/>
    <p:sldId id="319" r:id="rId26"/>
    <p:sldId id="354" r:id="rId27"/>
    <p:sldId id="355" r:id="rId28"/>
    <p:sldId id="356" r:id="rId29"/>
    <p:sldId id="316" r:id="rId30"/>
    <p:sldId id="317" r:id="rId31"/>
    <p:sldId id="318" r:id="rId32"/>
    <p:sldId id="266" r:id="rId33"/>
    <p:sldId id="264" r:id="rId34"/>
    <p:sldId id="281" r:id="rId35"/>
    <p:sldId id="282" r:id="rId36"/>
    <p:sldId id="320" r:id="rId37"/>
    <p:sldId id="321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265" r:id="rId47"/>
    <p:sldId id="267" r:id="rId48"/>
    <p:sldId id="332" r:id="rId49"/>
    <p:sldId id="333" r:id="rId50"/>
    <p:sldId id="335" r:id="rId51"/>
    <p:sldId id="269" r:id="rId52"/>
    <p:sldId id="270" r:id="rId53"/>
    <p:sldId id="336" r:id="rId54"/>
    <p:sldId id="337" r:id="rId55"/>
    <p:sldId id="338" r:id="rId56"/>
    <p:sldId id="286" r:id="rId57"/>
    <p:sldId id="287" r:id="rId58"/>
    <p:sldId id="288" r:id="rId59"/>
    <p:sldId id="330" r:id="rId60"/>
    <p:sldId id="357" r:id="rId61"/>
    <p:sldId id="271" r:id="rId62"/>
    <p:sldId id="353" r:id="rId63"/>
    <p:sldId id="352" r:id="rId64"/>
    <p:sldId id="351" r:id="rId65"/>
    <p:sldId id="350" r:id="rId66"/>
    <p:sldId id="300" r:id="rId67"/>
    <p:sldId id="342" r:id="rId68"/>
    <p:sldId id="343" r:id="rId69"/>
    <p:sldId id="305" r:id="rId70"/>
    <p:sldId id="304" r:id="rId71"/>
    <p:sldId id="303" r:id="rId72"/>
    <p:sldId id="302" r:id="rId73"/>
    <p:sldId id="363" r:id="rId74"/>
    <p:sldId id="344" r:id="rId75"/>
    <p:sldId id="306" r:id="rId7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24" autoAdjust="0"/>
  </p:normalViewPr>
  <p:slideViewPr>
    <p:cSldViewPr>
      <p:cViewPr varScale="1">
        <p:scale>
          <a:sx n="74" d="100"/>
          <a:sy n="74" d="100"/>
        </p:scale>
        <p:origin x="-72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oleObject" Target="&#1050;&#1085;&#1080;&#1075;&#1072;1" TargetMode="External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42"/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explosion val="5"/>
          <c:dPt>
            <c:idx val="0"/>
            <c:spPr>
              <a:solidFill>
                <a:srgbClr val="92D050"/>
              </a:solidFill>
            </c:spPr>
          </c:dPt>
          <c:dPt>
            <c:idx val="1"/>
            <c:explosion val="10"/>
            <c:spPr>
              <a:solidFill>
                <a:srgbClr val="FFFF00"/>
              </a:solidFill>
            </c:spPr>
          </c:dPt>
          <c:dPt>
            <c:idx val="2"/>
            <c:spPr>
              <a:solidFill>
                <a:srgbClr val="00B0F0"/>
              </a:solidFill>
            </c:spPr>
          </c:dPt>
          <c:dLbls>
            <c:dLbl>
              <c:idx val="0"/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Ведут</a:t>
                    </a:r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 здоровый образ жизни</a:t>
                    </a:r>
                    <a:r>
                      <a:rPr lang="ru-RU" dirty="0">
                        <a:solidFill>
                          <a:schemeClr val="tx1"/>
                        </a:solidFill>
                      </a:rPr>
                      <a:t>
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15%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showCatName val="1"/>
              <c:showPercent val="1"/>
            </c:dLbl>
            <c:dLbl>
              <c:idx val="1"/>
              <c:layout>
                <c:manualLayout>
                  <c:x val="-0.14309399606299369"/>
                  <c:y val="-0.28702872557597198"/>
                </c:manualLayout>
              </c:layout>
              <c:tx>
                <c:rich>
                  <a:bodyPr/>
                  <a:lstStyle/>
                  <a:p>
                    <a:r>
                      <a:rPr lang="ru-RU" dirty="0">
                        <a:solidFill>
                          <a:schemeClr val="tx1"/>
                        </a:solidFill>
                      </a:rPr>
                      <a:t>Уделяют частично
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45%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showCatName val="1"/>
              <c:showPercent val="1"/>
            </c:dLbl>
            <c:dLbl>
              <c:idx val="2"/>
              <c:layout>
                <c:manualLayout>
                  <c:x val="0.17290933945756956"/>
                  <c:y val="7.3489063867016924E-2"/>
                </c:manualLayout>
              </c:layout>
              <c:tx>
                <c:rich>
                  <a:bodyPr/>
                  <a:lstStyle/>
                  <a:p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Не</a:t>
                    </a:r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 уделяют внимание </a:t>
                    </a:r>
                  </a:p>
                  <a:p>
                    <a:r>
                      <a:rPr lang="ru-RU" baseline="0" dirty="0" smtClean="0">
                        <a:solidFill>
                          <a:schemeClr val="tx1"/>
                        </a:solidFill>
                      </a:rPr>
                      <a:t>40</a:t>
                    </a:r>
                    <a:r>
                      <a:rPr lang="ru-RU" dirty="0" smtClean="0">
                        <a:solidFill>
                          <a:schemeClr val="tx1"/>
                        </a:solidFill>
                      </a:rPr>
                      <a:t>%</a:t>
                    </a:r>
                    <a:endParaRPr lang="ru-RU" dirty="0">
                      <a:solidFill>
                        <a:schemeClr val="tx1"/>
                      </a:solidFill>
                    </a:endParaRPr>
                  </a:p>
                </c:rich>
              </c:tx>
              <c:showCatName val="1"/>
              <c:showPercent val="1"/>
            </c:dLbl>
            <c:showCatName val="1"/>
            <c:showPercent val="1"/>
            <c:showLeaderLines val="1"/>
          </c:dLbls>
          <c:cat>
            <c:strRef>
              <c:f>Лист1!$A$1:$C$1</c:f>
              <c:strCache>
                <c:ptCount val="3"/>
                <c:pt idx="0">
                  <c:v>Не уделяют внимания</c:v>
                </c:pt>
                <c:pt idx="1">
                  <c:v>Уделяют частично</c:v>
                </c:pt>
                <c:pt idx="2">
                  <c:v>Ведут ЗОЖ</c:v>
                </c:pt>
              </c:strCache>
            </c:strRef>
          </c:cat>
          <c:val>
            <c:numRef>
              <c:f>Лист1!$A$2:$C$2</c:f>
              <c:numCache>
                <c:formatCode>0%</c:formatCode>
                <c:ptCount val="3"/>
                <c:pt idx="0">
                  <c:v>0.15000000000000024</c:v>
                </c:pt>
                <c:pt idx="1">
                  <c:v>0.60000000000000064</c:v>
                </c:pt>
                <c:pt idx="2">
                  <c:v>0.25</c:v>
                </c:pt>
              </c:numCache>
            </c:numRef>
          </c:val>
        </c:ser>
        <c:dLbls>
          <c:showCatName val="1"/>
          <c:showPercent val="1"/>
        </c:dLbls>
      </c:pie3DChart>
    </c:plotArea>
    <c:plotVisOnly val="1"/>
  </c:chart>
  <c:spPr>
    <a:solidFill>
      <a:schemeClr val="tx2">
        <a:lumMod val="25000"/>
        <a:lumOff val="75000"/>
      </a:schemeClr>
    </a:solidFill>
  </c:spPr>
  <c:txPr>
    <a:bodyPr/>
    <a:lstStyle/>
    <a:p>
      <a:pPr>
        <a:defRPr sz="1800"/>
      </a:pPr>
      <a:endParaRPr lang="ru-RU"/>
    </a:p>
  </c:txPr>
  <c:externalData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1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#3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#4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E2237E-BBF4-4FB6-9872-05FB3CD468D2}" type="doc">
      <dgm:prSet loTypeId="urn:microsoft.com/office/officeart/2005/8/layout/default" loCatId="list" qsTypeId="urn:microsoft.com/office/officeart/2005/8/quickstyle/simple3" qsCatId="simple" csTypeId="urn:microsoft.com/office/officeart/2005/8/colors/accent1_2#1" csCatId="accent1" phldr="1"/>
      <dgm:spPr/>
      <dgm:t>
        <a:bodyPr/>
        <a:lstStyle/>
        <a:p>
          <a:endParaRPr lang="ru-RU"/>
        </a:p>
      </dgm:t>
    </dgm:pt>
    <dgm:pt modelId="{A4740D29-BF2F-4925-A807-AA4412B36C0A}">
      <dgm:prSet phldrT="[Текст]" custT="1"/>
      <dgm:spPr/>
      <dgm:t>
        <a:bodyPr/>
        <a:lstStyle/>
        <a:p>
          <a:pPr algn="l"/>
          <a:r>
            <a:rPr lang="ru-RU" sz="2000" b="1" dirty="0" smtClean="0">
              <a:solidFill>
                <a:srgbClr val="002060"/>
              </a:solidFill>
            </a:rPr>
            <a:t>1. Дать первоначальные представления о здоровом образе жизни.</a:t>
          </a:r>
          <a:endParaRPr lang="ru-RU" sz="2000" b="1" dirty="0">
            <a:solidFill>
              <a:srgbClr val="002060"/>
            </a:solidFill>
          </a:endParaRPr>
        </a:p>
      </dgm:t>
    </dgm:pt>
    <dgm:pt modelId="{A0CDAA10-33B5-4563-94C6-554641D1C4D9}" type="parTrans" cxnId="{8A2755A4-6D9B-4B67-9E52-29D064B378B6}">
      <dgm:prSet/>
      <dgm:spPr/>
      <dgm:t>
        <a:bodyPr/>
        <a:lstStyle/>
        <a:p>
          <a:endParaRPr lang="ru-RU"/>
        </a:p>
      </dgm:t>
    </dgm:pt>
    <dgm:pt modelId="{7FBCAFE9-59A0-47E6-8713-29FEBF842DB2}" type="sibTrans" cxnId="{8A2755A4-6D9B-4B67-9E52-29D064B378B6}">
      <dgm:prSet/>
      <dgm:spPr/>
      <dgm:t>
        <a:bodyPr/>
        <a:lstStyle/>
        <a:p>
          <a:endParaRPr lang="ru-RU"/>
        </a:p>
      </dgm:t>
    </dgm:pt>
    <dgm:pt modelId="{CCBCADE0-521D-4E61-8AF4-FB8D4D3E2081}">
      <dgm:prSet phldrT="[Текст]" custT="1"/>
      <dgm:spPr/>
      <dgm:t>
        <a:bodyPr/>
        <a:lstStyle/>
        <a:p>
          <a:pPr algn="l"/>
          <a:r>
            <a:rPr lang="ru-RU" sz="1800" b="1" dirty="0" smtClean="0">
              <a:solidFill>
                <a:srgbClr val="002060"/>
              </a:solidFill>
            </a:rPr>
            <a:t>2. Формировать первоначальные представления о себе, как отдельном человеке; об элементарном значении каждого органа для нормальной жизнедеятельности человека.</a:t>
          </a:r>
          <a:endParaRPr lang="ru-RU" sz="1800" b="1" dirty="0">
            <a:solidFill>
              <a:srgbClr val="002060"/>
            </a:solidFill>
          </a:endParaRPr>
        </a:p>
      </dgm:t>
    </dgm:pt>
    <dgm:pt modelId="{E4E83ED4-9306-4787-9967-4A8D1465E0A0}" type="parTrans" cxnId="{A25C1E39-DAF8-42CE-86B3-7708DDD8524D}">
      <dgm:prSet/>
      <dgm:spPr/>
      <dgm:t>
        <a:bodyPr/>
        <a:lstStyle/>
        <a:p>
          <a:endParaRPr lang="ru-RU"/>
        </a:p>
      </dgm:t>
    </dgm:pt>
    <dgm:pt modelId="{84225C1E-0CFE-4D02-BC78-774101158237}" type="sibTrans" cxnId="{A25C1E39-DAF8-42CE-86B3-7708DDD8524D}">
      <dgm:prSet/>
      <dgm:spPr/>
      <dgm:t>
        <a:bodyPr/>
        <a:lstStyle/>
        <a:p>
          <a:endParaRPr lang="ru-RU"/>
        </a:p>
      </dgm:t>
    </dgm:pt>
    <dgm:pt modelId="{AA5DC7F6-0B1D-474C-9481-00EC5096F3CE}">
      <dgm:prSet phldrT="[Текст]" custT="1"/>
      <dgm:spPr/>
      <dgm:t>
        <a:bodyPr/>
        <a:lstStyle/>
        <a:p>
          <a:pPr algn="l"/>
          <a:r>
            <a:rPr lang="ru-RU" sz="2000" b="1" dirty="0" smtClean="0">
              <a:solidFill>
                <a:srgbClr val="002060"/>
              </a:solidFill>
            </a:rPr>
            <a:t>3. Повысить педагогическую компетентность родителей по вопросам укрепления здоровья детей.</a:t>
          </a:r>
          <a:endParaRPr lang="ru-RU" sz="2000" b="1" dirty="0">
            <a:solidFill>
              <a:srgbClr val="002060"/>
            </a:solidFill>
          </a:endParaRPr>
        </a:p>
      </dgm:t>
    </dgm:pt>
    <dgm:pt modelId="{D21387FF-8246-4219-973F-F39791B2AD75}" type="parTrans" cxnId="{D6B8C9E2-2001-464F-B7B0-1755DFC12CBD}">
      <dgm:prSet/>
      <dgm:spPr/>
      <dgm:t>
        <a:bodyPr/>
        <a:lstStyle/>
        <a:p>
          <a:endParaRPr lang="ru-RU"/>
        </a:p>
      </dgm:t>
    </dgm:pt>
    <dgm:pt modelId="{EC2337B1-6091-427A-B1E6-2B019F24739E}" type="sibTrans" cxnId="{D6B8C9E2-2001-464F-B7B0-1755DFC12CBD}">
      <dgm:prSet/>
      <dgm:spPr/>
      <dgm:t>
        <a:bodyPr/>
        <a:lstStyle/>
        <a:p>
          <a:endParaRPr lang="ru-RU"/>
        </a:p>
      </dgm:t>
    </dgm:pt>
    <dgm:pt modelId="{989F02E5-3B8B-4F56-95A6-5D18D4A43A32}">
      <dgm:prSet phldrT="[Текст]" custT="1"/>
      <dgm:spPr/>
      <dgm:t>
        <a:bodyPr/>
        <a:lstStyle/>
        <a:p>
          <a:pPr algn="l"/>
          <a:r>
            <a:rPr lang="ru-RU" sz="2000" b="1" dirty="0" smtClean="0">
              <a:solidFill>
                <a:srgbClr val="002060"/>
              </a:solidFill>
            </a:rPr>
            <a:t>4. Воспитывать у детей привычку к аккуратности и чистоте, прививать культурно-гигиенические навыки, и простейшие навыки самообслуживания.</a:t>
          </a:r>
          <a:endParaRPr lang="ru-RU" sz="2000" b="1" dirty="0">
            <a:solidFill>
              <a:srgbClr val="002060"/>
            </a:solidFill>
          </a:endParaRPr>
        </a:p>
      </dgm:t>
    </dgm:pt>
    <dgm:pt modelId="{81727436-C39A-4EDB-BE54-A2916EEE2388}" type="parTrans" cxnId="{DB34778D-A26D-4C2D-82F2-65AFE062C903}">
      <dgm:prSet/>
      <dgm:spPr/>
      <dgm:t>
        <a:bodyPr/>
        <a:lstStyle/>
        <a:p>
          <a:endParaRPr lang="ru-RU"/>
        </a:p>
      </dgm:t>
    </dgm:pt>
    <dgm:pt modelId="{CAB48740-058A-4A8A-9DDF-FC43E03DC4C6}" type="sibTrans" cxnId="{DB34778D-A26D-4C2D-82F2-65AFE062C903}">
      <dgm:prSet/>
      <dgm:spPr/>
      <dgm:t>
        <a:bodyPr/>
        <a:lstStyle/>
        <a:p>
          <a:endParaRPr lang="ru-RU"/>
        </a:p>
      </dgm:t>
    </dgm:pt>
    <dgm:pt modelId="{B9FDBB84-54A7-4471-BBEB-20E2A25D7784}">
      <dgm:prSet phldrT="[Текст]" custT="1"/>
      <dgm:spPr/>
      <dgm:t>
        <a:bodyPr/>
        <a:lstStyle/>
        <a:p>
          <a:r>
            <a:rPr lang="ru-RU" sz="8000" b="1" dirty="0" smtClean="0">
              <a:solidFill>
                <a:srgbClr val="FF0000"/>
              </a:solidFill>
            </a:rPr>
            <a:t>Задачи:</a:t>
          </a:r>
          <a:endParaRPr lang="ru-RU" sz="8000" b="1" dirty="0">
            <a:solidFill>
              <a:srgbClr val="FF0000"/>
            </a:solidFill>
          </a:endParaRPr>
        </a:p>
      </dgm:t>
    </dgm:pt>
    <dgm:pt modelId="{EDB3A4A8-6405-4E8C-8967-C6B3B7F1FD42}" type="parTrans" cxnId="{3591BCDC-734B-4347-B750-35A58A502B23}">
      <dgm:prSet/>
      <dgm:spPr/>
      <dgm:t>
        <a:bodyPr/>
        <a:lstStyle/>
        <a:p>
          <a:endParaRPr lang="ru-RU"/>
        </a:p>
      </dgm:t>
    </dgm:pt>
    <dgm:pt modelId="{5769B020-2A66-45E7-B05D-C3AAB9D584A9}" type="sibTrans" cxnId="{3591BCDC-734B-4347-B750-35A58A502B23}">
      <dgm:prSet/>
      <dgm:spPr/>
      <dgm:t>
        <a:bodyPr/>
        <a:lstStyle/>
        <a:p>
          <a:endParaRPr lang="ru-RU"/>
        </a:p>
      </dgm:t>
    </dgm:pt>
    <dgm:pt modelId="{C7FA8459-B4D1-4509-A39B-7DEED45027D0}" type="pres">
      <dgm:prSet presAssocID="{5DE2237E-BBF4-4FB6-9872-05FB3CD468D2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986FE02B-516A-4645-A908-AD2154A8F0AC}" type="pres">
      <dgm:prSet presAssocID="{A4740D29-BF2F-4925-A807-AA4412B36C0A}" presName="node" presStyleLbl="node1" presStyleIdx="0" presStyleCnt="5" custScaleX="125819" custLinFactY="10491" custLinFactNeighborX="2449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5EE66-80A0-4727-9153-73EEF5667695}" type="pres">
      <dgm:prSet presAssocID="{7FBCAFE9-59A0-47E6-8713-29FEBF842DB2}" presName="sibTrans" presStyleCnt="0"/>
      <dgm:spPr/>
    </dgm:pt>
    <dgm:pt modelId="{71BEF71D-3336-48F6-9F02-4B1069B4BDC7}" type="pres">
      <dgm:prSet presAssocID="{CCBCADE0-521D-4E61-8AF4-FB8D4D3E2081}" presName="node" presStyleLbl="node1" presStyleIdx="1" presStyleCnt="5" custScaleX="141216" custLinFactY="10491" custLinFactNeighborX="-104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F391A1-02E8-40B3-ACDD-4821163BC4E9}" type="pres">
      <dgm:prSet presAssocID="{84225C1E-0CFE-4D02-BC78-774101158237}" presName="sibTrans" presStyleCnt="0"/>
      <dgm:spPr/>
    </dgm:pt>
    <dgm:pt modelId="{89469B44-2CB1-4FCC-A27D-C35DBB11B5FC}" type="pres">
      <dgm:prSet presAssocID="{AA5DC7F6-0B1D-474C-9481-00EC5096F3CE}" presName="node" presStyleLbl="node1" presStyleIdx="2" presStyleCnt="5" custScaleX="115555" custScaleY="96776" custLinFactY="12886" custLinFactNeighborX="-782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11C1E2E-24A3-4744-9574-BE3A7F8D80FC}" type="pres">
      <dgm:prSet presAssocID="{EC2337B1-6091-427A-B1E6-2B019F24739E}" presName="sibTrans" presStyleCnt="0"/>
      <dgm:spPr/>
    </dgm:pt>
    <dgm:pt modelId="{7211CF3E-2D13-407D-8BFD-33674A14D141}" type="pres">
      <dgm:prSet presAssocID="{989F02E5-3B8B-4F56-95A6-5D18D4A43A32}" presName="node" presStyleLbl="node1" presStyleIdx="3" presStyleCnt="5" custScaleX="135927" custLinFactY="14498" custLinFactNeighborX="6434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A7DCD3-0293-4974-8404-FA2B3654E5F9}" type="pres">
      <dgm:prSet presAssocID="{CAB48740-058A-4A8A-9DDF-FC43E03DC4C6}" presName="sibTrans" presStyleCnt="0"/>
      <dgm:spPr/>
    </dgm:pt>
    <dgm:pt modelId="{195AAA58-7C52-4C86-919F-251B12A83259}" type="pres">
      <dgm:prSet presAssocID="{B9FDBB84-54A7-4471-BBEB-20E2A25D7784}" presName="node" presStyleLbl="node1" presStyleIdx="4" presStyleCnt="5" custScaleX="185567" custLinFactY="-148192" custLinFactNeighborX="4252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91BCDC-734B-4347-B750-35A58A502B23}" srcId="{5DE2237E-BBF4-4FB6-9872-05FB3CD468D2}" destId="{B9FDBB84-54A7-4471-BBEB-20E2A25D7784}" srcOrd="4" destOrd="0" parTransId="{EDB3A4A8-6405-4E8C-8967-C6B3B7F1FD42}" sibTransId="{5769B020-2A66-45E7-B05D-C3AAB9D584A9}"/>
    <dgm:cxn modelId="{DB34778D-A26D-4C2D-82F2-65AFE062C903}" srcId="{5DE2237E-BBF4-4FB6-9872-05FB3CD468D2}" destId="{989F02E5-3B8B-4F56-95A6-5D18D4A43A32}" srcOrd="3" destOrd="0" parTransId="{81727436-C39A-4EDB-BE54-A2916EEE2388}" sibTransId="{CAB48740-058A-4A8A-9DDF-FC43E03DC4C6}"/>
    <dgm:cxn modelId="{9C9A5FD8-CB44-4511-9F20-7B2589780694}" type="presOf" srcId="{AA5DC7F6-0B1D-474C-9481-00EC5096F3CE}" destId="{89469B44-2CB1-4FCC-A27D-C35DBB11B5FC}" srcOrd="0" destOrd="0" presId="urn:microsoft.com/office/officeart/2005/8/layout/default"/>
    <dgm:cxn modelId="{13C75E13-4D9B-4B4B-930F-07452582002B}" type="presOf" srcId="{989F02E5-3B8B-4F56-95A6-5D18D4A43A32}" destId="{7211CF3E-2D13-407D-8BFD-33674A14D141}" srcOrd="0" destOrd="0" presId="urn:microsoft.com/office/officeart/2005/8/layout/default"/>
    <dgm:cxn modelId="{D6B8C9E2-2001-464F-B7B0-1755DFC12CBD}" srcId="{5DE2237E-BBF4-4FB6-9872-05FB3CD468D2}" destId="{AA5DC7F6-0B1D-474C-9481-00EC5096F3CE}" srcOrd="2" destOrd="0" parTransId="{D21387FF-8246-4219-973F-F39791B2AD75}" sibTransId="{EC2337B1-6091-427A-B1E6-2B019F24739E}"/>
    <dgm:cxn modelId="{5D9EC666-D13E-4BA9-BB8E-84495137F991}" type="presOf" srcId="{5DE2237E-BBF4-4FB6-9872-05FB3CD468D2}" destId="{C7FA8459-B4D1-4509-A39B-7DEED45027D0}" srcOrd="0" destOrd="0" presId="urn:microsoft.com/office/officeart/2005/8/layout/default"/>
    <dgm:cxn modelId="{F1104251-1BBA-41A2-A6E4-7DA409FF5B4D}" type="presOf" srcId="{B9FDBB84-54A7-4471-BBEB-20E2A25D7784}" destId="{195AAA58-7C52-4C86-919F-251B12A83259}" srcOrd="0" destOrd="0" presId="urn:microsoft.com/office/officeart/2005/8/layout/default"/>
    <dgm:cxn modelId="{8A2755A4-6D9B-4B67-9E52-29D064B378B6}" srcId="{5DE2237E-BBF4-4FB6-9872-05FB3CD468D2}" destId="{A4740D29-BF2F-4925-A807-AA4412B36C0A}" srcOrd="0" destOrd="0" parTransId="{A0CDAA10-33B5-4563-94C6-554641D1C4D9}" sibTransId="{7FBCAFE9-59A0-47E6-8713-29FEBF842DB2}"/>
    <dgm:cxn modelId="{4EF3EBBD-6BAD-4E7A-AE27-023FAAC9A678}" type="presOf" srcId="{CCBCADE0-521D-4E61-8AF4-FB8D4D3E2081}" destId="{71BEF71D-3336-48F6-9F02-4B1069B4BDC7}" srcOrd="0" destOrd="0" presId="urn:microsoft.com/office/officeart/2005/8/layout/default"/>
    <dgm:cxn modelId="{A25C1E39-DAF8-42CE-86B3-7708DDD8524D}" srcId="{5DE2237E-BBF4-4FB6-9872-05FB3CD468D2}" destId="{CCBCADE0-521D-4E61-8AF4-FB8D4D3E2081}" srcOrd="1" destOrd="0" parTransId="{E4E83ED4-9306-4787-9967-4A8D1465E0A0}" sibTransId="{84225C1E-0CFE-4D02-BC78-774101158237}"/>
    <dgm:cxn modelId="{9FD560D3-C600-41C8-A556-B86D7F66A3ED}" type="presOf" srcId="{A4740D29-BF2F-4925-A807-AA4412B36C0A}" destId="{986FE02B-516A-4645-A908-AD2154A8F0AC}" srcOrd="0" destOrd="0" presId="urn:microsoft.com/office/officeart/2005/8/layout/default"/>
    <dgm:cxn modelId="{704B9865-24ED-44FB-970E-097C72E449B2}" type="presParOf" srcId="{C7FA8459-B4D1-4509-A39B-7DEED45027D0}" destId="{986FE02B-516A-4645-A908-AD2154A8F0AC}" srcOrd="0" destOrd="0" presId="urn:microsoft.com/office/officeart/2005/8/layout/default"/>
    <dgm:cxn modelId="{5DF6501B-9D56-46EF-B010-679C2D1CB336}" type="presParOf" srcId="{C7FA8459-B4D1-4509-A39B-7DEED45027D0}" destId="{1305EE66-80A0-4727-9153-73EEF5667695}" srcOrd="1" destOrd="0" presId="urn:microsoft.com/office/officeart/2005/8/layout/default"/>
    <dgm:cxn modelId="{313702D3-29F2-4353-B126-F1E517E81205}" type="presParOf" srcId="{C7FA8459-B4D1-4509-A39B-7DEED45027D0}" destId="{71BEF71D-3336-48F6-9F02-4B1069B4BDC7}" srcOrd="2" destOrd="0" presId="urn:microsoft.com/office/officeart/2005/8/layout/default"/>
    <dgm:cxn modelId="{503BDF92-79C8-446D-82A7-082611C5E7E4}" type="presParOf" srcId="{C7FA8459-B4D1-4509-A39B-7DEED45027D0}" destId="{E1F391A1-02E8-40B3-ACDD-4821163BC4E9}" srcOrd="3" destOrd="0" presId="urn:microsoft.com/office/officeart/2005/8/layout/default"/>
    <dgm:cxn modelId="{67FCBE03-4F2B-4814-A6F4-D8D846B88517}" type="presParOf" srcId="{C7FA8459-B4D1-4509-A39B-7DEED45027D0}" destId="{89469B44-2CB1-4FCC-A27D-C35DBB11B5FC}" srcOrd="4" destOrd="0" presId="urn:microsoft.com/office/officeart/2005/8/layout/default"/>
    <dgm:cxn modelId="{21B80B2C-D43F-4D03-AA2C-68EC0564D6C1}" type="presParOf" srcId="{C7FA8459-B4D1-4509-A39B-7DEED45027D0}" destId="{C11C1E2E-24A3-4744-9574-BE3A7F8D80FC}" srcOrd="5" destOrd="0" presId="urn:microsoft.com/office/officeart/2005/8/layout/default"/>
    <dgm:cxn modelId="{FEE9E11E-6BD6-4FA4-9831-BA2E28EE5AA2}" type="presParOf" srcId="{C7FA8459-B4D1-4509-A39B-7DEED45027D0}" destId="{7211CF3E-2D13-407D-8BFD-33674A14D141}" srcOrd="6" destOrd="0" presId="urn:microsoft.com/office/officeart/2005/8/layout/default"/>
    <dgm:cxn modelId="{C794633F-8E4B-4D95-9826-6ACE36904643}" type="presParOf" srcId="{C7FA8459-B4D1-4509-A39B-7DEED45027D0}" destId="{40A7DCD3-0293-4974-8404-FA2B3654E5F9}" srcOrd="7" destOrd="0" presId="urn:microsoft.com/office/officeart/2005/8/layout/default"/>
    <dgm:cxn modelId="{ACA37D85-6B8E-46A0-9E5F-D81F6B13C47E}" type="presParOf" srcId="{C7FA8459-B4D1-4509-A39B-7DEED45027D0}" destId="{195AAA58-7C52-4C86-919F-251B12A8325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C8B1FE-148C-4C68-8414-06EC079E0724}" type="doc">
      <dgm:prSet loTypeId="urn:microsoft.com/office/officeart/2005/8/layout/cycle3" loCatId="cycle" qsTypeId="urn:microsoft.com/office/officeart/2005/8/quickstyle/3d1" qsCatId="3D" csTypeId="urn:microsoft.com/office/officeart/2005/8/colors/accent1_2#2" csCatId="accent1" phldr="1"/>
      <dgm:spPr/>
      <dgm:t>
        <a:bodyPr/>
        <a:lstStyle/>
        <a:p>
          <a:endParaRPr lang="ru-RU"/>
        </a:p>
      </dgm:t>
    </dgm:pt>
    <dgm:pt modelId="{E2D59BB1-8EB3-4152-882D-80CED12A1218}">
      <dgm:prSet phldrT="[Текст]" custT="1"/>
      <dgm:spPr/>
      <dgm:t>
        <a:bodyPr/>
        <a:lstStyle/>
        <a:p>
          <a:r>
            <a:rPr lang="ru-RU" sz="4800" dirty="0" smtClean="0">
              <a:solidFill>
                <a:srgbClr val="002060"/>
              </a:solidFill>
            </a:rPr>
            <a:t>Дети</a:t>
          </a:r>
          <a:endParaRPr lang="ru-RU" sz="4800" dirty="0">
            <a:solidFill>
              <a:srgbClr val="002060"/>
            </a:solidFill>
          </a:endParaRPr>
        </a:p>
      </dgm:t>
    </dgm:pt>
    <dgm:pt modelId="{FEF50AEE-B0E1-46FB-9F73-F1FD93F37A20}" type="parTrans" cxnId="{8442D5E4-7D9B-4AE7-AEE6-3E34FEBD91C1}">
      <dgm:prSet/>
      <dgm:spPr/>
      <dgm:t>
        <a:bodyPr/>
        <a:lstStyle/>
        <a:p>
          <a:endParaRPr lang="ru-RU"/>
        </a:p>
      </dgm:t>
    </dgm:pt>
    <dgm:pt modelId="{8F48C651-C7D6-4D8B-9859-E1D47CAFBC47}" type="sibTrans" cxnId="{8442D5E4-7D9B-4AE7-AEE6-3E34FEBD91C1}">
      <dgm:prSet/>
      <dgm:spPr/>
      <dgm:t>
        <a:bodyPr/>
        <a:lstStyle/>
        <a:p>
          <a:endParaRPr lang="ru-RU"/>
        </a:p>
      </dgm:t>
    </dgm:pt>
    <dgm:pt modelId="{C88CC7A4-D9C2-4B54-93AE-50F09EF89C79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002060"/>
              </a:solidFill>
            </a:rPr>
            <a:t>Воспитатели</a:t>
          </a:r>
          <a:endParaRPr lang="ru-RU" sz="2400" b="1" dirty="0">
            <a:solidFill>
              <a:srgbClr val="002060"/>
            </a:solidFill>
          </a:endParaRPr>
        </a:p>
      </dgm:t>
    </dgm:pt>
    <dgm:pt modelId="{333C47BA-051C-4A5A-9FFC-4B4445643F06}" type="parTrans" cxnId="{230E1027-06B7-41BA-8C6C-D0FEFD7F9F18}">
      <dgm:prSet/>
      <dgm:spPr/>
      <dgm:t>
        <a:bodyPr/>
        <a:lstStyle/>
        <a:p>
          <a:endParaRPr lang="ru-RU"/>
        </a:p>
      </dgm:t>
    </dgm:pt>
    <dgm:pt modelId="{84AC3CF7-6C9C-44B8-8B7D-941C9C623BB5}" type="sibTrans" cxnId="{230E1027-06B7-41BA-8C6C-D0FEFD7F9F18}">
      <dgm:prSet/>
      <dgm:spPr/>
      <dgm:t>
        <a:bodyPr/>
        <a:lstStyle/>
        <a:p>
          <a:endParaRPr lang="ru-RU"/>
        </a:p>
      </dgm:t>
    </dgm:pt>
    <dgm:pt modelId="{BAB0B534-ECCB-4FFD-A625-7E601865457A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Инструктор </a:t>
          </a:r>
          <a:r>
            <a:rPr lang="ru-RU" b="1" dirty="0" err="1" smtClean="0">
              <a:solidFill>
                <a:srgbClr val="002060"/>
              </a:solidFill>
            </a:rPr>
            <a:t>физвоспитания</a:t>
          </a:r>
          <a:endParaRPr lang="ru-RU" b="1" dirty="0">
            <a:solidFill>
              <a:srgbClr val="002060"/>
            </a:solidFill>
          </a:endParaRPr>
        </a:p>
      </dgm:t>
    </dgm:pt>
    <dgm:pt modelId="{2FBCF5C4-7DE6-4942-BB64-4DCB1940571F}" type="parTrans" cxnId="{AD81BDB6-7D0A-4739-97B9-2F698D81C3B3}">
      <dgm:prSet/>
      <dgm:spPr/>
      <dgm:t>
        <a:bodyPr/>
        <a:lstStyle/>
        <a:p>
          <a:endParaRPr lang="ru-RU"/>
        </a:p>
      </dgm:t>
    </dgm:pt>
    <dgm:pt modelId="{4ECB39CF-7469-403B-98EA-2BBFDDC8EA67}" type="sibTrans" cxnId="{AD81BDB6-7D0A-4739-97B9-2F698D81C3B3}">
      <dgm:prSet/>
      <dgm:spPr/>
      <dgm:t>
        <a:bodyPr/>
        <a:lstStyle/>
        <a:p>
          <a:endParaRPr lang="ru-RU"/>
        </a:p>
      </dgm:t>
    </dgm:pt>
    <dgm:pt modelId="{EFCEB139-F482-4C26-BB7A-FC2142ACE40B}">
      <dgm:prSet phldrT="[Текст]"/>
      <dgm:spPr/>
      <dgm:t>
        <a:bodyPr/>
        <a:lstStyle/>
        <a:p>
          <a:r>
            <a:rPr lang="ru-RU" b="1" dirty="0" smtClean="0">
              <a:solidFill>
                <a:srgbClr val="002060"/>
              </a:solidFill>
            </a:rPr>
            <a:t>Помощники воспитателя</a:t>
          </a:r>
          <a:endParaRPr lang="ru-RU" b="1" dirty="0">
            <a:solidFill>
              <a:srgbClr val="002060"/>
            </a:solidFill>
          </a:endParaRPr>
        </a:p>
      </dgm:t>
    </dgm:pt>
    <dgm:pt modelId="{B73F89EE-03DD-4745-AADC-4CA813F936D0}" type="parTrans" cxnId="{3486FFD5-2C88-4C8B-8AB4-4A2FF354EA8C}">
      <dgm:prSet/>
      <dgm:spPr/>
      <dgm:t>
        <a:bodyPr/>
        <a:lstStyle/>
        <a:p>
          <a:endParaRPr lang="ru-RU"/>
        </a:p>
      </dgm:t>
    </dgm:pt>
    <dgm:pt modelId="{1050B257-EDD9-4B54-BCDB-4B04F6A200C3}" type="sibTrans" cxnId="{3486FFD5-2C88-4C8B-8AB4-4A2FF354EA8C}">
      <dgm:prSet/>
      <dgm:spPr/>
      <dgm:t>
        <a:bodyPr/>
        <a:lstStyle/>
        <a:p>
          <a:endParaRPr lang="ru-RU"/>
        </a:p>
      </dgm:t>
    </dgm:pt>
    <dgm:pt modelId="{432761AA-BC03-497E-94F6-A9F00242C8E1}">
      <dgm:prSet phldrT="[Текст]" custT="1"/>
      <dgm:spPr/>
      <dgm:t>
        <a:bodyPr/>
        <a:lstStyle/>
        <a:p>
          <a:r>
            <a:rPr lang="ru-RU" sz="3200" b="1" dirty="0" smtClean="0">
              <a:solidFill>
                <a:srgbClr val="002060"/>
              </a:solidFill>
            </a:rPr>
            <a:t>Родители</a:t>
          </a:r>
          <a:endParaRPr lang="ru-RU" sz="3200" b="1" dirty="0">
            <a:solidFill>
              <a:srgbClr val="002060"/>
            </a:solidFill>
          </a:endParaRPr>
        </a:p>
      </dgm:t>
    </dgm:pt>
    <dgm:pt modelId="{ECCE73CC-099B-465D-A8DF-64C420BA5AA2}" type="parTrans" cxnId="{9B58C4C4-3A57-470C-8B06-F83D37EB3160}">
      <dgm:prSet/>
      <dgm:spPr/>
      <dgm:t>
        <a:bodyPr/>
        <a:lstStyle/>
        <a:p>
          <a:endParaRPr lang="ru-RU"/>
        </a:p>
      </dgm:t>
    </dgm:pt>
    <dgm:pt modelId="{A6150663-D9DA-475C-9C55-8749E12102A2}" type="sibTrans" cxnId="{9B58C4C4-3A57-470C-8B06-F83D37EB3160}">
      <dgm:prSet/>
      <dgm:spPr/>
      <dgm:t>
        <a:bodyPr/>
        <a:lstStyle/>
        <a:p>
          <a:endParaRPr lang="ru-RU"/>
        </a:p>
      </dgm:t>
    </dgm:pt>
    <dgm:pt modelId="{0AB92AFE-6197-4FE0-ACEE-A6E7137A25B0}" type="pres">
      <dgm:prSet presAssocID="{60C8B1FE-148C-4C68-8414-06EC079E0724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E43E65E-4871-40DC-9F85-C981B0F7B6C2}" type="pres">
      <dgm:prSet presAssocID="{60C8B1FE-148C-4C68-8414-06EC079E0724}" presName="cycle" presStyleCnt="0"/>
      <dgm:spPr/>
    </dgm:pt>
    <dgm:pt modelId="{51A3001F-203B-4179-A6BD-A08EB13A2B2C}" type="pres">
      <dgm:prSet presAssocID="{E2D59BB1-8EB3-4152-882D-80CED12A1218}" presName="nodeFirstNode" presStyleLbl="node1" presStyleIdx="0" presStyleCnt="5" custRadScaleRad="96412" custRadScaleInc="-113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A28EE-CCBC-49D6-92AF-BF2C506DACB1}" type="pres">
      <dgm:prSet presAssocID="{8F48C651-C7D6-4D8B-9859-E1D47CAFBC47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1B548E3B-0CDC-4EFA-AEE0-016FBC42E7AE}" type="pres">
      <dgm:prSet presAssocID="{C88CC7A4-D9C2-4B54-93AE-50F09EF89C79}" presName="nodeFollowingNodes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E583F7-7F7D-40F8-B45C-8D26628275C6}" type="pres">
      <dgm:prSet presAssocID="{BAB0B534-ECCB-4FFD-A625-7E601865457A}" presName="nodeFollowingNodes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E9A74-48F1-44F8-BD7C-EA480766AD01}" type="pres">
      <dgm:prSet presAssocID="{EFCEB139-F482-4C26-BB7A-FC2142ACE40B}" presName="nodeFollowingNodes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D1AC5FD-F852-429A-8789-12C7FE3753AD}" type="pres">
      <dgm:prSet presAssocID="{432761AA-BC03-497E-94F6-A9F00242C8E1}" presName="nodeFollowingNodes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486FFD5-2C88-4C8B-8AB4-4A2FF354EA8C}" srcId="{60C8B1FE-148C-4C68-8414-06EC079E0724}" destId="{EFCEB139-F482-4C26-BB7A-FC2142ACE40B}" srcOrd="3" destOrd="0" parTransId="{B73F89EE-03DD-4745-AADC-4CA813F936D0}" sibTransId="{1050B257-EDD9-4B54-BCDB-4B04F6A200C3}"/>
    <dgm:cxn modelId="{645D1077-66C8-423F-A290-10708ED5E500}" type="presOf" srcId="{C88CC7A4-D9C2-4B54-93AE-50F09EF89C79}" destId="{1B548E3B-0CDC-4EFA-AEE0-016FBC42E7AE}" srcOrd="0" destOrd="0" presId="urn:microsoft.com/office/officeart/2005/8/layout/cycle3"/>
    <dgm:cxn modelId="{AD81BDB6-7D0A-4739-97B9-2F698D81C3B3}" srcId="{60C8B1FE-148C-4C68-8414-06EC079E0724}" destId="{BAB0B534-ECCB-4FFD-A625-7E601865457A}" srcOrd="2" destOrd="0" parTransId="{2FBCF5C4-7DE6-4942-BB64-4DCB1940571F}" sibTransId="{4ECB39CF-7469-403B-98EA-2BBFDDC8EA67}"/>
    <dgm:cxn modelId="{38B84FBD-9328-472F-BA00-6243CFB906C8}" type="presOf" srcId="{E2D59BB1-8EB3-4152-882D-80CED12A1218}" destId="{51A3001F-203B-4179-A6BD-A08EB13A2B2C}" srcOrd="0" destOrd="0" presId="urn:microsoft.com/office/officeart/2005/8/layout/cycle3"/>
    <dgm:cxn modelId="{230E1027-06B7-41BA-8C6C-D0FEFD7F9F18}" srcId="{60C8B1FE-148C-4C68-8414-06EC079E0724}" destId="{C88CC7A4-D9C2-4B54-93AE-50F09EF89C79}" srcOrd="1" destOrd="0" parTransId="{333C47BA-051C-4A5A-9FFC-4B4445643F06}" sibTransId="{84AC3CF7-6C9C-44B8-8B7D-941C9C623BB5}"/>
    <dgm:cxn modelId="{8442D5E4-7D9B-4AE7-AEE6-3E34FEBD91C1}" srcId="{60C8B1FE-148C-4C68-8414-06EC079E0724}" destId="{E2D59BB1-8EB3-4152-882D-80CED12A1218}" srcOrd="0" destOrd="0" parTransId="{FEF50AEE-B0E1-46FB-9F73-F1FD93F37A20}" sibTransId="{8F48C651-C7D6-4D8B-9859-E1D47CAFBC47}"/>
    <dgm:cxn modelId="{9B58C4C4-3A57-470C-8B06-F83D37EB3160}" srcId="{60C8B1FE-148C-4C68-8414-06EC079E0724}" destId="{432761AA-BC03-497E-94F6-A9F00242C8E1}" srcOrd="4" destOrd="0" parTransId="{ECCE73CC-099B-465D-A8DF-64C420BA5AA2}" sibTransId="{A6150663-D9DA-475C-9C55-8749E12102A2}"/>
    <dgm:cxn modelId="{99C500CC-E857-4610-A138-B77343475111}" type="presOf" srcId="{432761AA-BC03-497E-94F6-A9F00242C8E1}" destId="{3D1AC5FD-F852-429A-8789-12C7FE3753AD}" srcOrd="0" destOrd="0" presId="urn:microsoft.com/office/officeart/2005/8/layout/cycle3"/>
    <dgm:cxn modelId="{CDC9797F-115C-40EA-AA3F-EB92BDA88059}" type="presOf" srcId="{60C8B1FE-148C-4C68-8414-06EC079E0724}" destId="{0AB92AFE-6197-4FE0-ACEE-A6E7137A25B0}" srcOrd="0" destOrd="0" presId="urn:microsoft.com/office/officeart/2005/8/layout/cycle3"/>
    <dgm:cxn modelId="{E692E91C-022D-41D8-AA01-6E996D941ABC}" type="presOf" srcId="{EFCEB139-F482-4C26-BB7A-FC2142ACE40B}" destId="{C03E9A74-48F1-44F8-BD7C-EA480766AD01}" srcOrd="0" destOrd="0" presId="urn:microsoft.com/office/officeart/2005/8/layout/cycle3"/>
    <dgm:cxn modelId="{9908C846-B2F4-4A91-8FBE-C694F2CD5D78}" type="presOf" srcId="{BAB0B534-ECCB-4FFD-A625-7E601865457A}" destId="{E1E583F7-7F7D-40F8-B45C-8D26628275C6}" srcOrd="0" destOrd="0" presId="urn:microsoft.com/office/officeart/2005/8/layout/cycle3"/>
    <dgm:cxn modelId="{1005F89E-AA91-4762-9BC9-5FE91F9DF587}" type="presOf" srcId="{8F48C651-C7D6-4D8B-9859-E1D47CAFBC47}" destId="{44AA28EE-CCBC-49D6-92AF-BF2C506DACB1}" srcOrd="0" destOrd="0" presId="urn:microsoft.com/office/officeart/2005/8/layout/cycle3"/>
    <dgm:cxn modelId="{FD9A16CA-3006-4171-8FEB-A2AA14EC3CCD}" type="presParOf" srcId="{0AB92AFE-6197-4FE0-ACEE-A6E7137A25B0}" destId="{1E43E65E-4871-40DC-9F85-C981B0F7B6C2}" srcOrd="0" destOrd="0" presId="urn:microsoft.com/office/officeart/2005/8/layout/cycle3"/>
    <dgm:cxn modelId="{FE9B00D8-995C-4DD6-98BB-9BC1DC295B4E}" type="presParOf" srcId="{1E43E65E-4871-40DC-9F85-C981B0F7B6C2}" destId="{51A3001F-203B-4179-A6BD-A08EB13A2B2C}" srcOrd="0" destOrd="0" presId="urn:microsoft.com/office/officeart/2005/8/layout/cycle3"/>
    <dgm:cxn modelId="{08A10618-0085-4C97-86FE-58DEDF643930}" type="presParOf" srcId="{1E43E65E-4871-40DC-9F85-C981B0F7B6C2}" destId="{44AA28EE-CCBC-49D6-92AF-BF2C506DACB1}" srcOrd="1" destOrd="0" presId="urn:microsoft.com/office/officeart/2005/8/layout/cycle3"/>
    <dgm:cxn modelId="{7684DBD9-C67D-4422-904D-FED6E1E5CF99}" type="presParOf" srcId="{1E43E65E-4871-40DC-9F85-C981B0F7B6C2}" destId="{1B548E3B-0CDC-4EFA-AEE0-016FBC42E7AE}" srcOrd="2" destOrd="0" presId="urn:microsoft.com/office/officeart/2005/8/layout/cycle3"/>
    <dgm:cxn modelId="{35C11FA0-559C-499F-9C28-EE9B5E427A40}" type="presParOf" srcId="{1E43E65E-4871-40DC-9F85-C981B0F7B6C2}" destId="{E1E583F7-7F7D-40F8-B45C-8D26628275C6}" srcOrd="3" destOrd="0" presId="urn:microsoft.com/office/officeart/2005/8/layout/cycle3"/>
    <dgm:cxn modelId="{1EB52981-A6C5-490D-8E57-C63A5910826E}" type="presParOf" srcId="{1E43E65E-4871-40DC-9F85-C981B0F7B6C2}" destId="{C03E9A74-48F1-44F8-BD7C-EA480766AD01}" srcOrd="4" destOrd="0" presId="urn:microsoft.com/office/officeart/2005/8/layout/cycle3"/>
    <dgm:cxn modelId="{430ECD60-20D4-41B7-A100-5DD8F20953B8}" type="presParOf" srcId="{1E43E65E-4871-40DC-9F85-C981B0F7B6C2}" destId="{3D1AC5FD-F852-429A-8789-12C7FE3753AD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D5E81AB-B507-493E-8829-23A11EB2DDED}" type="doc">
      <dgm:prSet loTypeId="urn:microsoft.com/office/officeart/2005/8/layout/radial1" loCatId="relationship" qsTypeId="urn:microsoft.com/office/officeart/2005/8/quickstyle/simple3" qsCatId="simple" csTypeId="urn:microsoft.com/office/officeart/2005/8/colors/accent1_2#3" csCatId="accent1" phldr="1"/>
      <dgm:spPr/>
      <dgm:t>
        <a:bodyPr/>
        <a:lstStyle/>
        <a:p>
          <a:endParaRPr lang="ru-RU"/>
        </a:p>
      </dgm:t>
    </dgm:pt>
    <dgm:pt modelId="{F83B9BA8-4B5D-43D5-A29E-206C37067492}">
      <dgm:prSet phldrT="[Текст]" custT="1"/>
      <dgm:spPr/>
      <dgm:t>
        <a:bodyPr/>
        <a:lstStyle/>
        <a:p>
          <a:r>
            <a:rPr lang="ru-RU" sz="2400" b="1" dirty="0" smtClean="0">
              <a:solidFill>
                <a:srgbClr val="C00000"/>
              </a:solidFill>
            </a:rPr>
            <a:t>Физкультурно-оздоровительные мероприятия </a:t>
          </a:r>
          <a:endParaRPr lang="ru-RU" sz="2400" b="1" dirty="0">
            <a:solidFill>
              <a:srgbClr val="C00000"/>
            </a:solidFill>
          </a:endParaRPr>
        </a:p>
      </dgm:t>
    </dgm:pt>
    <dgm:pt modelId="{B70E1241-4708-464B-84C1-0D0D2D023A76}" type="parTrans" cxnId="{8BD438D2-159A-4A82-96F6-32EF49924041}">
      <dgm:prSet/>
      <dgm:spPr/>
      <dgm:t>
        <a:bodyPr/>
        <a:lstStyle/>
        <a:p>
          <a:endParaRPr lang="ru-RU"/>
        </a:p>
      </dgm:t>
    </dgm:pt>
    <dgm:pt modelId="{A6885AEE-4D2B-4000-B9AC-C052760895A5}" type="sibTrans" cxnId="{8BD438D2-159A-4A82-96F6-32EF49924041}">
      <dgm:prSet/>
      <dgm:spPr/>
      <dgm:t>
        <a:bodyPr/>
        <a:lstStyle/>
        <a:p>
          <a:endParaRPr lang="ru-RU"/>
        </a:p>
      </dgm:t>
    </dgm:pt>
    <dgm:pt modelId="{53054005-68B7-4D80-ACDA-FFD2FBB6856E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Прогулка</a:t>
          </a:r>
          <a:endParaRPr lang="ru-RU" sz="2000" b="1" dirty="0">
            <a:solidFill>
              <a:srgbClr val="002060"/>
            </a:solidFill>
          </a:endParaRPr>
        </a:p>
      </dgm:t>
    </dgm:pt>
    <dgm:pt modelId="{B0611056-5857-401C-A5A2-AF2E86593C16}" type="parTrans" cxnId="{2F219AC8-9054-4DE8-B57E-87E8B62A892D}">
      <dgm:prSet/>
      <dgm:spPr/>
      <dgm:t>
        <a:bodyPr/>
        <a:lstStyle/>
        <a:p>
          <a:endParaRPr lang="ru-RU"/>
        </a:p>
      </dgm:t>
    </dgm:pt>
    <dgm:pt modelId="{68C52E47-7A07-4149-80BB-373A081A7FC5}" type="sibTrans" cxnId="{2F219AC8-9054-4DE8-B57E-87E8B62A892D}">
      <dgm:prSet/>
      <dgm:spPr/>
      <dgm:t>
        <a:bodyPr/>
        <a:lstStyle/>
        <a:p>
          <a:endParaRPr lang="ru-RU"/>
        </a:p>
      </dgm:t>
    </dgm:pt>
    <dgm:pt modelId="{9920DDBF-7105-46E0-9C41-C03AD2E299F8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Утренняя гимнастика</a:t>
          </a:r>
          <a:endParaRPr lang="ru-RU" sz="2000" b="1" dirty="0">
            <a:solidFill>
              <a:srgbClr val="002060"/>
            </a:solidFill>
          </a:endParaRPr>
        </a:p>
      </dgm:t>
    </dgm:pt>
    <dgm:pt modelId="{D05FDCF9-E1A7-41AD-9201-17932561158D}" type="parTrans" cxnId="{1C4224D3-8075-45D9-AA2E-5D5AF04F5E5D}">
      <dgm:prSet/>
      <dgm:spPr/>
      <dgm:t>
        <a:bodyPr/>
        <a:lstStyle/>
        <a:p>
          <a:endParaRPr lang="ru-RU"/>
        </a:p>
      </dgm:t>
    </dgm:pt>
    <dgm:pt modelId="{453D6B0D-5A71-4522-8314-A9A6F8B131F9}" type="sibTrans" cxnId="{1C4224D3-8075-45D9-AA2E-5D5AF04F5E5D}">
      <dgm:prSet/>
      <dgm:spPr/>
      <dgm:t>
        <a:bodyPr/>
        <a:lstStyle/>
        <a:p>
          <a:endParaRPr lang="ru-RU"/>
        </a:p>
      </dgm:t>
    </dgm:pt>
    <dgm:pt modelId="{D0F52EBC-918B-438E-9A60-EE2C96D97065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Подвижные игры</a:t>
          </a:r>
          <a:endParaRPr lang="ru-RU" sz="2000" b="1" dirty="0">
            <a:solidFill>
              <a:srgbClr val="002060"/>
            </a:solidFill>
          </a:endParaRPr>
        </a:p>
      </dgm:t>
    </dgm:pt>
    <dgm:pt modelId="{D45FE352-DC5D-4A8A-8E17-720ABCE131F3}" type="parTrans" cxnId="{46EF3596-D11D-4739-ACC7-43987E084477}">
      <dgm:prSet/>
      <dgm:spPr/>
      <dgm:t>
        <a:bodyPr/>
        <a:lstStyle/>
        <a:p>
          <a:endParaRPr lang="ru-RU"/>
        </a:p>
      </dgm:t>
    </dgm:pt>
    <dgm:pt modelId="{ED0FAED5-30AA-46E5-BFA4-27F85E90B47E}" type="sibTrans" cxnId="{46EF3596-D11D-4739-ACC7-43987E084477}">
      <dgm:prSet/>
      <dgm:spPr/>
      <dgm:t>
        <a:bodyPr/>
        <a:lstStyle/>
        <a:p>
          <a:endParaRPr lang="ru-RU"/>
        </a:p>
      </dgm:t>
    </dgm:pt>
    <dgm:pt modelId="{8722C3F5-C9CC-49F8-AD05-49E88D19F33F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Оздоровительный бег</a:t>
          </a:r>
          <a:endParaRPr lang="ru-RU" sz="2000" b="1" dirty="0">
            <a:solidFill>
              <a:srgbClr val="002060"/>
            </a:solidFill>
          </a:endParaRPr>
        </a:p>
      </dgm:t>
    </dgm:pt>
    <dgm:pt modelId="{25AA9187-569D-46A8-A7A2-8F2F2027FD8C}" type="parTrans" cxnId="{ADFC230C-01D4-4EC3-9336-2BF82A339B50}">
      <dgm:prSet/>
      <dgm:spPr/>
      <dgm:t>
        <a:bodyPr/>
        <a:lstStyle/>
        <a:p>
          <a:endParaRPr lang="ru-RU"/>
        </a:p>
      </dgm:t>
    </dgm:pt>
    <dgm:pt modelId="{F230879B-C296-4B9F-A62D-4A560E1595F1}" type="sibTrans" cxnId="{ADFC230C-01D4-4EC3-9336-2BF82A339B50}">
      <dgm:prSet/>
      <dgm:spPr/>
      <dgm:t>
        <a:bodyPr/>
        <a:lstStyle/>
        <a:p>
          <a:endParaRPr lang="ru-RU"/>
        </a:p>
      </dgm:t>
    </dgm:pt>
    <dgm:pt modelId="{F24F9344-12E8-4CE4-AE03-CC6149FA185A}" type="pres">
      <dgm:prSet presAssocID="{CD5E81AB-B507-493E-8829-23A11EB2DDED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3E3C368-09FB-4A93-8A00-B2279E295FB4}" type="pres">
      <dgm:prSet presAssocID="{F83B9BA8-4B5D-43D5-A29E-206C37067492}" presName="centerShape" presStyleLbl="node0" presStyleIdx="0" presStyleCnt="1" custScaleX="263366" custScaleY="168084" custLinFactNeighborX="6605" custLinFactNeighborY="2460"/>
      <dgm:spPr/>
      <dgm:t>
        <a:bodyPr/>
        <a:lstStyle/>
        <a:p>
          <a:endParaRPr lang="ru-RU"/>
        </a:p>
      </dgm:t>
    </dgm:pt>
    <dgm:pt modelId="{44D525B4-ECD8-48AC-AFCC-A5880C302F60}" type="pres">
      <dgm:prSet presAssocID="{B0611056-5857-401C-A5A2-AF2E86593C16}" presName="Name9" presStyleLbl="parChTrans1D2" presStyleIdx="0" presStyleCnt="4"/>
      <dgm:spPr/>
      <dgm:t>
        <a:bodyPr/>
        <a:lstStyle/>
        <a:p>
          <a:endParaRPr lang="ru-RU"/>
        </a:p>
      </dgm:t>
    </dgm:pt>
    <dgm:pt modelId="{0A566DBD-673D-4A06-877C-870A3E229D88}" type="pres">
      <dgm:prSet presAssocID="{B0611056-5857-401C-A5A2-AF2E86593C16}" presName="connTx" presStyleLbl="parChTrans1D2" presStyleIdx="0" presStyleCnt="4"/>
      <dgm:spPr/>
      <dgm:t>
        <a:bodyPr/>
        <a:lstStyle/>
        <a:p>
          <a:endParaRPr lang="ru-RU"/>
        </a:p>
      </dgm:t>
    </dgm:pt>
    <dgm:pt modelId="{C2E32FEA-A20E-48B4-8E62-15141A9D401F}" type="pres">
      <dgm:prSet presAssocID="{53054005-68B7-4D80-ACDA-FFD2FBB6856E}" presName="node" presStyleLbl="node1" presStyleIdx="0" presStyleCnt="4" custScaleX="142498" custScaleY="81466" custRadScaleRad="115059" custRadScaleInc="190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21E673-518E-4E24-A83F-062BEF33352F}" type="pres">
      <dgm:prSet presAssocID="{D05FDCF9-E1A7-41AD-9201-17932561158D}" presName="Name9" presStyleLbl="parChTrans1D2" presStyleIdx="1" presStyleCnt="4"/>
      <dgm:spPr/>
      <dgm:t>
        <a:bodyPr/>
        <a:lstStyle/>
        <a:p>
          <a:endParaRPr lang="ru-RU"/>
        </a:p>
      </dgm:t>
    </dgm:pt>
    <dgm:pt modelId="{D6941B21-8BE4-44AA-91EC-029B508F607B}" type="pres">
      <dgm:prSet presAssocID="{D05FDCF9-E1A7-41AD-9201-17932561158D}" presName="connTx" presStyleLbl="parChTrans1D2" presStyleIdx="1" presStyleCnt="4"/>
      <dgm:spPr/>
      <dgm:t>
        <a:bodyPr/>
        <a:lstStyle/>
        <a:p>
          <a:endParaRPr lang="ru-RU"/>
        </a:p>
      </dgm:t>
    </dgm:pt>
    <dgm:pt modelId="{37B62231-6D2C-4C21-BBB0-540D301D5CD0}" type="pres">
      <dgm:prSet presAssocID="{9920DDBF-7105-46E0-9C41-C03AD2E299F8}" presName="node" presStyleLbl="node1" presStyleIdx="1" presStyleCnt="4" custScaleX="153563" custScaleY="165068" custRadScaleRad="191450" custRadScaleInc="104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13264B-C184-4F94-A84D-B41D7E513D7B}" type="pres">
      <dgm:prSet presAssocID="{D45FE352-DC5D-4A8A-8E17-720ABCE131F3}" presName="Name9" presStyleLbl="parChTrans1D2" presStyleIdx="2" presStyleCnt="4"/>
      <dgm:spPr/>
      <dgm:t>
        <a:bodyPr/>
        <a:lstStyle/>
        <a:p>
          <a:endParaRPr lang="ru-RU"/>
        </a:p>
      </dgm:t>
    </dgm:pt>
    <dgm:pt modelId="{1D07ED0C-3FAF-459C-AA2F-0FD9FFB02B49}" type="pres">
      <dgm:prSet presAssocID="{D45FE352-DC5D-4A8A-8E17-720ABCE131F3}" presName="connTx" presStyleLbl="parChTrans1D2" presStyleIdx="2" presStyleCnt="4"/>
      <dgm:spPr/>
      <dgm:t>
        <a:bodyPr/>
        <a:lstStyle/>
        <a:p>
          <a:endParaRPr lang="ru-RU"/>
        </a:p>
      </dgm:t>
    </dgm:pt>
    <dgm:pt modelId="{4B5ADBBF-87E7-4A99-A356-44569445D202}" type="pres">
      <dgm:prSet presAssocID="{D0F52EBC-918B-438E-9A60-EE2C96D97065}" presName="node" presStyleLbl="node1" presStyleIdx="2" presStyleCnt="4" custScaleX="169594" custScaleY="67976" custRadScaleRad="108356" custRadScaleInc="-139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A4CC26-C2A4-4693-AD9F-127CDCC901B1}" type="pres">
      <dgm:prSet presAssocID="{25AA9187-569D-46A8-A7A2-8F2F2027FD8C}" presName="Name9" presStyleLbl="parChTrans1D2" presStyleIdx="3" presStyleCnt="4"/>
      <dgm:spPr/>
      <dgm:t>
        <a:bodyPr/>
        <a:lstStyle/>
        <a:p>
          <a:endParaRPr lang="ru-RU"/>
        </a:p>
      </dgm:t>
    </dgm:pt>
    <dgm:pt modelId="{AD872F53-BE78-4536-95E8-D365D9F9613A}" type="pres">
      <dgm:prSet presAssocID="{25AA9187-569D-46A8-A7A2-8F2F2027FD8C}" presName="connTx" presStyleLbl="parChTrans1D2" presStyleIdx="3" presStyleCnt="4"/>
      <dgm:spPr/>
      <dgm:t>
        <a:bodyPr/>
        <a:lstStyle/>
        <a:p>
          <a:endParaRPr lang="ru-RU"/>
        </a:p>
      </dgm:t>
    </dgm:pt>
    <dgm:pt modelId="{3CB50E27-CC69-4E62-B93E-4D741FF1F0F2}" type="pres">
      <dgm:prSet presAssocID="{8722C3F5-C9CC-49F8-AD05-49E88D19F33F}" presName="node" presStyleLbl="node1" presStyleIdx="3" presStyleCnt="4" custScaleX="219883" custScaleY="115103" custRadScaleRad="187036" custRadScaleInc="-42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8D31234-BB6D-4E2C-B64A-E5DE7B7DD86B}" type="presOf" srcId="{D05FDCF9-E1A7-41AD-9201-17932561158D}" destId="{D6941B21-8BE4-44AA-91EC-029B508F607B}" srcOrd="1" destOrd="0" presId="urn:microsoft.com/office/officeart/2005/8/layout/radial1"/>
    <dgm:cxn modelId="{8BD438D2-159A-4A82-96F6-32EF49924041}" srcId="{CD5E81AB-B507-493E-8829-23A11EB2DDED}" destId="{F83B9BA8-4B5D-43D5-A29E-206C37067492}" srcOrd="0" destOrd="0" parTransId="{B70E1241-4708-464B-84C1-0D0D2D023A76}" sibTransId="{A6885AEE-4D2B-4000-B9AC-C052760895A5}"/>
    <dgm:cxn modelId="{E25CEDEB-0755-4D7F-8E2D-AD8932486838}" type="presOf" srcId="{D05FDCF9-E1A7-41AD-9201-17932561158D}" destId="{9121E673-518E-4E24-A83F-062BEF33352F}" srcOrd="0" destOrd="0" presId="urn:microsoft.com/office/officeart/2005/8/layout/radial1"/>
    <dgm:cxn modelId="{99482339-87DC-4CFC-9A6B-756646B682B2}" type="presOf" srcId="{9920DDBF-7105-46E0-9C41-C03AD2E299F8}" destId="{37B62231-6D2C-4C21-BBB0-540D301D5CD0}" srcOrd="0" destOrd="0" presId="urn:microsoft.com/office/officeart/2005/8/layout/radial1"/>
    <dgm:cxn modelId="{C26D974D-950C-4D4C-8666-DAA6CE798415}" type="presOf" srcId="{D0F52EBC-918B-438E-9A60-EE2C96D97065}" destId="{4B5ADBBF-87E7-4A99-A356-44569445D202}" srcOrd="0" destOrd="0" presId="urn:microsoft.com/office/officeart/2005/8/layout/radial1"/>
    <dgm:cxn modelId="{2F219AC8-9054-4DE8-B57E-87E8B62A892D}" srcId="{F83B9BA8-4B5D-43D5-A29E-206C37067492}" destId="{53054005-68B7-4D80-ACDA-FFD2FBB6856E}" srcOrd="0" destOrd="0" parTransId="{B0611056-5857-401C-A5A2-AF2E86593C16}" sibTransId="{68C52E47-7A07-4149-80BB-373A081A7FC5}"/>
    <dgm:cxn modelId="{1ED23BCD-CBAA-4521-80FE-F0AE7F98177A}" type="presOf" srcId="{25AA9187-569D-46A8-A7A2-8F2F2027FD8C}" destId="{C0A4CC26-C2A4-4693-AD9F-127CDCC901B1}" srcOrd="0" destOrd="0" presId="urn:microsoft.com/office/officeart/2005/8/layout/radial1"/>
    <dgm:cxn modelId="{7B982D96-00D4-45C2-AF20-B8C0DA846120}" type="presOf" srcId="{B0611056-5857-401C-A5A2-AF2E86593C16}" destId="{44D525B4-ECD8-48AC-AFCC-A5880C302F60}" srcOrd="0" destOrd="0" presId="urn:microsoft.com/office/officeart/2005/8/layout/radial1"/>
    <dgm:cxn modelId="{F2BAEFA4-719C-44D6-B73E-5D686C95A1EC}" type="presOf" srcId="{D45FE352-DC5D-4A8A-8E17-720ABCE131F3}" destId="{7F13264B-C184-4F94-A84D-B41D7E513D7B}" srcOrd="0" destOrd="0" presId="urn:microsoft.com/office/officeart/2005/8/layout/radial1"/>
    <dgm:cxn modelId="{CFBC7E0E-D1F3-4F0E-9BD4-3271EFB65984}" type="presOf" srcId="{8722C3F5-C9CC-49F8-AD05-49E88D19F33F}" destId="{3CB50E27-CC69-4E62-B93E-4D741FF1F0F2}" srcOrd="0" destOrd="0" presId="urn:microsoft.com/office/officeart/2005/8/layout/radial1"/>
    <dgm:cxn modelId="{D0D165C8-2E7E-4359-9108-07171F883354}" type="presOf" srcId="{F83B9BA8-4B5D-43D5-A29E-206C37067492}" destId="{43E3C368-09FB-4A93-8A00-B2279E295FB4}" srcOrd="0" destOrd="0" presId="urn:microsoft.com/office/officeart/2005/8/layout/radial1"/>
    <dgm:cxn modelId="{908C2B88-66A0-4391-82D7-AAC0A1AAA0FB}" type="presOf" srcId="{B0611056-5857-401C-A5A2-AF2E86593C16}" destId="{0A566DBD-673D-4A06-877C-870A3E229D88}" srcOrd="1" destOrd="0" presId="urn:microsoft.com/office/officeart/2005/8/layout/radial1"/>
    <dgm:cxn modelId="{A9870435-7A83-4739-B4CF-D6547A31D755}" type="presOf" srcId="{53054005-68B7-4D80-ACDA-FFD2FBB6856E}" destId="{C2E32FEA-A20E-48B4-8E62-15141A9D401F}" srcOrd="0" destOrd="0" presId="urn:microsoft.com/office/officeart/2005/8/layout/radial1"/>
    <dgm:cxn modelId="{41B79FD1-F1E3-466A-992E-F6CAF86DD734}" type="presOf" srcId="{D45FE352-DC5D-4A8A-8E17-720ABCE131F3}" destId="{1D07ED0C-3FAF-459C-AA2F-0FD9FFB02B49}" srcOrd="1" destOrd="0" presId="urn:microsoft.com/office/officeart/2005/8/layout/radial1"/>
    <dgm:cxn modelId="{DBDD4F9F-9B03-4139-A41A-674BF41A5B13}" type="presOf" srcId="{25AA9187-569D-46A8-A7A2-8F2F2027FD8C}" destId="{AD872F53-BE78-4536-95E8-D365D9F9613A}" srcOrd="1" destOrd="0" presId="urn:microsoft.com/office/officeart/2005/8/layout/radial1"/>
    <dgm:cxn modelId="{A8C1EFFC-1229-46FB-BD19-0B8959233D06}" type="presOf" srcId="{CD5E81AB-B507-493E-8829-23A11EB2DDED}" destId="{F24F9344-12E8-4CE4-AE03-CC6149FA185A}" srcOrd="0" destOrd="0" presId="urn:microsoft.com/office/officeart/2005/8/layout/radial1"/>
    <dgm:cxn modelId="{46EF3596-D11D-4739-ACC7-43987E084477}" srcId="{F83B9BA8-4B5D-43D5-A29E-206C37067492}" destId="{D0F52EBC-918B-438E-9A60-EE2C96D97065}" srcOrd="2" destOrd="0" parTransId="{D45FE352-DC5D-4A8A-8E17-720ABCE131F3}" sibTransId="{ED0FAED5-30AA-46E5-BFA4-27F85E90B47E}"/>
    <dgm:cxn modelId="{1C4224D3-8075-45D9-AA2E-5D5AF04F5E5D}" srcId="{F83B9BA8-4B5D-43D5-A29E-206C37067492}" destId="{9920DDBF-7105-46E0-9C41-C03AD2E299F8}" srcOrd="1" destOrd="0" parTransId="{D05FDCF9-E1A7-41AD-9201-17932561158D}" sibTransId="{453D6B0D-5A71-4522-8314-A9A6F8B131F9}"/>
    <dgm:cxn modelId="{ADFC230C-01D4-4EC3-9336-2BF82A339B50}" srcId="{F83B9BA8-4B5D-43D5-A29E-206C37067492}" destId="{8722C3F5-C9CC-49F8-AD05-49E88D19F33F}" srcOrd="3" destOrd="0" parTransId="{25AA9187-569D-46A8-A7A2-8F2F2027FD8C}" sibTransId="{F230879B-C296-4B9F-A62D-4A560E1595F1}"/>
    <dgm:cxn modelId="{224C7721-9BF2-4B05-8E0F-6FA5095C01FF}" type="presParOf" srcId="{F24F9344-12E8-4CE4-AE03-CC6149FA185A}" destId="{43E3C368-09FB-4A93-8A00-B2279E295FB4}" srcOrd="0" destOrd="0" presId="urn:microsoft.com/office/officeart/2005/8/layout/radial1"/>
    <dgm:cxn modelId="{DE191305-5440-432B-AFE7-8D0ABC610723}" type="presParOf" srcId="{F24F9344-12E8-4CE4-AE03-CC6149FA185A}" destId="{44D525B4-ECD8-48AC-AFCC-A5880C302F60}" srcOrd="1" destOrd="0" presId="urn:microsoft.com/office/officeart/2005/8/layout/radial1"/>
    <dgm:cxn modelId="{844D0268-00C0-4780-AA52-9F4ACCE2DCC7}" type="presParOf" srcId="{44D525B4-ECD8-48AC-AFCC-A5880C302F60}" destId="{0A566DBD-673D-4A06-877C-870A3E229D88}" srcOrd="0" destOrd="0" presId="urn:microsoft.com/office/officeart/2005/8/layout/radial1"/>
    <dgm:cxn modelId="{219D08FF-6B18-4E03-BE56-6367D31591A0}" type="presParOf" srcId="{F24F9344-12E8-4CE4-AE03-CC6149FA185A}" destId="{C2E32FEA-A20E-48B4-8E62-15141A9D401F}" srcOrd="2" destOrd="0" presId="urn:microsoft.com/office/officeart/2005/8/layout/radial1"/>
    <dgm:cxn modelId="{38FEC413-C331-4D45-9BAE-7ED5777288C6}" type="presParOf" srcId="{F24F9344-12E8-4CE4-AE03-CC6149FA185A}" destId="{9121E673-518E-4E24-A83F-062BEF33352F}" srcOrd="3" destOrd="0" presId="urn:microsoft.com/office/officeart/2005/8/layout/radial1"/>
    <dgm:cxn modelId="{4F396928-0B08-4036-A28B-FFCE9611120B}" type="presParOf" srcId="{9121E673-518E-4E24-A83F-062BEF33352F}" destId="{D6941B21-8BE4-44AA-91EC-029B508F607B}" srcOrd="0" destOrd="0" presId="urn:microsoft.com/office/officeart/2005/8/layout/radial1"/>
    <dgm:cxn modelId="{E4B3390E-F823-4223-A540-19EE269830D9}" type="presParOf" srcId="{F24F9344-12E8-4CE4-AE03-CC6149FA185A}" destId="{37B62231-6D2C-4C21-BBB0-540D301D5CD0}" srcOrd="4" destOrd="0" presId="urn:microsoft.com/office/officeart/2005/8/layout/radial1"/>
    <dgm:cxn modelId="{692554FF-7125-4E42-AF39-6F20C714501F}" type="presParOf" srcId="{F24F9344-12E8-4CE4-AE03-CC6149FA185A}" destId="{7F13264B-C184-4F94-A84D-B41D7E513D7B}" srcOrd="5" destOrd="0" presId="urn:microsoft.com/office/officeart/2005/8/layout/radial1"/>
    <dgm:cxn modelId="{860FB432-898D-4C96-8041-449600405DBC}" type="presParOf" srcId="{7F13264B-C184-4F94-A84D-B41D7E513D7B}" destId="{1D07ED0C-3FAF-459C-AA2F-0FD9FFB02B49}" srcOrd="0" destOrd="0" presId="urn:microsoft.com/office/officeart/2005/8/layout/radial1"/>
    <dgm:cxn modelId="{9F0B35FB-C453-4AA6-83E9-6C8E83CE62A8}" type="presParOf" srcId="{F24F9344-12E8-4CE4-AE03-CC6149FA185A}" destId="{4B5ADBBF-87E7-4A99-A356-44569445D202}" srcOrd="6" destOrd="0" presId="urn:microsoft.com/office/officeart/2005/8/layout/radial1"/>
    <dgm:cxn modelId="{42E88C5D-3CB1-48D2-ACAA-FEF020891A0D}" type="presParOf" srcId="{F24F9344-12E8-4CE4-AE03-CC6149FA185A}" destId="{C0A4CC26-C2A4-4693-AD9F-127CDCC901B1}" srcOrd="7" destOrd="0" presId="urn:microsoft.com/office/officeart/2005/8/layout/radial1"/>
    <dgm:cxn modelId="{BDDF9B58-B179-4565-A101-7A332009CDA8}" type="presParOf" srcId="{C0A4CC26-C2A4-4693-AD9F-127CDCC901B1}" destId="{AD872F53-BE78-4536-95E8-D365D9F9613A}" srcOrd="0" destOrd="0" presId="urn:microsoft.com/office/officeart/2005/8/layout/radial1"/>
    <dgm:cxn modelId="{3BC2D9DB-4A30-4ABE-9CFA-269AA8F05F76}" type="presParOf" srcId="{F24F9344-12E8-4CE4-AE03-CC6149FA185A}" destId="{3CB50E27-CC69-4E62-B93E-4D741FF1F0F2}" srcOrd="8" destOrd="0" presId="urn:microsoft.com/office/officeart/2005/8/layout/radial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6122E98-7A84-42A6-B640-E406F72D0884}" type="doc">
      <dgm:prSet loTypeId="urn:microsoft.com/office/officeart/2005/8/layout/cycle6" loCatId="relationship" qsTypeId="urn:microsoft.com/office/officeart/2005/8/quickstyle/simple3" qsCatId="simple" csTypeId="urn:microsoft.com/office/officeart/2005/8/colors/accent1_2#4" csCatId="accent1" phldr="1"/>
      <dgm:spPr/>
      <dgm:t>
        <a:bodyPr/>
        <a:lstStyle/>
        <a:p>
          <a:endParaRPr lang="ru-RU"/>
        </a:p>
      </dgm:t>
    </dgm:pt>
    <dgm:pt modelId="{80578B00-A42F-41CE-B43B-25D41735156A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Ежедневное полоскание зева прохладной водой</a:t>
          </a:r>
          <a:endParaRPr lang="ru-RU" sz="2000" b="1" dirty="0">
            <a:solidFill>
              <a:srgbClr val="002060"/>
            </a:solidFill>
          </a:endParaRPr>
        </a:p>
      </dgm:t>
    </dgm:pt>
    <dgm:pt modelId="{D61929D8-8F63-419E-993E-D29557B04E9B}" type="parTrans" cxnId="{95BC35BA-5143-4664-AABE-1A3DFC04A90F}">
      <dgm:prSet/>
      <dgm:spPr/>
      <dgm:t>
        <a:bodyPr/>
        <a:lstStyle/>
        <a:p>
          <a:endParaRPr lang="ru-RU" sz="2000" b="1">
            <a:solidFill>
              <a:srgbClr val="002060"/>
            </a:solidFill>
          </a:endParaRPr>
        </a:p>
      </dgm:t>
    </dgm:pt>
    <dgm:pt modelId="{7BD4EBB6-1713-4839-8381-FF23BA5DE2B9}" type="sibTrans" cxnId="{95BC35BA-5143-4664-AABE-1A3DFC04A90F}">
      <dgm:prSet/>
      <dgm:spPr/>
      <dgm:t>
        <a:bodyPr/>
        <a:lstStyle/>
        <a:p>
          <a:endParaRPr lang="ru-RU" sz="2000" b="1">
            <a:solidFill>
              <a:srgbClr val="002060"/>
            </a:solidFill>
          </a:endParaRPr>
        </a:p>
      </dgm:t>
    </dgm:pt>
    <dgm:pt modelId="{8D1FC252-0E87-44BA-AE64-06187AF91D1A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Ежедневный </a:t>
          </a:r>
          <a:r>
            <a:rPr lang="ru-RU" sz="2000" b="1" dirty="0" err="1" smtClean="0">
              <a:solidFill>
                <a:srgbClr val="002060"/>
              </a:solidFill>
            </a:rPr>
            <a:t>самомассаж</a:t>
          </a:r>
          <a:r>
            <a:rPr lang="ru-RU" sz="2000" b="1" dirty="0" smtClean="0">
              <a:solidFill>
                <a:srgbClr val="002060"/>
              </a:solidFill>
            </a:rPr>
            <a:t> после сна</a:t>
          </a:r>
          <a:endParaRPr lang="ru-RU" sz="2000" b="1" dirty="0">
            <a:solidFill>
              <a:srgbClr val="002060"/>
            </a:solidFill>
          </a:endParaRPr>
        </a:p>
      </dgm:t>
    </dgm:pt>
    <dgm:pt modelId="{33E319AE-98A7-4171-AF0A-C929646B221C}" type="parTrans" cxnId="{853FC459-A162-4B8B-BD50-64725C1393C9}">
      <dgm:prSet/>
      <dgm:spPr/>
      <dgm:t>
        <a:bodyPr/>
        <a:lstStyle/>
        <a:p>
          <a:endParaRPr lang="ru-RU" sz="2000" b="1">
            <a:solidFill>
              <a:srgbClr val="002060"/>
            </a:solidFill>
          </a:endParaRPr>
        </a:p>
      </dgm:t>
    </dgm:pt>
    <dgm:pt modelId="{6C69DBDE-6F05-4031-90D9-23AF4FCD5509}" type="sibTrans" cxnId="{853FC459-A162-4B8B-BD50-64725C1393C9}">
      <dgm:prSet/>
      <dgm:spPr/>
      <dgm:t>
        <a:bodyPr/>
        <a:lstStyle/>
        <a:p>
          <a:endParaRPr lang="ru-RU" sz="2000" b="1">
            <a:solidFill>
              <a:srgbClr val="002060"/>
            </a:solidFill>
          </a:endParaRPr>
        </a:p>
      </dgm:t>
    </dgm:pt>
    <dgm:pt modelId="{02738C79-26A4-4F54-8ED7-D4AB5C51CEDB}">
      <dgm:prSet phldrT="[Текст]" custT="1"/>
      <dgm:spPr/>
      <dgm:t>
        <a:bodyPr/>
        <a:lstStyle/>
        <a:p>
          <a:r>
            <a:rPr lang="ru-RU" sz="2000" b="1" dirty="0" err="1" smtClean="0">
              <a:solidFill>
                <a:srgbClr val="002060"/>
              </a:solidFill>
            </a:rPr>
            <a:t>Ароматиропия</a:t>
          </a:r>
          <a:endParaRPr lang="ru-RU" sz="2000" b="1" dirty="0" smtClean="0">
            <a:solidFill>
              <a:srgbClr val="002060"/>
            </a:solidFill>
          </a:endParaRPr>
        </a:p>
        <a:p>
          <a:r>
            <a:rPr lang="ru-RU" sz="2000" b="1" dirty="0" err="1" smtClean="0">
              <a:solidFill>
                <a:srgbClr val="002060"/>
              </a:solidFill>
            </a:rPr>
            <a:t>Хатха-йога</a:t>
          </a:r>
          <a:endParaRPr lang="ru-RU" sz="2000" b="1" dirty="0">
            <a:solidFill>
              <a:srgbClr val="002060"/>
            </a:solidFill>
          </a:endParaRPr>
        </a:p>
      </dgm:t>
    </dgm:pt>
    <dgm:pt modelId="{8F5E2934-8BDB-4712-8D67-3C47A6910148}" type="parTrans" cxnId="{EE0A5BE7-2D1C-480C-9E99-A82843DC2D53}">
      <dgm:prSet/>
      <dgm:spPr/>
      <dgm:t>
        <a:bodyPr/>
        <a:lstStyle/>
        <a:p>
          <a:endParaRPr lang="ru-RU" sz="2000" b="1">
            <a:solidFill>
              <a:srgbClr val="002060"/>
            </a:solidFill>
          </a:endParaRPr>
        </a:p>
      </dgm:t>
    </dgm:pt>
    <dgm:pt modelId="{9D55B693-E846-4DB0-A6EA-3B68EE366EC8}" type="sibTrans" cxnId="{EE0A5BE7-2D1C-480C-9E99-A82843DC2D53}">
      <dgm:prSet/>
      <dgm:spPr/>
      <dgm:t>
        <a:bodyPr/>
        <a:lstStyle/>
        <a:p>
          <a:endParaRPr lang="ru-RU" sz="2000" b="1">
            <a:solidFill>
              <a:srgbClr val="002060"/>
            </a:solidFill>
          </a:endParaRPr>
        </a:p>
      </dgm:t>
    </dgm:pt>
    <dgm:pt modelId="{46ABD449-D56E-479D-90DA-CADFB7C4B3D0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Ежедневно профилактика плоскостопия</a:t>
          </a:r>
          <a:endParaRPr lang="ru-RU" sz="2000" b="1" dirty="0">
            <a:solidFill>
              <a:srgbClr val="002060"/>
            </a:solidFill>
          </a:endParaRPr>
        </a:p>
      </dgm:t>
    </dgm:pt>
    <dgm:pt modelId="{C5BA4394-3BBC-4985-BB3C-1380C570088F}" type="parTrans" cxnId="{8A942274-8F2B-4313-954B-96CA7B389202}">
      <dgm:prSet/>
      <dgm:spPr/>
      <dgm:t>
        <a:bodyPr/>
        <a:lstStyle/>
        <a:p>
          <a:endParaRPr lang="ru-RU" sz="2000" b="1">
            <a:solidFill>
              <a:srgbClr val="002060"/>
            </a:solidFill>
          </a:endParaRPr>
        </a:p>
      </dgm:t>
    </dgm:pt>
    <dgm:pt modelId="{4F42DB9D-C272-4EF4-8B1D-1EC236EBDBE3}" type="sibTrans" cxnId="{8A942274-8F2B-4313-954B-96CA7B389202}">
      <dgm:prSet/>
      <dgm:spPr/>
      <dgm:t>
        <a:bodyPr/>
        <a:lstStyle/>
        <a:p>
          <a:endParaRPr lang="ru-RU" sz="2000" b="1">
            <a:solidFill>
              <a:srgbClr val="002060"/>
            </a:solidFill>
          </a:endParaRPr>
        </a:p>
      </dgm:t>
    </dgm:pt>
    <dgm:pt modelId="{687E336E-263D-4477-8F3C-0E7AD0EFA1C3}">
      <dgm:prSet phldrT="[Текст]" custT="1"/>
      <dgm:spPr/>
      <dgm:t>
        <a:bodyPr/>
        <a:lstStyle/>
        <a:p>
          <a:r>
            <a:rPr lang="ru-RU" sz="2000" b="1" dirty="0" smtClean="0">
              <a:solidFill>
                <a:srgbClr val="002060"/>
              </a:solidFill>
            </a:rPr>
            <a:t>Ежедневно дыхательная гимнастика</a:t>
          </a:r>
          <a:endParaRPr lang="ru-RU" sz="2000" b="1" dirty="0">
            <a:solidFill>
              <a:srgbClr val="002060"/>
            </a:solidFill>
          </a:endParaRPr>
        </a:p>
      </dgm:t>
    </dgm:pt>
    <dgm:pt modelId="{5E9F626E-1BE9-4466-918E-085AE5F887F0}" type="parTrans" cxnId="{E00E9C21-1921-4488-9D2C-CEEADB384C5C}">
      <dgm:prSet/>
      <dgm:spPr/>
      <dgm:t>
        <a:bodyPr/>
        <a:lstStyle/>
        <a:p>
          <a:endParaRPr lang="ru-RU" sz="2000" b="1">
            <a:solidFill>
              <a:srgbClr val="002060"/>
            </a:solidFill>
          </a:endParaRPr>
        </a:p>
      </dgm:t>
    </dgm:pt>
    <dgm:pt modelId="{5E418799-4CA2-4C7C-87DA-552BD67F3823}" type="sibTrans" cxnId="{E00E9C21-1921-4488-9D2C-CEEADB384C5C}">
      <dgm:prSet/>
      <dgm:spPr/>
      <dgm:t>
        <a:bodyPr/>
        <a:lstStyle/>
        <a:p>
          <a:endParaRPr lang="ru-RU" sz="2000" b="1">
            <a:solidFill>
              <a:srgbClr val="002060"/>
            </a:solidFill>
          </a:endParaRPr>
        </a:p>
      </dgm:t>
    </dgm:pt>
    <dgm:pt modelId="{E092EBDB-FBA7-47E0-B95E-DD8902448831}" type="pres">
      <dgm:prSet presAssocID="{16122E98-7A84-42A6-B640-E406F72D088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3BC3BA4-0CA1-44AF-BC96-3EE8CA5D308A}" type="pres">
      <dgm:prSet presAssocID="{80578B00-A42F-41CE-B43B-25D41735156A}" presName="node" presStyleLbl="node1" presStyleIdx="0" presStyleCnt="5" custScaleX="13954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C9A24-E079-40A0-ABF9-D0BB00622431}" type="pres">
      <dgm:prSet presAssocID="{80578B00-A42F-41CE-B43B-25D41735156A}" presName="spNode" presStyleCnt="0"/>
      <dgm:spPr/>
    </dgm:pt>
    <dgm:pt modelId="{88CD724A-6E99-4597-B25A-DB79DC696427}" type="pres">
      <dgm:prSet presAssocID="{7BD4EBB6-1713-4839-8381-FF23BA5DE2B9}" presName="sibTrans" presStyleLbl="sibTrans1D1" presStyleIdx="0" presStyleCnt="5"/>
      <dgm:spPr/>
      <dgm:t>
        <a:bodyPr/>
        <a:lstStyle/>
        <a:p>
          <a:endParaRPr lang="ru-RU"/>
        </a:p>
      </dgm:t>
    </dgm:pt>
    <dgm:pt modelId="{81E29C15-FFF4-42FD-BE1E-08A1162571EE}" type="pres">
      <dgm:prSet presAssocID="{8D1FC252-0E87-44BA-AE64-06187AF91D1A}" presName="node" presStyleLbl="node1" presStyleIdx="1" presStyleCnt="5" custScaleX="132722" custRadScaleRad="125107" custRadScaleInc="3264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143959-5C7E-40A8-ABC3-F28C12D2AC00}" type="pres">
      <dgm:prSet presAssocID="{8D1FC252-0E87-44BA-AE64-06187AF91D1A}" presName="spNode" presStyleCnt="0"/>
      <dgm:spPr/>
    </dgm:pt>
    <dgm:pt modelId="{C13E9852-8AB9-4D88-AA66-ECE03AA65B58}" type="pres">
      <dgm:prSet presAssocID="{6C69DBDE-6F05-4031-90D9-23AF4FCD5509}" presName="sibTrans" presStyleLbl="sibTrans1D1" presStyleIdx="1" presStyleCnt="5"/>
      <dgm:spPr/>
      <dgm:t>
        <a:bodyPr/>
        <a:lstStyle/>
        <a:p>
          <a:endParaRPr lang="ru-RU"/>
        </a:p>
      </dgm:t>
    </dgm:pt>
    <dgm:pt modelId="{0A6E0F7F-3339-4F24-8736-A4567A1F4E19}" type="pres">
      <dgm:prSet presAssocID="{02738C79-26A4-4F54-8ED7-D4AB5C51CEDB}" presName="node" presStyleLbl="node1" presStyleIdx="2" presStyleCnt="5" custScaleX="136244" custRadScaleRad="105023" custRadScaleInc="-4306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D93A17-2B6F-4235-B4E3-AB38C48238C7}" type="pres">
      <dgm:prSet presAssocID="{02738C79-26A4-4F54-8ED7-D4AB5C51CEDB}" presName="spNode" presStyleCnt="0"/>
      <dgm:spPr/>
    </dgm:pt>
    <dgm:pt modelId="{024110AD-62B2-46E3-925D-42139C8D542E}" type="pres">
      <dgm:prSet presAssocID="{9D55B693-E846-4DB0-A6EA-3B68EE366EC8}" presName="sibTrans" presStyleLbl="sibTrans1D1" presStyleIdx="2" presStyleCnt="5"/>
      <dgm:spPr/>
      <dgm:t>
        <a:bodyPr/>
        <a:lstStyle/>
        <a:p>
          <a:endParaRPr lang="ru-RU"/>
        </a:p>
      </dgm:t>
    </dgm:pt>
    <dgm:pt modelId="{58D18BCC-BB96-4CA1-A58D-8404A43EDA2D}" type="pres">
      <dgm:prSet presAssocID="{46ABD449-D56E-479D-90DA-CADFB7C4B3D0}" presName="node" presStyleLbl="node1" presStyleIdx="3" presStyleCnt="5" custScaleX="142838" custRadScaleRad="115284" custRadScaleInc="5379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E4CED7-5C7F-4BF3-8063-2FC09E8CAA45}" type="pres">
      <dgm:prSet presAssocID="{46ABD449-D56E-479D-90DA-CADFB7C4B3D0}" presName="spNode" presStyleCnt="0"/>
      <dgm:spPr/>
    </dgm:pt>
    <dgm:pt modelId="{C6E8CD46-A91E-4212-8D0D-E2BFBC83B491}" type="pres">
      <dgm:prSet presAssocID="{4F42DB9D-C272-4EF4-8B1D-1EC236EBDBE3}" presName="sibTrans" presStyleLbl="sibTrans1D1" presStyleIdx="3" presStyleCnt="5"/>
      <dgm:spPr/>
      <dgm:t>
        <a:bodyPr/>
        <a:lstStyle/>
        <a:p>
          <a:endParaRPr lang="ru-RU"/>
        </a:p>
      </dgm:t>
    </dgm:pt>
    <dgm:pt modelId="{20BFED2D-9854-4720-B386-5E4C0B1E5C52}" type="pres">
      <dgm:prSet presAssocID="{687E336E-263D-4477-8F3C-0E7AD0EFA1C3}" presName="node" presStyleLbl="node1" presStyleIdx="4" presStyleCnt="5" custScaleX="116956" custRadScaleRad="131998" custRadScaleInc="-184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E61FAA-07EB-49F5-A885-DB53975C5117}" type="pres">
      <dgm:prSet presAssocID="{687E336E-263D-4477-8F3C-0E7AD0EFA1C3}" presName="spNode" presStyleCnt="0"/>
      <dgm:spPr/>
    </dgm:pt>
    <dgm:pt modelId="{D7FAA77C-5447-49ED-BDA3-DBAD034E3CA7}" type="pres">
      <dgm:prSet presAssocID="{5E418799-4CA2-4C7C-87DA-552BD67F3823}" presName="sibTrans" presStyleLbl="sibTrans1D1" presStyleIdx="4" presStyleCnt="5"/>
      <dgm:spPr/>
      <dgm:t>
        <a:bodyPr/>
        <a:lstStyle/>
        <a:p>
          <a:endParaRPr lang="ru-RU"/>
        </a:p>
      </dgm:t>
    </dgm:pt>
  </dgm:ptLst>
  <dgm:cxnLst>
    <dgm:cxn modelId="{C4D4FE67-3B7A-4C95-BB26-9955DCDA551C}" type="presOf" srcId="{02738C79-26A4-4F54-8ED7-D4AB5C51CEDB}" destId="{0A6E0F7F-3339-4F24-8736-A4567A1F4E19}" srcOrd="0" destOrd="0" presId="urn:microsoft.com/office/officeart/2005/8/layout/cycle6"/>
    <dgm:cxn modelId="{EE0A5BE7-2D1C-480C-9E99-A82843DC2D53}" srcId="{16122E98-7A84-42A6-B640-E406F72D0884}" destId="{02738C79-26A4-4F54-8ED7-D4AB5C51CEDB}" srcOrd="2" destOrd="0" parTransId="{8F5E2934-8BDB-4712-8D67-3C47A6910148}" sibTransId="{9D55B693-E846-4DB0-A6EA-3B68EE366EC8}"/>
    <dgm:cxn modelId="{95BC35BA-5143-4664-AABE-1A3DFC04A90F}" srcId="{16122E98-7A84-42A6-B640-E406F72D0884}" destId="{80578B00-A42F-41CE-B43B-25D41735156A}" srcOrd="0" destOrd="0" parTransId="{D61929D8-8F63-419E-993E-D29557B04E9B}" sibTransId="{7BD4EBB6-1713-4839-8381-FF23BA5DE2B9}"/>
    <dgm:cxn modelId="{5F99ACA9-4AEB-464B-A2D3-7C596C513CA8}" type="presOf" srcId="{8D1FC252-0E87-44BA-AE64-06187AF91D1A}" destId="{81E29C15-FFF4-42FD-BE1E-08A1162571EE}" srcOrd="0" destOrd="0" presId="urn:microsoft.com/office/officeart/2005/8/layout/cycle6"/>
    <dgm:cxn modelId="{4A08674C-43C3-468D-8AAB-CE81BDBE0F92}" type="presOf" srcId="{46ABD449-D56E-479D-90DA-CADFB7C4B3D0}" destId="{58D18BCC-BB96-4CA1-A58D-8404A43EDA2D}" srcOrd="0" destOrd="0" presId="urn:microsoft.com/office/officeart/2005/8/layout/cycle6"/>
    <dgm:cxn modelId="{E00E9C21-1921-4488-9D2C-CEEADB384C5C}" srcId="{16122E98-7A84-42A6-B640-E406F72D0884}" destId="{687E336E-263D-4477-8F3C-0E7AD0EFA1C3}" srcOrd="4" destOrd="0" parTransId="{5E9F626E-1BE9-4466-918E-085AE5F887F0}" sibTransId="{5E418799-4CA2-4C7C-87DA-552BD67F3823}"/>
    <dgm:cxn modelId="{CDCD06A2-6FAC-472E-B17C-3CF771192880}" type="presOf" srcId="{9D55B693-E846-4DB0-A6EA-3B68EE366EC8}" destId="{024110AD-62B2-46E3-925D-42139C8D542E}" srcOrd="0" destOrd="0" presId="urn:microsoft.com/office/officeart/2005/8/layout/cycle6"/>
    <dgm:cxn modelId="{42B76A3D-934E-4366-8F83-A0C2923D3D17}" type="presOf" srcId="{7BD4EBB6-1713-4839-8381-FF23BA5DE2B9}" destId="{88CD724A-6E99-4597-B25A-DB79DC696427}" srcOrd="0" destOrd="0" presId="urn:microsoft.com/office/officeart/2005/8/layout/cycle6"/>
    <dgm:cxn modelId="{17E93EFA-C9BD-49EA-A5DD-ED3FB9B9AF8F}" type="presOf" srcId="{16122E98-7A84-42A6-B640-E406F72D0884}" destId="{E092EBDB-FBA7-47E0-B95E-DD8902448831}" srcOrd="0" destOrd="0" presId="urn:microsoft.com/office/officeart/2005/8/layout/cycle6"/>
    <dgm:cxn modelId="{853FC459-A162-4B8B-BD50-64725C1393C9}" srcId="{16122E98-7A84-42A6-B640-E406F72D0884}" destId="{8D1FC252-0E87-44BA-AE64-06187AF91D1A}" srcOrd="1" destOrd="0" parTransId="{33E319AE-98A7-4171-AF0A-C929646B221C}" sibTransId="{6C69DBDE-6F05-4031-90D9-23AF4FCD5509}"/>
    <dgm:cxn modelId="{A03072FF-ADC7-45C9-9974-B4EA08BCDEE2}" type="presOf" srcId="{687E336E-263D-4477-8F3C-0E7AD0EFA1C3}" destId="{20BFED2D-9854-4720-B386-5E4C0B1E5C52}" srcOrd="0" destOrd="0" presId="urn:microsoft.com/office/officeart/2005/8/layout/cycle6"/>
    <dgm:cxn modelId="{7FB17E1E-4EE6-41F5-9054-BF335E542B1B}" type="presOf" srcId="{80578B00-A42F-41CE-B43B-25D41735156A}" destId="{73BC3BA4-0CA1-44AF-BC96-3EE8CA5D308A}" srcOrd="0" destOrd="0" presId="urn:microsoft.com/office/officeart/2005/8/layout/cycle6"/>
    <dgm:cxn modelId="{B0E9E45D-DED8-47F5-AC52-D290284786F1}" type="presOf" srcId="{6C69DBDE-6F05-4031-90D9-23AF4FCD5509}" destId="{C13E9852-8AB9-4D88-AA66-ECE03AA65B58}" srcOrd="0" destOrd="0" presId="urn:microsoft.com/office/officeart/2005/8/layout/cycle6"/>
    <dgm:cxn modelId="{BD0B4F02-2870-4A50-8558-C06A1D3B64B4}" type="presOf" srcId="{4F42DB9D-C272-4EF4-8B1D-1EC236EBDBE3}" destId="{C6E8CD46-A91E-4212-8D0D-E2BFBC83B491}" srcOrd="0" destOrd="0" presId="urn:microsoft.com/office/officeart/2005/8/layout/cycle6"/>
    <dgm:cxn modelId="{E23C024E-B26E-40A4-A2DA-E129659871DA}" type="presOf" srcId="{5E418799-4CA2-4C7C-87DA-552BD67F3823}" destId="{D7FAA77C-5447-49ED-BDA3-DBAD034E3CA7}" srcOrd="0" destOrd="0" presId="urn:microsoft.com/office/officeart/2005/8/layout/cycle6"/>
    <dgm:cxn modelId="{8A942274-8F2B-4313-954B-96CA7B389202}" srcId="{16122E98-7A84-42A6-B640-E406F72D0884}" destId="{46ABD449-D56E-479D-90DA-CADFB7C4B3D0}" srcOrd="3" destOrd="0" parTransId="{C5BA4394-3BBC-4985-BB3C-1380C570088F}" sibTransId="{4F42DB9D-C272-4EF4-8B1D-1EC236EBDBE3}"/>
    <dgm:cxn modelId="{15015DE8-72FA-47A0-926C-4F379BF39DB3}" type="presParOf" srcId="{E092EBDB-FBA7-47E0-B95E-DD8902448831}" destId="{73BC3BA4-0CA1-44AF-BC96-3EE8CA5D308A}" srcOrd="0" destOrd="0" presId="urn:microsoft.com/office/officeart/2005/8/layout/cycle6"/>
    <dgm:cxn modelId="{ABC18BB9-1B45-46E0-BDF2-C4649B84B3DF}" type="presParOf" srcId="{E092EBDB-FBA7-47E0-B95E-DD8902448831}" destId="{122C9A24-E079-40A0-ABF9-D0BB00622431}" srcOrd="1" destOrd="0" presId="urn:microsoft.com/office/officeart/2005/8/layout/cycle6"/>
    <dgm:cxn modelId="{C4542625-4CE5-4912-8CC4-674D1E9999B7}" type="presParOf" srcId="{E092EBDB-FBA7-47E0-B95E-DD8902448831}" destId="{88CD724A-6E99-4597-B25A-DB79DC696427}" srcOrd="2" destOrd="0" presId="urn:microsoft.com/office/officeart/2005/8/layout/cycle6"/>
    <dgm:cxn modelId="{9ECC24DA-D04C-43B5-8C45-111AE767EA2E}" type="presParOf" srcId="{E092EBDB-FBA7-47E0-B95E-DD8902448831}" destId="{81E29C15-FFF4-42FD-BE1E-08A1162571EE}" srcOrd="3" destOrd="0" presId="urn:microsoft.com/office/officeart/2005/8/layout/cycle6"/>
    <dgm:cxn modelId="{D82BDFF6-7346-46A2-AF31-753DEC6CA027}" type="presParOf" srcId="{E092EBDB-FBA7-47E0-B95E-DD8902448831}" destId="{E5143959-5C7E-40A8-ABC3-F28C12D2AC00}" srcOrd="4" destOrd="0" presId="urn:microsoft.com/office/officeart/2005/8/layout/cycle6"/>
    <dgm:cxn modelId="{3D1FB04C-E7DC-4198-B24B-74A6374A6A25}" type="presParOf" srcId="{E092EBDB-FBA7-47E0-B95E-DD8902448831}" destId="{C13E9852-8AB9-4D88-AA66-ECE03AA65B58}" srcOrd="5" destOrd="0" presId="urn:microsoft.com/office/officeart/2005/8/layout/cycle6"/>
    <dgm:cxn modelId="{AD3B4C1C-6B8D-40F0-96E1-1973C3856E63}" type="presParOf" srcId="{E092EBDB-FBA7-47E0-B95E-DD8902448831}" destId="{0A6E0F7F-3339-4F24-8736-A4567A1F4E19}" srcOrd="6" destOrd="0" presId="urn:microsoft.com/office/officeart/2005/8/layout/cycle6"/>
    <dgm:cxn modelId="{BBA258B8-EC64-4B3F-8337-7F2E41FB486D}" type="presParOf" srcId="{E092EBDB-FBA7-47E0-B95E-DD8902448831}" destId="{5FD93A17-2B6F-4235-B4E3-AB38C48238C7}" srcOrd="7" destOrd="0" presId="urn:microsoft.com/office/officeart/2005/8/layout/cycle6"/>
    <dgm:cxn modelId="{6F6FD32D-7459-4A7F-AA25-1AD73594BE0A}" type="presParOf" srcId="{E092EBDB-FBA7-47E0-B95E-DD8902448831}" destId="{024110AD-62B2-46E3-925D-42139C8D542E}" srcOrd="8" destOrd="0" presId="urn:microsoft.com/office/officeart/2005/8/layout/cycle6"/>
    <dgm:cxn modelId="{1AA579C6-1CC8-4C2C-AE33-01722D76AF2E}" type="presParOf" srcId="{E092EBDB-FBA7-47E0-B95E-DD8902448831}" destId="{58D18BCC-BB96-4CA1-A58D-8404A43EDA2D}" srcOrd="9" destOrd="0" presId="urn:microsoft.com/office/officeart/2005/8/layout/cycle6"/>
    <dgm:cxn modelId="{B6C98DFA-E6DB-4113-BCD8-3B06998109EF}" type="presParOf" srcId="{E092EBDB-FBA7-47E0-B95E-DD8902448831}" destId="{4CE4CED7-5C7F-4BF3-8063-2FC09E8CAA45}" srcOrd="10" destOrd="0" presId="urn:microsoft.com/office/officeart/2005/8/layout/cycle6"/>
    <dgm:cxn modelId="{78607839-AB49-4B08-8105-4BB04A2D4159}" type="presParOf" srcId="{E092EBDB-FBA7-47E0-B95E-DD8902448831}" destId="{C6E8CD46-A91E-4212-8D0D-E2BFBC83B491}" srcOrd="11" destOrd="0" presId="urn:microsoft.com/office/officeart/2005/8/layout/cycle6"/>
    <dgm:cxn modelId="{BFBBEACD-7C17-40CF-A3B3-5ABB6521E472}" type="presParOf" srcId="{E092EBDB-FBA7-47E0-B95E-DD8902448831}" destId="{20BFED2D-9854-4720-B386-5E4C0B1E5C52}" srcOrd="12" destOrd="0" presId="urn:microsoft.com/office/officeart/2005/8/layout/cycle6"/>
    <dgm:cxn modelId="{FB1CFDB0-C60A-43D5-9992-79DB15BFCB30}" type="presParOf" srcId="{E092EBDB-FBA7-47E0-B95E-DD8902448831}" destId="{45E61FAA-07EB-49F5-A885-DB53975C5117}" srcOrd="13" destOrd="0" presId="urn:microsoft.com/office/officeart/2005/8/layout/cycle6"/>
    <dgm:cxn modelId="{A16E37C6-4DFC-49F8-A2E1-78B8D3C8FE71}" type="presParOf" srcId="{E092EBDB-FBA7-47E0-B95E-DD8902448831}" destId="{D7FAA77C-5447-49ED-BDA3-DBAD034E3CA7}" srcOrd="14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radial1">
  <dgm:title val=""/>
  <dgm:desc val=""/>
  <dgm:catLst>
    <dgm:cat type="relationship" pri="22000"/>
    <dgm:cat type="cycle" pri="1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4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5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op="equ"/>
      <dgm:constr type="sp" refType="w" refFor="ch" refForName="node" fact="0.3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connTx" val="55"/>
      <dgm:constr type="primFontSz" for="des" forName="connTx" refType="primFontSz" refFor="ch" refForName="centerShape" op="lte" fact="0.8"/>
    </dgm:constrLst>
    <dgm:ruleLst/>
    <dgm:forEach name="Name6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</dgm:constrLst>
        <dgm:ruleLst>
          <dgm:rule type="primFontSz" val="5" fact="NaN" max="NaN"/>
        </dgm:ruleLst>
      </dgm:layoutNode>
      <dgm:forEach name="Name7" axis="ch">
        <dgm:forEach name="Name8" axis="self" ptType="parTrans">
          <dgm:layoutNode name="Name9">
            <dgm:alg type="conn">
              <dgm:param type="dim" val="1D"/>
              <dgm:param type="begPts" val="auto"/>
              <dgm:param type="endPts" val="auto"/>
              <dgm:param type="begSty" val="noArr"/>
              <dgm:param type="endSty" val="no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connDist"/>
              <dgm:constr type="userA" for="ch" refType="connDist"/>
              <dgm:constr type="w" val="1"/>
              <dgm:constr type="h" val="5"/>
              <dgm:constr type="begPad"/>
              <dgm:constr type="endPad"/>
            </dgm:constrLst>
            <dgm:ruleLst/>
            <dgm:layoutNode name="connTx">
              <dgm:alg type="tx">
                <dgm:param type="autoTxRot" val="grav"/>
              </dgm:alg>
              <dgm:shape xmlns:r="http://schemas.openxmlformats.org/officeDocument/2006/relationships" type="rect" r:blip="" hideGeom="1">
                <dgm:adjLst/>
              </dgm:shape>
              <dgm:presOf axis="self"/>
              <dgm:constrLst>
                <dgm:constr type="userA"/>
                <dgm:constr type="w" refType="userA" fact="0.05"/>
                <dgm:constr type="h" refType="userA" fact="0.05"/>
                <dgm:constr type="lMarg" val="1"/>
                <dgm:constr type="rMarg" val="1"/>
                <dgm:constr type="tMarg"/>
                <dgm:constr type="bMarg"/>
              </dgm:constrLst>
              <dgm:ruleLst>
                <dgm:rule type="w" val="NaN" fact="0.8" max="NaN"/>
                <dgm:rule type="h" val="NaN" fact="1" max="NaN"/>
                <dgm:rule type="primFontSz" val="5" fact="NaN" max="NaN"/>
              </dgm:ruleLst>
            </dgm:layoutNode>
          </dgm:layoutNode>
        </dgm:forEach>
        <dgm:forEach name="Name10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9.emf"/><Relationship Id="rId1" Type="http://schemas.openxmlformats.org/officeDocument/2006/relationships/image" Target="../media/image5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9AC14CA-D78E-4909-8157-E232B405BC5B}" type="datetimeFigureOut">
              <a:rPr lang="ru-RU"/>
              <a:pPr>
                <a:defRPr/>
              </a:pPr>
              <a:t>28.01.2013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B2120E6-CE2D-40A8-AE5E-0195AB2AC8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23555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EDFC2AF-8FD7-41E0-AA62-F3DAB9F7FD71}" type="slidenum">
              <a:rPr lang="ru-RU" smtClean="0"/>
              <a:pPr/>
              <a:t>9</a:t>
            </a:fld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337DAC-6ED7-4E07-8AC0-CE8E232261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F126F-9AB6-4421-BBD0-38CAA89456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F003-5EF3-4461-BC04-814EC4C012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5739EA-5823-4A7E-AFEB-74FD1B9B8FB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C179F-8CC1-4690-8094-F8ABF3F62C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AA5CE7-BA14-4565-AF83-54CFF2CA000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B67D5-ED4B-4B05-BD17-D5A88C99B2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594D3-056D-4DE5-9B5E-D2AF6E1DCA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5E612-8435-4327-AE5B-CD57533999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3216E2-5B14-432A-91D5-77F221519B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4A32C3-F7EA-44E7-9F21-7BCBDDBFA62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+mn-lt"/>
              <a:cs typeface="+mn-cs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>
              <a:defRPr/>
            </a:pPr>
            <a:fld id="{FCCEED71-F473-483A-9640-16F0C937928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5" r:id="rId2"/>
    <p:sldLayoutId id="2147483697" r:id="rId3"/>
    <p:sldLayoutId id="2147483694" r:id="rId4"/>
    <p:sldLayoutId id="2147483693" r:id="rId5"/>
    <p:sldLayoutId id="2147483692" r:id="rId6"/>
    <p:sldLayoutId id="2147483691" r:id="rId7"/>
    <p:sldLayoutId id="2147483690" r:id="rId8"/>
    <p:sldLayoutId id="2147483698" r:id="rId9"/>
    <p:sldLayoutId id="2147483689" r:id="rId10"/>
    <p:sldLayoutId id="214748368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2.bin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85786" y="285728"/>
            <a:ext cx="7851648" cy="1828800"/>
          </a:xfrm>
        </p:spPr>
        <p:txBody>
          <a:bodyPr/>
          <a:lstStyle/>
          <a:p>
            <a:pPr algn="ctr" eaLnBrk="1" hangingPunct="1">
              <a:defRPr/>
            </a:pPr>
            <a:r>
              <a:rPr lang="ru-RU" sz="4400" smtClean="0">
                <a:effectLst>
                  <a:outerShdw blurRad="38100" dist="38100" dir="2700000" algn="tl">
                    <a:srgbClr val="FFFFFF"/>
                  </a:outerShdw>
                </a:effectLst>
                <a:latin typeface="Monotype Corsiva" pitchFamily="66" charset="0"/>
              </a:rPr>
              <a:t>Фестиваль педагогических проектов</a:t>
            </a:r>
            <a:endParaRPr lang="ru-RU" sz="4400" dirty="0" smtClean="0">
              <a:effectLst>
                <a:outerShdw blurRad="38100" dist="38100" dir="2700000" algn="tl">
                  <a:srgbClr val="FFFFFF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4338" name="Подзаголовок 5"/>
          <p:cNvSpPr>
            <a:spLocks noGrp="1"/>
          </p:cNvSpPr>
          <p:nvPr>
            <p:ph type="subTitle" idx="1"/>
          </p:nvPr>
        </p:nvSpPr>
        <p:spPr>
          <a:xfrm>
            <a:off x="0" y="3143250"/>
            <a:ext cx="7854950" cy="1752600"/>
          </a:xfrm>
        </p:spPr>
        <p:txBody>
          <a:bodyPr/>
          <a:lstStyle/>
          <a:p>
            <a:pPr marR="0"/>
            <a:endParaRPr lang="ru-RU" smtClean="0"/>
          </a:p>
        </p:txBody>
      </p:sp>
      <p:sp>
        <p:nvSpPr>
          <p:cNvPr id="2054" name="PubBanner"/>
          <p:cNvSpPr>
            <a:spLocks noEditPoints="1" noChangeArrowheads="1"/>
          </p:cNvSpPr>
          <p:nvPr/>
        </p:nvSpPr>
        <p:spPr bwMode="auto">
          <a:xfrm>
            <a:off x="357188" y="2681288"/>
            <a:ext cx="8569325" cy="4176712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2826 w 21600"/>
              <a:gd name="T13" fmla="*/ 4525 h 21600"/>
              <a:gd name="T14" fmla="*/ 18785 w 21600"/>
              <a:gd name="T15" fmla="*/ 12549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8785" y="4525"/>
                </a:moveTo>
                <a:cubicBezTo>
                  <a:pt x="18684" y="3891"/>
                  <a:pt x="18494" y="3359"/>
                  <a:pt x="18152" y="2776"/>
                </a:cubicBezTo>
                <a:cubicBezTo>
                  <a:pt x="17708" y="2243"/>
                  <a:pt x="17125" y="1749"/>
                  <a:pt x="16453" y="1318"/>
                </a:cubicBezTo>
                <a:cubicBezTo>
                  <a:pt x="15667" y="925"/>
                  <a:pt x="14792" y="583"/>
                  <a:pt x="13816" y="342"/>
                </a:cubicBezTo>
                <a:cubicBezTo>
                  <a:pt x="12840" y="152"/>
                  <a:pt x="11826" y="0"/>
                  <a:pt x="10800" y="0"/>
                </a:cubicBezTo>
                <a:cubicBezTo>
                  <a:pt x="9735" y="0"/>
                  <a:pt x="8708" y="152"/>
                  <a:pt x="7732" y="342"/>
                </a:cubicBezTo>
                <a:cubicBezTo>
                  <a:pt x="6807" y="583"/>
                  <a:pt x="5932" y="925"/>
                  <a:pt x="5159" y="1318"/>
                </a:cubicBezTo>
                <a:cubicBezTo>
                  <a:pt x="4474" y="1749"/>
                  <a:pt x="3891" y="2243"/>
                  <a:pt x="3409" y="2776"/>
                </a:cubicBezTo>
                <a:cubicBezTo>
                  <a:pt x="3118" y="3359"/>
                  <a:pt x="2864" y="3891"/>
                  <a:pt x="2826" y="4525"/>
                </a:cubicBezTo>
                <a:lnTo>
                  <a:pt x="2826" y="6084"/>
                </a:lnTo>
                <a:lnTo>
                  <a:pt x="0" y="9152"/>
                </a:lnTo>
                <a:lnTo>
                  <a:pt x="684" y="13728"/>
                </a:lnTo>
                <a:lnTo>
                  <a:pt x="0" y="21600"/>
                </a:lnTo>
                <a:lnTo>
                  <a:pt x="2826" y="18684"/>
                </a:lnTo>
                <a:lnTo>
                  <a:pt x="2826" y="17074"/>
                </a:lnTo>
                <a:cubicBezTo>
                  <a:pt x="2864" y="16491"/>
                  <a:pt x="3118" y="15908"/>
                  <a:pt x="3409" y="15325"/>
                </a:cubicBezTo>
                <a:cubicBezTo>
                  <a:pt x="3891" y="14792"/>
                  <a:pt x="4474" y="14311"/>
                  <a:pt x="5159" y="13867"/>
                </a:cubicBezTo>
                <a:cubicBezTo>
                  <a:pt x="5932" y="13474"/>
                  <a:pt x="6807" y="13145"/>
                  <a:pt x="7732" y="12891"/>
                </a:cubicBezTo>
                <a:cubicBezTo>
                  <a:pt x="8708" y="12701"/>
                  <a:pt x="9735" y="12600"/>
                  <a:pt x="10800" y="12549"/>
                </a:cubicBezTo>
                <a:cubicBezTo>
                  <a:pt x="11826" y="12600"/>
                  <a:pt x="12840" y="12701"/>
                  <a:pt x="13816" y="12891"/>
                </a:cubicBezTo>
                <a:cubicBezTo>
                  <a:pt x="14792" y="13145"/>
                  <a:pt x="15667" y="13474"/>
                  <a:pt x="16453" y="13867"/>
                </a:cubicBezTo>
                <a:cubicBezTo>
                  <a:pt x="17125" y="14311"/>
                  <a:pt x="17708" y="14792"/>
                  <a:pt x="18152" y="15325"/>
                </a:cubicBezTo>
                <a:cubicBezTo>
                  <a:pt x="18494" y="15908"/>
                  <a:pt x="18684" y="16491"/>
                  <a:pt x="18785" y="17074"/>
                </a:cubicBezTo>
                <a:lnTo>
                  <a:pt x="18785" y="18684"/>
                </a:lnTo>
                <a:lnTo>
                  <a:pt x="21600" y="21600"/>
                </a:lnTo>
                <a:lnTo>
                  <a:pt x="20928" y="13728"/>
                </a:lnTo>
                <a:lnTo>
                  <a:pt x="21600" y="9152"/>
                </a:lnTo>
                <a:lnTo>
                  <a:pt x="18785" y="6084"/>
                </a:lnTo>
                <a:lnTo>
                  <a:pt x="18785" y="4525"/>
                </a:lnTo>
                <a:close/>
              </a:path>
            </a:pathLst>
          </a:custGeom>
          <a:solidFill>
            <a:srgbClr val="FFFF66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FF66"/>
            </a:extrusionClr>
          </a:sp3d>
        </p:spPr>
        <p:txBody>
          <a:bodyPr>
            <a:flatTx/>
          </a:bodyPr>
          <a:lstStyle/>
          <a:p>
            <a:endParaRPr lang="ru-RU"/>
          </a:p>
        </p:txBody>
      </p:sp>
      <p:sp>
        <p:nvSpPr>
          <p:cNvPr id="2055" name="Rectangle 7"/>
          <p:cNvSpPr>
            <a:spLocks noChangeArrowheads="1"/>
          </p:cNvSpPr>
          <p:nvPr/>
        </p:nvSpPr>
        <p:spPr bwMode="auto">
          <a:xfrm>
            <a:off x="1571625" y="2928938"/>
            <a:ext cx="6264275" cy="283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i="1">
                <a:solidFill>
                  <a:srgbClr val="FF0000"/>
                </a:solidFill>
                <a:latin typeface="Monotype Corsiva" pitchFamily="66" charset="0"/>
              </a:rPr>
              <a:t>Автор проекта:</a:t>
            </a:r>
            <a:r>
              <a:rPr lang="ru-RU" sz="2400" i="1">
                <a:solidFill>
                  <a:srgbClr val="FF0000"/>
                </a:solidFill>
              </a:rPr>
              <a:t> </a:t>
            </a:r>
          </a:p>
          <a:p>
            <a:pPr algn="ctr">
              <a:defRPr/>
            </a:pPr>
            <a:r>
              <a:rPr lang="ru-RU" sz="2400" b="1" i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itchFamily="34" charset="0"/>
              </a:rPr>
              <a:t>Дыбова Наталья Васильевна</a:t>
            </a:r>
            <a:r>
              <a:rPr lang="ru-RU" sz="2400">
                <a:solidFill>
                  <a:srgbClr val="FF0000"/>
                </a:solidFill>
              </a:rPr>
              <a:t>,  </a:t>
            </a:r>
          </a:p>
          <a:p>
            <a:pPr algn="ctr">
              <a:defRPr/>
            </a:pPr>
            <a:r>
              <a:rPr lang="ru-RU" sz="2400" b="1" i="1">
                <a:solidFill>
                  <a:srgbClr val="FF0000"/>
                </a:solidFill>
                <a:latin typeface="Monotype Corsiva" pitchFamily="66" charset="0"/>
              </a:rPr>
              <a:t>воспитатель МБДОУ </a:t>
            </a:r>
          </a:p>
          <a:p>
            <a:pPr algn="ctr">
              <a:defRPr/>
            </a:pPr>
            <a:r>
              <a:rPr lang="ru-RU" sz="2400" b="1" i="1">
                <a:solidFill>
                  <a:srgbClr val="FF0000"/>
                </a:solidFill>
                <a:latin typeface="Monotype Corsiva" pitchFamily="66" charset="0"/>
              </a:rPr>
              <a:t>«Детский сад № 21</a:t>
            </a:r>
          </a:p>
          <a:p>
            <a:pPr algn="ctr">
              <a:defRPr/>
            </a:pPr>
            <a:r>
              <a:rPr lang="ru-RU" sz="2400" b="1" i="1">
                <a:solidFill>
                  <a:srgbClr val="FF0000"/>
                </a:solidFill>
                <a:latin typeface="Monotype Corsiva" pitchFamily="66" charset="0"/>
              </a:rPr>
              <a:t>   Тимашевский район, ст.Медвёдовская</a:t>
            </a:r>
          </a:p>
          <a:p>
            <a:pPr algn="ctr">
              <a:spcBef>
                <a:spcPct val="50000"/>
              </a:spcBef>
              <a:defRPr/>
            </a:pPr>
            <a:endParaRPr lang="ru-RU" sz="2400">
              <a:latin typeface="Monotype Corsiva" pitchFamily="66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mph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to="1.5" calcmode="lin" valueType="num">
                                      <p:cBhvr override="childStyle">
                                        <p:cTn id="6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4" presetClass="entr" presetSubtype="0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4" grpId="0" animBg="1"/>
      <p:bldP spid="205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1554163" y="1749414"/>
          <a:ext cx="6096000" cy="45720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55185" y="571480"/>
            <a:ext cx="6657593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Участники проекта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Заголовок 1"/>
          <p:cNvSpPr>
            <a:spLocks noGrp="1"/>
          </p:cNvSpPr>
          <p:nvPr>
            <p:ph type="title"/>
          </p:nvPr>
        </p:nvSpPr>
        <p:spPr>
          <a:xfrm>
            <a:off x="468313" y="333375"/>
            <a:ext cx="8229600" cy="1143000"/>
          </a:xfrm>
        </p:spPr>
        <p:txBody>
          <a:bodyPr/>
          <a:lstStyle/>
          <a:p>
            <a:pPr algn="ctr"/>
            <a:r>
              <a:rPr lang="ru-RU" sz="4600" smtClean="0"/>
              <a:t>Результаты анкетирования родителей</a:t>
            </a:r>
          </a:p>
        </p:txBody>
      </p:sp>
      <p:sp>
        <p:nvSpPr>
          <p:cNvPr id="2560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  <a:p>
            <a:endParaRPr lang="ru-RU" smtClean="0"/>
          </a:p>
        </p:txBody>
      </p:sp>
      <p:graphicFrame>
        <p:nvGraphicFramePr>
          <p:cNvPr id="4" name="Диаграмма 3"/>
          <p:cNvGraphicFramePr/>
          <p:nvPr/>
        </p:nvGraphicFramePr>
        <p:xfrm>
          <a:off x="6350" y="1633608"/>
          <a:ext cx="9144000" cy="52195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80000"/>
                <a:satMod val="40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28625" y="2505075"/>
            <a:ext cx="8229600" cy="4352925"/>
          </a:xfrm>
        </p:spPr>
        <p:txBody>
          <a:bodyPr/>
          <a:lstStyle/>
          <a:p>
            <a:pPr eaLnBrk="1" hangingPunct="1"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Чем обусловлена необходимость воспитания бережного отношения  к своему здоровью?</a:t>
            </a:r>
          </a:p>
          <a:p>
            <a:pPr eaLnBrk="1" hangingPunct="1"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С помощью чего можно добиться положительных результатов по данной теме?</a:t>
            </a:r>
          </a:p>
          <a:p>
            <a:pPr eaLnBrk="1" hangingPunct="1"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Как организовать работу, чтобы избежать у детей утомляемости и повысить их </a:t>
            </a:r>
          </a:p>
          <a:p>
            <a:pPr eaLnBrk="1" hangingPunct="1">
              <a:buFontTx/>
              <a:buNone/>
              <a:defRPr/>
            </a:pPr>
            <a:r>
              <a:rPr lang="ru-RU" sz="2800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интерес к своему здоровью?</a:t>
            </a:r>
          </a:p>
        </p:txBody>
      </p:sp>
      <p:sp>
        <p:nvSpPr>
          <p:cNvPr id="8196" name="DownRibbonSharp"/>
          <p:cNvSpPr>
            <a:spLocks noGrp="1" noEditPoints="1" noChangeArrowheads="1"/>
          </p:cNvSpPr>
          <p:nvPr>
            <p:ph type="title"/>
          </p:nvPr>
        </p:nvSpPr>
        <p:spPr>
          <a:xfrm>
            <a:off x="500063" y="928688"/>
            <a:ext cx="8229600" cy="1143000"/>
          </a:xfrm>
          <a:custGeom>
            <a:avLst/>
            <a:gdLst>
              <a:gd name="G0" fmla="+- 0 0 0"/>
              <a:gd name="G1" fmla="+- 5400 0 0"/>
              <a:gd name="G2" fmla="+- 5400 2700 0"/>
              <a:gd name="G3" fmla="+- 21600 0 G2"/>
              <a:gd name="G4" fmla="+- 21600 0 G1"/>
              <a:gd name="G5" fmla="+- 21600 0 2700"/>
              <a:gd name="G6" fmla="*/ G5 1 2"/>
              <a:gd name="G7" fmla="+- 2700 0 0"/>
              <a:gd name="T0" fmla="*/ 10800 w 21600"/>
              <a:gd name="T1" fmla="*/ 2700 h 21600"/>
              <a:gd name="T2" fmla="*/ 2700 w 21600"/>
              <a:gd name="T3" fmla="*/ 9450 h 21600"/>
              <a:gd name="T4" fmla="*/ 10800 w 21600"/>
              <a:gd name="T5" fmla="*/ 21600 h 21600"/>
              <a:gd name="T6" fmla="*/ 18900 w 21600"/>
              <a:gd name="T7" fmla="*/ 945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G1 w 21600"/>
              <a:gd name="T13" fmla="*/ G7 h 21600"/>
              <a:gd name="T14" fmla="*/ G4 w 21600"/>
              <a:gd name="T15" fmla="*/ 216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 extrusionOk="0">
                <a:moveTo>
                  <a:pt x="0" y="0"/>
                </a:moveTo>
                <a:lnTo>
                  <a:pt x="8100" y="0"/>
                </a:lnTo>
                <a:lnTo>
                  <a:pt x="8100" y="2700"/>
                </a:lnTo>
                <a:lnTo>
                  <a:pt x="13500" y="2700"/>
                </a:lnTo>
                <a:lnTo>
                  <a:pt x="13500" y="0"/>
                </a:lnTo>
                <a:lnTo>
                  <a:pt x="21600" y="0"/>
                </a:lnTo>
                <a:lnTo>
                  <a:pt x="18900" y="9450"/>
                </a:lnTo>
                <a:lnTo>
                  <a:pt x="21600" y="18900"/>
                </a:lnTo>
                <a:lnTo>
                  <a:pt x="16200" y="18900"/>
                </a:lnTo>
                <a:lnTo>
                  <a:pt x="16200" y="21600"/>
                </a:lnTo>
                <a:lnTo>
                  <a:pt x="5400" y="21600"/>
                </a:lnTo>
                <a:lnTo>
                  <a:pt x="5400" y="18900"/>
                </a:lnTo>
                <a:lnTo>
                  <a:pt x="0" y="18900"/>
                </a:lnTo>
                <a:lnTo>
                  <a:pt x="2700" y="9450"/>
                </a:lnTo>
                <a:close/>
              </a:path>
              <a:path w="21600" h="21600" fill="none" extrusionOk="0">
                <a:moveTo>
                  <a:pt x="8100" y="2700"/>
                </a:moveTo>
                <a:lnTo>
                  <a:pt x="5400" y="2700"/>
                </a:lnTo>
                <a:lnTo>
                  <a:pt x="5400" y="18900"/>
                </a:lnTo>
              </a:path>
              <a:path w="21600" h="21600" fill="none" extrusionOk="0">
                <a:moveTo>
                  <a:pt x="5400" y="2700"/>
                </a:moveTo>
                <a:lnTo>
                  <a:pt x="8100" y="0"/>
                </a:lnTo>
              </a:path>
              <a:path w="21600" h="21600" fill="none" extrusionOk="0">
                <a:moveTo>
                  <a:pt x="13500" y="2700"/>
                </a:moveTo>
                <a:lnTo>
                  <a:pt x="16200" y="2700"/>
                </a:lnTo>
                <a:lnTo>
                  <a:pt x="16200" y="18900"/>
                </a:lnTo>
              </a:path>
              <a:path w="21600" h="21600" fill="none" extrusionOk="0">
                <a:moveTo>
                  <a:pt x="16200" y="2700"/>
                </a:moveTo>
                <a:lnTo>
                  <a:pt x="13500" y="0"/>
                </a:lnTo>
              </a:path>
            </a:pathLst>
          </a:custGeom>
          <a:solidFill>
            <a:srgbClr val="FFFF66"/>
          </a:solidFill>
          <a:ln>
            <a:solidFill>
              <a:srgbClr val="000000"/>
            </a:solidFill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pPr algn="ctr" eaLnBrk="1" hangingPunct="1">
              <a:defRPr/>
            </a:pPr>
            <a:r>
              <a:rPr lang="ru-RU" sz="36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Проблемные вопросы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800"/>
                            </p:stCondLst>
                            <p:childTnLst>
                              <p:par>
                                <p:cTn id="1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800"/>
                            </p:stCondLst>
                            <p:childTnLst>
                              <p:par>
                                <p:cTn id="22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800"/>
                            </p:stCondLst>
                            <p:childTnLst>
                              <p:par>
                                <p:cTn id="27" presetID="7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  <p:bldP spid="819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428604"/>
            <a:ext cx="714380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Риски проекта:</a:t>
            </a:r>
          </a:p>
        </p:txBody>
      </p:sp>
      <p:sp>
        <p:nvSpPr>
          <p:cNvPr id="27650" name="Содержимое 3"/>
          <p:cNvSpPr>
            <a:spLocks noGrp="1"/>
          </p:cNvSpPr>
          <p:nvPr>
            <p:ph idx="4294967295"/>
          </p:nvPr>
        </p:nvSpPr>
        <p:spPr>
          <a:xfrm>
            <a:off x="914400" y="1285875"/>
            <a:ext cx="8229600" cy="5572125"/>
          </a:xfrm>
        </p:spPr>
        <p:txBody>
          <a:bodyPr/>
          <a:lstStyle/>
          <a:p>
            <a:pPr>
              <a:buFont typeface="Wingdings 2" pitchFamily="18" charset="2"/>
              <a:buNone/>
            </a:pPr>
            <a:r>
              <a:rPr lang="ru-RU" b="1" smtClean="0">
                <a:solidFill>
                  <a:srgbClr val="FF0000"/>
                </a:solidFill>
              </a:rPr>
              <a:t>1. </a:t>
            </a:r>
            <a:r>
              <a:rPr lang="ru-RU" b="1" smtClean="0">
                <a:solidFill>
                  <a:srgbClr val="002060"/>
                </a:solidFill>
              </a:rPr>
              <a:t>Непостоянный состав детей, связанный с заболеваемостью.</a:t>
            </a:r>
          </a:p>
          <a:p>
            <a:pPr>
              <a:buFont typeface="Wingdings 2" pitchFamily="18" charset="2"/>
              <a:buNone/>
            </a:pPr>
            <a:endParaRPr lang="ru-RU" b="1" smtClean="0">
              <a:solidFill>
                <a:srgbClr val="002060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ru-RU" b="1" smtClean="0">
                <a:solidFill>
                  <a:srgbClr val="002060"/>
                </a:solidFill>
              </a:rPr>
              <a:t>   Индивидуальная работа с отсутствующими детьми, изготовление памяток и информационных листов для родителей, чьи дети отсутствовали.</a:t>
            </a:r>
          </a:p>
          <a:p>
            <a:pPr>
              <a:buFont typeface="Wingdings 2" pitchFamily="18" charset="2"/>
              <a:buNone/>
            </a:pPr>
            <a:endParaRPr lang="ru-RU" b="1" smtClean="0">
              <a:solidFill>
                <a:srgbClr val="002060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ru-RU" b="1" smtClean="0">
                <a:solidFill>
                  <a:srgbClr val="FF0000"/>
                </a:solidFill>
              </a:rPr>
              <a:t>2. </a:t>
            </a:r>
            <a:r>
              <a:rPr lang="ru-RU" b="1" smtClean="0">
                <a:solidFill>
                  <a:srgbClr val="002060"/>
                </a:solidFill>
              </a:rPr>
              <a:t>Слабая заинтересованность детей и родителей.</a:t>
            </a:r>
          </a:p>
          <a:p>
            <a:pPr>
              <a:buFont typeface="Wingdings 2" pitchFamily="18" charset="2"/>
              <a:buNone/>
            </a:pPr>
            <a:endParaRPr lang="ru-RU" b="1" smtClean="0">
              <a:solidFill>
                <a:srgbClr val="002060"/>
              </a:solidFill>
            </a:endParaRPr>
          </a:p>
          <a:p>
            <a:pPr>
              <a:buFont typeface="Wingdings 2" pitchFamily="18" charset="2"/>
              <a:buNone/>
            </a:pPr>
            <a:r>
              <a:rPr lang="ru-RU" b="1" smtClean="0">
                <a:solidFill>
                  <a:srgbClr val="002060"/>
                </a:solidFill>
              </a:rPr>
              <a:t>    Совместные мероприятия с детьми и родителями. Информирование родителей с помощью информационных стендов.</a:t>
            </a:r>
            <a:endParaRPr lang="ru-RU" b="1" smtClean="0">
              <a:solidFill>
                <a:srgbClr val="FF0000"/>
              </a:solidFill>
            </a:endParaRPr>
          </a:p>
          <a:p>
            <a:pPr algn="ctr">
              <a:buFont typeface="Wingdings 2" pitchFamily="18" charset="2"/>
              <a:buNone/>
            </a:pPr>
            <a:endParaRPr lang="ru-RU" b="1" smtClean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43174" y="2214554"/>
            <a:ext cx="3625095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Пути преодоления: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643174" y="4857760"/>
            <a:ext cx="362509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Пути преодоления: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74301" y="428604"/>
            <a:ext cx="447648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Блоки проекта:</a:t>
            </a:r>
          </a:p>
        </p:txBody>
      </p:sp>
      <p:sp>
        <p:nvSpPr>
          <p:cNvPr id="28674" name="Содержимое 3"/>
          <p:cNvSpPr>
            <a:spLocks noGrp="1"/>
          </p:cNvSpPr>
          <p:nvPr>
            <p:ph idx="4294967295"/>
          </p:nvPr>
        </p:nvSpPr>
        <p:spPr>
          <a:xfrm>
            <a:off x="0" y="2071688"/>
            <a:ext cx="8229600" cy="4389437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</a:rPr>
              <a:t>Цель: </a:t>
            </a:r>
            <a:r>
              <a:rPr lang="ru-RU" b="1" smtClean="0">
                <a:solidFill>
                  <a:srgbClr val="002060"/>
                </a:solidFill>
              </a:rPr>
              <a:t>формировать представление о себе, как отдельном человеке; рассказать о способах защиты о себе; показать модели социального поведения.</a:t>
            </a:r>
          </a:p>
          <a:p>
            <a:endParaRPr lang="ru-RU" b="1" smtClean="0">
              <a:solidFill>
                <a:srgbClr val="002060"/>
              </a:solidFill>
            </a:endParaRPr>
          </a:p>
          <a:p>
            <a:r>
              <a:rPr lang="ru-RU" b="1" smtClean="0">
                <a:solidFill>
                  <a:srgbClr val="FF0000"/>
                </a:solidFill>
              </a:rPr>
              <a:t>Цель: </a:t>
            </a:r>
            <a:r>
              <a:rPr lang="ru-RU" b="1" smtClean="0">
                <a:solidFill>
                  <a:srgbClr val="002060"/>
                </a:solidFill>
              </a:rPr>
              <a:t>рассказать о правилах поведения за столом; познакомить с предметами и действиями, связанными с выполнением гигиенических процессов: умывание, уход за телом, внешним видом, чистотой жилища.</a:t>
            </a:r>
            <a:endParaRPr lang="ru-RU" b="1" smtClean="0">
              <a:solidFill>
                <a:srgbClr val="FF0000"/>
              </a:solidFill>
            </a:endParaRPr>
          </a:p>
          <a:p>
            <a:pPr>
              <a:buFont typeface="Wingdings 2" pitchFamily="18" charset="2"/>
              <a:buNone/>
            </a:pPr>
            <a:endParaRPr lang="ru-RU" b="1" smtClean="0">
              <a:solidFill>
                <a:srgbClr val="002060"/>
              </a:solidFill>
            </a:endParaRPr>
          </a:p>
          <a:p>
            <a:pPr>
              <a:buFont typeface="Wingdings 2" pitchFamily="18" charset="2"/>
              <a:buNone/>
            </a:pPr>
            <a:endParaRPr lang="ru-RU" b="1" smtClean="0">
              <a:solidFill>
                <a:srgbClr val="FF0000"/>
              </a:solidFill>
            </a:endParaRPr>
          </a:p>
          <a:p>
            <a:pPr>
              <a:buFont typeface="Wingdings 2" pitchFamily="18" charset="2"/>
              <a:buNone/>
            </a:pPr>
            <a:endParaRPr lang="ru-RU" b="1" smtClean="0">
              <a:solidFill>
                <a:srgbClr val="FF000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13671" y="1214422"/>
            <a:ext cx="4503028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Блок «Я – человек».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3214686"/>
            <a:ext cx="8090420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II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Блок «Я осваиваю гигиену и этикет».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1285860"/>
            <a:ext cx="6115777" cy="5847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III </a:t>
            </a:r>
            <a:r>
              <a:rPr lang="ru-RU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Блок «Я расту здоровым».</a:t>
            </a:r>
          </a:p>
        </p:txBody>
      </p:sp>
      <p:sp>
        <p:nvSpPr>
          <p:cNvPr id="29698" name="Содержимое 3"/>
          <p:cNvSpPr>
            <a:spLocks noGrp="1"/>
          </p:cNvSpPr>
          <p:nvPr>
            <p:ph idx="4294967295"/>
          </p:nvPr>
        </p:nvSpPr>
        <p:spPr>
          <a:xfrm>
            <a:off x="500063" y="2468563"/>
            <a:ext cx="8229600" cy="4389437"/>
          </a:xfrm>
        </p:spPr>
        <p:txBody>
          <a:bodyPr/>
          <a:lstStyle/>
          <a:p>
            <a:r>
              <a:rPr lang="ru-RU" b="1" smtClean="0">
                <a:solidFill>
                  <a:srgbClr val="FF0000"/>
                </a:solidFill>
              </a:rPr>
              <a:t>Цель: </a:t>
            </a:r>
            <a:r>
              <a:rPr lang="ru-RU" b="1" smtClean="0">
                <a:solidFill>
                  <a:srgbClr val="002060"/>
                </a:solidFill>
              </a:rPr>
              <a:t>формировать у детей представления о необходимости заботы о своём здоровье, правильного питания, двигательной активности.</a:t>
            </a:r>
          </a:p>
          <a:p>
            <a:endParaRPr lang="ru-RU" b="1" smtClean="0">
              <a:solidFill>
                <a:srgbClr val="002060"/>
              </a:solidFill>
            </a:endParaRPr>
          </a:p>
          <a:p>
            <a:endParaRPr lang="ru-RU" b="1" smtClean="0">
              <a:solidFill>
                <a:srgbClr val="002060"/>
              </a:solidFill>
            </a:endParaRPr>
          </a:p>
          <a:p>
            <a:pPr>
              <a:buFont typeface="Wingdings 2" pitchFamily="18" charset="2"/>
              <a:buNone/>
            </a:pPr>
            <a:endParaRPr lang="ru-RU" b="1" smtClean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Овал 17"/>
          <p:cNvSpPr/>
          <p:nvPr/>
        </p:nvSpPr>
        <p:spPr>
          <a:xfrm rot="19468119">
            <a:off x="134938" y="1201738"/>
            <a:ext cx="2359025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9" name="Овал 18"/>
          <p:cNvSpPr/>
          <p:nvPr/>
        </p:nvSpPr>
        <p:spPr>
          <a:xfrm>
            <a:off x="3505200" y="304800"/>
            <a:ext cx="2514600" cy="1219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20" name="Овал 19"/>
          <p:cNvSpPr/>
          <p:nvPr/>
        </p:nvSpPr>
        <p:spPr>
          <a:xfrm rot="2170954">
            <a:off x="6864350" y="1171575"/>
            <a:ext cx="2268538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21" name="Овал 20"/>
          <p:cNvSpPr/>
          <p:nvPr/>
        </p:nvSpPr>
        <p:spPr>
          <a:xfrm>
            <a:off x="381000" y="3429000"/>
            <a:ext cx="2225675" cy="1143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22" name="Овал 21"/>
          <p:cNvSpPr/>
          <p:nvPr/>
        </p:nvSpPr>
        <p:spPr>
          <a:xfrm rot="1237815">
            <a:off x="1727200" y="5289550"/>
            <a:ext cx="2740025" cy="12207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23" name="Овал 22"/>
          <p:cNvSpPr/>
          <p:nvPr/>
        </p:nvSpPr>
        <p:spPr>
          <a:xfrm>
            <a:off x="6553200" y="3351213"/>
            <a:ext cx="2395538" cy="122078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24" name="Овал 23"/>
          <p:cNvSpPr/>
          <p:nvPr/>
        </p:nvSpPr>
        <p:spPr>
          <a:xfrm rot="20641191">
            <a:off x="5181600" y="5307013"/>
            <a:ext cx="2490788" cy="12319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25" name="Блок-схема: знак завершения 24"/>
          <p:cNvSpPr/>
          <p:nvPr/>
        </p:nvSpPr>
        <p:spPr>
          <a:xfrm>
            <a:off x="2895600" y="2667000"/>
            <a:ext cx="3581400" cy="1066800"/>
          </a:xfrm>
          <a:prstGeom prst="flowChartTermina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 err="1">
                <a:solidFill>
                  <a:srgbClr val="FFFF00"/>
                </a:solidFill>
              </a:rPr>
              <a:t>ИнИИамвамватИе</a:t>
            </a:r>
            <a:endParaRPr lang="ru-RU" sz="2000" dirty="0">
              <a:solidFill>
                <a:srgbClr val="FFFF00"/>
              </a:solidFill>
            </a:endParaRPr>
          </a:p>
        </p:txBody>
      </p:sp>
      <p:sp>
        <p:nvSpPr>
          <p:cNvPr id="103434" name="TextBox 26"/>
          <p:cNvSpPr txBox="1">
            <a:spLocks noChangeArrowheads="1"/>
          </p:cNvSpPr>
          <p:nvPr/>
        </p:nvSpPr>
        <p:spPr bwMode="auto">
          <a:xfrm>
            <a:off x="3200400" y="2743200"/>
            <a:ext cx="2971800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i="1">
                <a:latin typeface="Franklin Gothic Book"/>
              </a:rPr>
              <a:t>Интеграция областей</a:t>
            </a:r>
          </a:p>
        </p:txBody>
      </p:sp>
      <p:sp>
        <p:nvSpPr>
          <p:cNvPr id="103435" name="TextBox 28"/>
          <p:cNvSpPr txBox="1">
            <a:spLocks noChangeArrowheads="1"/>
          </p:cNvSpPr>
          <p:nvPr/>
        </p:nvSpPr>
        <p:spPr bwMode="auto">
          <a:xfrm rot="-2202158">
            <a:off x="319088" y="1484313"/>
            <a:ext cx="19891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>
                <a:latin typeface="Franklin Gothic Book"/>
              </a:rPr>
              <a:t>«</a:t>
            </a:r>
            <a:r>
              <a:rPr lang="ru-RU" sz="2400" b="1" i="1">
                <a:latin typeface="Franklin Gothic Book"/>
              </a:rPr>
              <a:t>Познание</a:t>
            </a:r>
            <a:r>
              <a:rPr lang="ru-RU" sz="2400">
                <a:latin typeface="Franklin Gothic Book"/>
              </a:rPr>
              <a:t>»</a:t>
            </a:r>
          </a:p>
        </p:txBody>
      </p:sp>
      <p:sp>
        <p:nvSpPr>
          <p:cNvPr id="103436" name="TextBox 29"/>
          <p:cNvSpPr txBox="1">
            <a:spLocks noChangeArrowheads="1"/>
          </p:cNvSpPr>
          <p:nvPr/>
        </p:nvSpPr>
        <p:spPr bwMode="auto">
          <a:xfrm>
            <a:off x="3657600" y="533400"/>
            <a:ext cx="2133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>
                <a:latin typeface="Franklin Gothic Book"/>
              </a:rPr>
              <a:t>«</a:t>
            </a:r>
            <a:r>
              <a:rPr lang="ru-RU" sz="2400" b="1" i="1">
                <a:latin typeface="Franklin Gothic Book"/>
              </a:rPr>
              <a:t>Физическая культура»</a:t>
            </a:r>
          </a:p>
        </p:txBody>
      </p:sp>
      <p:sp>
        <p:nvSpPr>
          <p:cNvPr id="103437" name="TextBox 30"/>
          <p:cNvSpPr txBox="1">
            <a:spLocks noChangeArrowheads="1"/>
          </p:cNvSpPr>
          <p:nvPr/>
        </p:nvSpPr>
        <p:spPr bwMode="auto">
          <a:xfrm rot="2159108">
            <a:off x="7031038" y="1431925"/>
            <a:ext cx="2016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400">
                <a:latin typeface="Franklin Gothic Book"/>
              </a:rPr>
              <a:t>«Здоровье»</a:t>
            </a:r>
          </a:p>
        </p:txBody>
      </p:sp>
      <p:sp>
        <p:nvSpPr>
          <p:cNvPr id="103438" name="TextBox 32"/>
          <p:cNvSpPr txBox="1">
            <a:spLocks noChangeArrowheads="1"/>
          </p:cNvSpPr>
          <p:nvPr/>
        </p:nvSpPr>
        <p:spPr bwMode="auto">
          <a:xfrm>
            <a:off x="533400" y="3657600"/>
            <a:ext cx="1905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1800">
                <a:latin typeface="Franklin Gothic Book"/>
              </a:rPr>
              <a:t>«</a:t>
            </a:r>
            <a:r>
              <a:rPr lang="ru-RU" sz="2400" b="1" i="1">
                <a:latin typeface="Franklin Gothic Book"/>
              </a:rPr>
              <a:t>Музыка»</a:t>
            </a:r>
          </a:p>
        </p:txBody>
      </p:sp>
      <p:sp>
        <p:nvSpPr>
          <p:cNvPr id="103439" name="TextBox 33"/>
          <p:cNvSpPr txBox="1">
            <a:spLocks noChangeArrowheads="1"/>
          </p:cNvSpPr>
          <p:nvPr/>
        </p:nvSpPr>
        <p:spPr bwMode="auto">
          <a:xfrm>
            <a:off x="6400800" y="36576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latin typeface="Franklin Gothic Book"/>
              </a:rPr>
              <a:t>«</a:t>
            </a:r>
            <a:r>
              <a:rPr lang="ru-RU" sz="2400" b="1" i="1">
                <a:latin typeface="Franklin Gothic Book"/>
              </a:rPr>
              <a:t>Социализация»</a:t>
            </a:r>
          </a:p>
        </p:txBody>
      </p:sp>
      <p:sp>
        <p:nvSpPr>
          <p:cNvPr id="103440" name="TextBox 34"/>
          <p:cNvSpPr txBox="1">
            <a:spLocks noChangeArrowheads="1"/>
          </p:cNvSpPr>
          <p:nvPr/>
        </p:nvSpPr>
        <p:spPr bwMode="auto">
          <a:xfrm rot="1321023">
            <a:off x="1676400" y="5664200"/>
            <a:ext cx="28940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latin typeface="Franklin Gothic Book"/>
              </a:rPr>
              <a:t>«</a:t>
            </a:r>
            <a:r>
              <a:rPr lang="ru-RU" sz="2400" b="1" i="1">
                <a:latin typeface="Franklin Gothic Book"/>
              </a:rPr>
              <a:t>Коммуникация»</a:t>
            </a:r>
          </a:p>
        </p:txBody>
      </p:sp>
      <p:sp>
        <p:nvSpPr>
          <p:cNvPr id="103441" name="TextBox 35"/>
          <p:cNvSpPr txBox="1">
            <a:spLocks noChangeArrowheads="1"/>
          </p:cNvSpPr>
          <p:nvPr/>
        </p:nvSpPr>
        <p:spPr bwMode="auto">
          <a:xfrm rot="-1009860">
            <a:off x="5181600" y="5638800"/>
            <a:ext cx="274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800">
                <a:latin typeface="Franklin Gothic Book"/>
              </a:rPr>
              <a:t>«</a:t>
            </a:r>
            <a:r>
              <a:rPr lang="ru-RU" sz="2400" b="1" i="1">
                <a:latin typeface="Franklin Gothic Book"/>
              </a:rPr>
              <a:t>Безопасность»</a:t>
            </a:r>
          </a:p>
        </p:txBody>
      </p:sp>
      <p:cxnSp>
        <p:nvCxnSpPr>
          <p:cNvPr id="38" name="Прямая со стрелкой 37"/>
          <p:cNvCxnSpPr>
            <a:stCxn id="25" idx="0"/>
            <a:endCxn id="19" idx="4"/>
          </p:cNvCxnSpPr>
          <p:nvPr/>
        </p:nvCxnSpPr>
        <p:spPr>
          <a:xfrm rot="5400000" flipH="1" flipV="1">
            <a:off x="4152900" y="2057400"/>
            <a:ext cx="1143000" cy="76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 flipV="1">
            <a:off x="6324600" y="2133600"/>
            <a:ext cx="12192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 rot="10800000">
            <a:off x="1981200" y="1981200"/>
            <a:ext cx="1143000" cy="838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 стрелкой 43"/>
          <p:cNvCxnSpPr/>
          <p:nvPr/>
        </p:nvCxnSpPr>
        <p:spPr>
          <a:xfrm rot="10800000" flipV="1">
            <a:off x="2514600" y="3581400"/>
            <a:ext cx="5334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>
            <a:off x="6324600" y="3505200"/>
            <a:ext cx="381000" cy="228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 rot="5400000">
            <a:off x="2933700" y="4076700"/>
            <a:ext cx="1447800" cy="914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Прямая со стрелкой 50"/>
          <p:cNvCxnSpPr/>
          <p:nvPr/>
        </p:nvCxnSpPr>
        <p:spPr>
          <a:xfrm rot="16200000" flipH="1">
            <a:off x="4838700" y="4229100"/>
            <a:ext cx="1600200" cy="762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0" y="1714488"/>
          <a:ext cx="9144000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30543" y="500042"/>
            <a:ext cx="7049751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Формы проведения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866775"/>
          </a:xfrm>
        </p:spPr>
        <p:txBody>
          <a:bodyPr/>
          <a:lstStyle/>
          <a:p>
            <a:pPr algn="ctr"/>
            <a:r>
              <a:rPr lang="ru-RU" sz="4400" b="1" smtClean="0">
                <a:solidFill>
                  <a:srgbClr val="002060"/>
                </a:solidFill>
              </a:rPr>
              <a:t>Утренняя гимнастика</a:t>
            </a:r>
            <a:br>
              <a:rPr lang="ru-RU" sz="4400" b="1" smtClean="0">
                <a:solidFill>
                  <a:srgbClr val="002060"/>
                </a:solidFill>
              </a:rPr>
            </a:br>
            <a:endParaRPr lang="ru-RU" sz="4400" smtClean="0">
              <a:solidFill>
                <a:srgbClr val="002060"/>
              </a:solidFill>
            </a:endParaRPr>
          </a:p>
        </p:txBody>
      </p:sp>
      <p:pic>
        <p:nvPicPr>
          <p:cNvPr id="31747" name="Picture 2" descr="F:\ФОТО ДЕТСАДА РАЗЛБРАТЬ\P112002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5813" y="857250"/>
            <a:ext cx="7500937" cy="57150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F:\ФОТО ДЕТСАДА РАЗЛБРАТЬ\P112005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428625"/>
            <a:ext cx="8223250" cy="616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80000"/>
                <a:satMod val="40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00100" y="1928802"/>
            <a:ext cx="7851648" cy="18288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sz="2000" i="1" dirty="0" smtClean="0">
                <a:solidFill>
                  <a:srgbClr val="002060"/>
                </a:solidFill>
              </a:rPr>
              <a:t>Гимнастика, физические упражнения, ходьба </a:t>
            </a:r>
            <a:br>
              <a:rPr lang="ru-RU" sz="2000" i="1" dirty="0" smtClean="0">
                <a:solidFill>
                  <a:srgbClr val="002060"/>
                </a:solidFill>
              </a:rPr>
            </a:br>
            <a:r>
              <a:rPr lang="ru-RU" sz="2000" i="1" dirty="0" smtClean="0">
                <a:solidFill>
                  <a:srgbClr val="002060"/>
                </a:solidFill>
              </a:rPr>
              <a:t>должны прочно войти в повседневный быт каждого</a:t>
            </a:r>
            <a:br>
              <a:rPr lang="ru-RU" sz="2000" i="1" dirty="0" smtClean="0">
                <a:solidFill>
                  <a:srgbClr val="002060"/>
                </a:solidFill>
              </a:rPr>
            </a:br>
            <a:r>
              <a:rPr lang="ru-RU" sz="2000" i="1" dirty="0" smtClean="0">
                <a:solidFill>
                  <a:srgbClr val="002060"/>
                </a:solidFill>
              </a:rPr>
              <a:t>кто хочет сохранить работоспособность,</a:t>
            </a:r>
            <a:br>
              <a:rPr lang="ru-RU" sz="2000" i="1" dirty="0" smtClean="0">
                <a:solidFill>
                  <a:srgbClr val="002060"/>
                </a:solidFill>
              </a:rPr>
            </a:br>
            <a:r>
              <a:rPr lang="ru-RU" sz="2000" i="1" dirty="0" smtClean="0">
                <a:solidFill>
                  <a:srgbClr val="002060"/>
                </a:solidFill>
              </a:rPr>
              <a:t>здоровье, полноценную и радостную жизнь.</a:t>
            </a:r>
            <a:br>
              <a:rPr lang="ru-RU" sz="2000" i="1" dirty="0" smtClean="0">
                <a:solidFill>
                  <a:srgbClr val="002060"/>
                </a:solidFill>
              </a:rPr>
            </a:br>
            <a:r>
              <a:rPr lang="ru-RU" sz="2000" i="1" dirty="0" smtClean="0">
                <a:solidFill>
                  <a:srgbClr val="002060"/>
                </a:solidFill>
              </a:rPr>
              <a:t/>
            </a:r>
            <a:br>
              <a:rPr lang="ru-RU" sz="2000" i="1" dirty="0" smtClean="0">
                <a:solidFill>
                  <a:srgbClr val="002060"/>
                </a:solidFill>
              </a:rPr>
            </a:br>
            <a:r>
              <a:rPr lang="ru-RU" sz="2000" i="1" dirty="0" smtClean="0">
                <a:solidFill>
                  <a:srgbClr val="002060"/>
                </a:solidFill>
              </a:rPr>
              <a:t>Гиппократ</a:t>
            </a:r>
            <a:br>
              <a:rPr lang="ru-RU" sz="2000" i="1" dirty="0" smtClean="0">
                <a:solidFill>
                  <a:srgbClr val="002060"/>
                </a:solidFill>
              </a:rPr>
            </a:br>
            <a:r>
              <a:rPr lang="ru-RU" sz="2000" i="1" dirty="0" smtClean="0"/>
              <a:t> </a:t>
            </a:r>
            <a:br>
              <a:rPr lang="ru-RU" sz="2000" i="1" dirty="0" smtClean="0"/>
            </a:br>
            <a:r>
              <a:rPr lang="ru-RU" sz="20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/>
            </a:r>
            <a:br>
              <a:rPr lang="ru-RU" sz="20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r>
              <a:rPr lang="ru-RU" sz="2000" i="1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                                                                                                                                                         </a:t>
            </a:r>
            <a:r>
              <a:rPr lang="ru-RU" sz="2000" u="sng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br>
              <a:rPr lang="ru-RU" sz="2000" u="sng" dirty="0" smtClean="0">
                <a:effectLst>
                  <a:outerShdw blurRad="38100" dist="38100" dir="2700000" algn="tl">
                    <a:srgbClr val="FFFFFF"/>
                  </a:outerShdw>
                </a:effectLst>
              </a:rPr>
            </a:br>
            <a:endParaRPr lang="ru-RU" sz="2000" u="sng" dirty="0" smtClean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42938" y="1928813"/>
            <a:ext cx="7854950" cy="1752600"/>
          </a:xfrm>
        </p:spPr>
        <p:txBody>
          <a:bodyPr/>
          <a:lstStyle/>
          <a:p>
            <a:pPr marR="0" algn="ctr" eaLnBrk="1" hangingPunct="1">
              <a:buFontTx/>
              <a:buNone/>
              <a:defRPr/>
            </a:pPr>
            <a:endParaRPr lang="ru-RU" b="1" dirty="0" smtClean="0"/>
          </a:p>
          <a:p>
            <a:pPr marR="0" algn="ctr" eaLnBrk="1" hangingPunct="1">
              <a:buFontTx/>
              <a:buNone/>
              <a:defRPr/>
            </a:pPr>
            <a:endParaRPr lang="ru-RU" b="1" dirty="0" smtClean="0"/>
          </a:p>
          <a:p>
            <a:pPr marR="0" algn="ctr" eaLnBrk="1" hangingPunct="1">
              <a:buFontTx/>
              <a:buNone/>
              <a:defRPr/>
            </a:pPr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Творческое название проекта</a:t>
            </a:r>
          </a:p>
          <a:p>
            <a:pPr marR="0" eaLnBrk="1" hangingPunct="1">
              <a:buFontTx/>
              <a:buNone/>
              <a:defRPr/>
            </a:pPr>
            <a:endParaRPr lang="ru-RU" b="1" dirty="0" smtClean="0">
              <a:effectLst>
                <a:outerShdw blurRad="38100" dist="38100" dir="2700000" algn="tl">
                  <a:srgbClr val="04617B"/>
                </a:outerShdw>
              </a:effectLst>
            </a:endParaRPr>
          </a:p>
          <a:p>
            <a:pPr marR="0" algn="ctr" eaLnBrk="1" hangingPunct="1">
              <a:buFontTx/>
              <a:buNone/>
              <a:defRPr/>
            </a:pPr>
            <a:r>
              <a:rPr lang="ru-RU" sz="4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«Наша традиция быть здоровыми»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636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36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F:\ФОТО ДЕТСАДА РАЗЛБРАТЬ\P112005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214313"/>
            <a:ext cx="8501062" cy="637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F:\Новая папка (2)\P101007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928688"/>
            <a:ext cx="8501062" cy="564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Заголовок 2"/>
          <p:cNvSpPr>
            <a:spLocks noGrp="1"/>
          </p:cNvSpPr>
          <p:nvPr>
            <p:ph type="title" idx="4294967295"/>
          </p:nvPr>
        </p:nvSpPr>
        <p:spPr>
          <a:xfrm>
            <a:off x="914400" y="714375"/>
            <a:ext cx="8229600" cy="857250"/>
          </a:xfrm>
        </p:spPr>
        <p:txBody>
          <a:bodyPr/>
          <a:lstStyle/>
          <a:p>
            <a:pPr algn="ctr"/>
            <a:r>
              <a:rPr lang="ru-RU" sz="4400" b="1" smtClean="0">
                <a:solidFill>
                  <a:srgbClr val="002060"/>
                </a:solidFill>
              </a:rPr>
              <a:t>Прогулка</a:t>
            </a:r>
            <a:br>
              <a:rPr lang="ru-RU" sz="4400" b="1" smtClean="0">
                <a:solidFill>
                  <a:srgbClr val="002060"/>
                </a:solidFill>
              </a:rPr>
            </a:br>
            <a:endParaRPr lang="ru-RU" sz="4400" smtClean="0"/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F:\Новая папка (2)\P104087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571500"/>
            <a:ext cx="8072437" cy="608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F:\ФОТО ДЕТСАДА РАЗЛБРАТЬ\P109034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85750"/>
            <a:ext cx="8429625" cy="632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F:\ФОТО ДЕТСАДА РАЗЛБРАТЬ\P10903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428625"/>
            <a:ext cx="8429625" cy="603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ФОТО ДЕТСАДА РАЗЛБРАТЬ\P112007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571500"/>
            <a:ext cx="8215313" cy="6113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4" descr="DSC029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3" y="74613"/>
            <a:ext cx="8945562" cy="670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4" descr="DSC029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3" y="74613"/>
            <a:ext cx="8945562" cy="670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2" name="Picture 5" descr="DSC029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3" y="74613"/>
            <a:ext cx="8945562" cy="670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4" descr="DSC029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13" y="74613"/>
            <a:ext cx="8945562" cy="670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smtClean="0">
                <a:solidFill>
                  <a:srgbClr val="002060"/>
                </a:solidFill>
              </a:rPr>
              <a:t>Подвижные игры</a:t>
            </a:r>
            <a:br>
              <a:rPr lang="ru-RU" sz="4400" b="1" smtClean="0">
                <a:solidFill>
                  <a:srgbClr val="002060"/>
                </a:solidFill>
              </a:rPr>
            </a:br>
            <a:endParaRPr lang="ru-RU" sz="4400" smtClean="0"/>
          </a:p>
        </p:txBody>
      </p:sp>
      <p:pic>
        <p:nvPicPr>
          <p:cNvPr id="43011" name="Picture 2" descr="F:\ФОТО ДЕТСАДА РАЗЛБРАТЬ\P112006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1214438"/>
            <a:ext cx="7929563" cy="5357812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0" y="549275"/>
            <a:ext cx="8229600" cy="60483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ru-RU" smtClean="0"/>
              <a:t>                                                                                         </a:t>
            </a: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3348038" y="2420938"/>
            <a:ext cx="2303462" cy="1296987"/>
          </a:xfrm>
          <a:prstGeom prst="rect">
            <a:avLst/>
          </a:prstGeom>
          <a:solidFill>
            <a:schemeClr val="hlink"/>
          </a:solidFill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b="1">
                <a:latin typeface="Times New Roman" pitchFamily="18" charset="0"/>
              </a:rPr>
              <a:t>Природные</a:t>
            </a:r>
          </a:p>
          <a:p>
            <a:pPr algn="ctr">
              <a:defRPr/>
            </a:pPr>
            <a:r>
              <a:rPr lang="ru-RU" b="1">
                <a:latin typeface="Times New Roman" pitchFamily="18" charset="0"/>
              </a:rPr>
              <a:t> факторы</a:t>
            </a:r>
          </a:p>
          <a:p>
            <a:pPr algn="ctr">
              <a:defRPr/>
            </a:pPr>
            <a:r>
              <a:rPr lang="ru-RU" b="1">
                <a:latin typeface="Times New Roman" pitchFamily="18" charset="0"/>
              </a:rPr>
              <a:t>оздоровления</a:t>
            </a:r>
          </a:p>
        </p:txBody>
      </p:sp>
      <p:pic>
        <p:nvPicPr>
          <p:cNvPr id="3080" name="Picture 8" descr="Воздух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981075"/>
            <a:ext cx="1885950" cy="1512888"/>
          </a:xfrm>
          <a:prstGeom prst="rect">
            <a:avLst/>
          </a:prstGeom>
          <a:noFill/>
          <a:ln w="19050">
            <a:solidFill>
              <a:srgbClr val="000080"/>
            </a:solidFill>
            <a:miter lim="800000"/>
            <a:headEnd/>
            <a:tailEnd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</p:spPr>
      </p:pic>
      <p:pic>
        <p:nvPicPr>
          <p:cNvPr id="3081" name="Picture 9" descr="ручеек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125" y="1052513"/>
            <a:ext cx="1938338" cy="1550987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</p:spPr>
      </p:pic>
      <p:pic>
        <p:nvPicPr>
          <p:cNvPr id="3082" name="Picture 10" descr="Солнце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188913"/>
            <a:ext cx="1944688" cy="15113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</p:spPr>
      </p:pic>
      <p:pic>
        <p:nvPicPr>
          <p:cNvPr id="3083" name="Picture 11" descr="роза"/>
          <p:cNvPicPr>
            <a:picLocks noChangeAspect="1" noChangeArrowheads="1"/>
          </p:cNvPicPr>
          <p:nvPr/>
        </p:nvPicPr>
        <p:blipFill>
          <a:blip r:embed="rId5"/>
          <a:srcRect l="12392" t="18602" b="13110"/>
          <a:stretch>
            <a:fillRect/>
          </a:stretch>
        </p:blipFill>
        <p:spPr bwMode="auto">
          <a:xfrm>
            <a:off x="827088" y="4005263"/>
            <a:ext cx="1169987" cy="13684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</p:spPr>
      </p:pic>
      <p:pic>
        <p:nvPicPr>
          <p:cNvPr id="3084" name="Picture 12" descr="зверобой"/>
          <p:cNvPicPr>
            <a:picLocks noChangeAspect="1" noChangeArrowheads="1"/>
          </p:cNvPicPr>
          <p:nvPr/>
        </p:nvPicPr>
        <p:blipFill>
          <a:blip r:embed="rId6"/>
          <a:srcRect t="12283"/>
          <a:stretch>
            <a:fillRect/>
          </a:stretch>
        </p:blipFill>
        <p:spPr bwMode="auto">
          <a:xfrm>
            <a:off x="3059113" y="4724400"/>
            <a:ext cx="1425575" cy="154463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</p:spPr>
      </p:pic>
      <p:pic>
        <p:nvPicPr>
          <p:cNvPr id="3085" name="Picture 13" descr="яблоки"/>
          <p:cNvPicPr>
            <a:picLocks noChangeAspect="1" noChangeArrowheads="1"/>
          </p:cNvPicPr>
          <p:nvPr/>
        </p:nvPicPr>
        <p:blipFill>
          <a:blip r:embed="rId7"/>
          <a:srcRect l="10960" r="12221"/>
          <a:stretch>
            <a:fillRect/>
          </a:stretch>
        </p:blipFill>
        <p:spPr bwMode="auto">
          <a:xfrm>
            <a:off x="6443663" y="4005263"/>
            <a:ext cx="2305050" cy="188912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</p:spPr>
      </p:pic>
      <p:pic>
        <p:nvPicPr>
          <p:cNvPr id="3086" name="Picture 14" descr="шиповник"/>
          <p:cNvPicPr>
            <a:picLocks noChangeAspect="1" noChangeArrowheads="1"/>
          </p:cNvPicPr>
          <p:nvPr/>
        </p:nvPicPr>
        <p:blipFill>
          <a:blip r:embed="rId8"/>
          <a:srcRect t="25981"/>
          <a:stretch>
            <a:fillRect/>
          </a:stretch>
        </p:blipFill>
        <p:spPr bwMode="auto">
          <a:xfrm>
            <a:off x="4356100" y="4652963"/>
            <a:ext cx="1408113" cy="14382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outerShdw dist="107763" dir="2700000" algn="ctr" rotWithShape="0">
              <a:schemeClr val="accent1">
                <a:alpha val="50000"/>
              </a:schemeClr>
            </a:outerShdw>
          </a:effectLst>
        </p:spPr>
      </p:pic>
      <p:sp>
        <p:nvSpPr>
          <p:cNvPr id="3087" name="Line 15"/>
          <p:cNvSpPr>
            <a:spLocks noChangeShapeType="1"/>
          </p:cNvSpPr>
          <p:nvPr/>
        </p:nvSpPr>
        <p:spPr bwMode="auto">
          <a:xfrm flipV="1">
            <a:off x="4500563" y="1989138"/>
            <a:ext cx="0" cy="3603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088" name="Line 16"/>
          <p:cNvSpPr>
            <a:spLocks noChangeShapeType="1"/>
          </p:cNvSpPr>
          <p:nvPr/>
        </p:nvSpPr>
        <p:spPr bwMode="auto">
          <a:xfrm flipV="1">
            <a:off x="5795963" y="2565400"/>
            <a:ext cx="576262" cy="5032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089" name="Line 17"/>
          <p:cNvSpPr>
            <a:spLocks noChangeShapeType="1"/>
          </p:cNvSpPr>
          <p:nvPr/>
        </p:nvSpPr>
        <p:spPr bwMode="auto">
          <a:xfrm flipH="1" flipV="1">
            <a:off x="2700338" y="2492375"/>
            <a:ext cx="576262" cy="5746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090" name="Line 18"/>
          <p:cNvSpPr>
            <a:spLocks noChangeShapeType="1"/>
          </p:cNvSpPr>
          <p:nvPr/>
        </p:nvSpPr>
        <p:spPr bwMode="auto">
          <a:xfrm flipH="1">
            <a:off x="2195513" y="4149725"/>
            <a:ext cx="1655762" cy="719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091" name="Line 19"/>
          <p:cNvSpPr>
            <a:spLocks noChangeShapeType="1"/>
          </p:cNvSpPr>
          <p:nvPr/>
        </p:nvSpPr>
        <p:spPr bwMode="auto">
          <a:xfrm>
            <a:off x="5219700" y="4149725"/>
            <a:ext cx="1081088" cy="6477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092" name="Line 20"/>
          <p:cNvSpPr>
            <a:spLocks noChangeShapeType="1"/>
          </p:cNvSpPr>
          <p:nvPr/>
        </p:nvSpPr>
        <p:spPr bwMode="auto">
          <a:xfrm>
            <a:off x="4500563" y="3789363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093" name="Oval 21"/>
          <p:cNvSpPr>
            <a:spLocks noChangeArrowheads="1"/>
          </p:cNvSpPr>
          <p:nvPr/>
        </p:nvSpPr>
        <p:spPr bwMode="auto">
          <a:xfrm>
            <a:off x="3276600" y="3933825"/>
            <a:ext cx="2520950" cy="287338"/>
          </a:xfrm>
          <a:prstGeom prst="ellipse">
            <a:avLst/>
          </a:prstGeom>
          <a:noFill/>
          <a:ln w="19050">
            <a:noFill/>
            <a:round/>
            <a:headEnd/>
            <a:tailEnd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algn="ctr">
              <a:defRPr/>
            </a:pPr>
            <a:r>
              <a:rPr lang="ru-RU" sz="2400" b="1">
                <a:latin typeface="Times New Roman" pitchFamily="18" charset="0"/>
              </a:rPr>
              <a:t>растения</a:t>
            </a:r>
          </a:p>
        </p:txBody>
      </p:sp>
      <p:sp>
        <p:nvSpPr>
          <p:cNvPr id="3094" name="Line 22"/>
          <p:cNvSpPr>
            <a:spLocks noChangeShapeType="1"/>
          </p:cNvSpPr>
          <p:nvPr/>
        </p:nvSpPr>
        <p:spPr bwMode="auto">
          <a:xfrm>
            <a:off x="4500563" y="4365625"/>
            <a:ext cx="0" cy="215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ru-RU"/>
          </a:p>
        </p:txBody>
      </p:sp>
      <p:sp>
        <p:nvSpPr>
          <p:cNvPr id="3104" name="Rectangle 32"/>
          <p:cNvSpPr>
            <a:spLocks noChangeArrowheads="1"/>
          </p:cNvSpPr>
          <p:nvPr/>
        </p:nvSpPr>
        <p:spPr bwMode="auto">
          <a:xfrm>
            <a:off x="539750" y="2492375"/>
            <a:ext cx="2087563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latin typeface="Times New Roman" pitchFamily="18" charset="0"/>
              </a:rPr>
              <a:t>воздух</a:t>
            </a:r>
          </a:p>
        </p:txBody>
      </p:sp>
      <p:sp>
        <p:nvSpPr>
          <p:cNvPr id="3105" name="Rectangle 33"/>
          <p:cNvSpPr>
            <a:spLocks noChangeArrowheads="1"/>
          </p:cNvSpPr>
          <p:nvPr/>
        </p:nvSpPr>
        <p:spPr bwMode="auto">
          <a:xfrm>
            <a:off x="611188" y="5373688"/>
            <a:ext cx="15843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latin typeface="Times New Roman" pitchFamily="18" charset="0"/>
              </a:rPr>
              <a:t>ароматы</a:t>
            </a:r>
          </a:p>
        </p:txBody>
      </p:sp>
      <p:sp>
        <p:nvSpPr>
          <p:cNvPr id="3106" name="Rectangle 34"/>
          <p:cNvSpPr>
            <a:spLocks noChangeArrowheads="1"/>
          </p:cNvSpPr>
          <p:nvPr/>
        </p:nvSpPr>
        <p:spPr bwMode="auto">
          <a:xfrm>
            <a:off x="3708400" y="1700213"/>
            <a:ext cx="1584325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latin typeface="Times New Roman" pitchFamily="18" charset="0"/>
              </a:rPr>
              <a:t>солнце</a:t>
            </a:r>
          </a:p>
        </p:txBody>
      </p:sp>
      <p:sp>
        <p:nvSpPr>
          <p:cNvPr id="3107" name="Rectangle 35"/>
          <p:cNvSpPr>
            <a:spLocks noChangeArrowheads="1"/>
          </p:cNvSpPr>
          <p:nvPr/>
        </p:nvSpPr>
        <p:spPr bwMode="auto">
          <a:xfrm>
            <a:off x="7092950" y="2708275"/>
            <a:ext cx="10810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latin typeface="Times New Roman" pitchFamily="18" charset="0"/>
              </a:rPr>
              <a:t>вода</a:t>
            </a:r>
          </a:p>
        </p:txBody>
      </p:sp>
      <p:sp>
        <p:nvSpPr>
          <p:cNvPr id="3108" name="Rectangle 36"/>
          <p:cNvSpPr>
            <a:spLocks noChangeArrowheads="1"/>
          </p:cNvSpPr>
          <p:nvPr/>
        </p:nvSpPr>
        <p:spPr bwMode="auto">
          <a:xfrm>
            <a:off x="3132138" y="6381750"/>
            <a:ext cx="273685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latin typeface="Times New Roman" pitchFamily="18" charset="0"/>
              </a:rPr>
              <a:t>целебные свойства</a:t>
            </a:r>
          </a:p>
        </p:txBody>
      </p:sp>
      <p:sp>
        <p:nvSpPr>
          <p:cNvPr id="3111" name="Rectangle 39"/>
          <p:cNvSpPr>
            <a:spLocks noChangeArrowheads="1"/>
          </p:cNvSpPr>
          <p:nvPr/>
        </p:nvSpPr>
        <p:spPr bwMode="auto">
          <a:xfrm>
            <a:off x="6300788" y="6021388"/>
            <a:ext cx="2663825" cy="36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>
                <a:latin typeface="Times New Roman" pitchFamily="18" charset="0"/>
              </a:rPr>
              <a:t>продукты питания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0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30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0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0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3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0" dur="20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30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9" dur="20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4" dur="2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3" dur="2000"/>
                                        <p:tgtEl>
                                          <p:spTgt spid="30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1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3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 animBg="1"/>
      <p:bldP spid="3087" grpId="0" animBg="1"/>
      <p:bldP spid="3088" grpId="0" animBg="1"/>
      <p:bldP spid="3089" grpId="0" animBg="1"/>
      <p:bldP spid="3090" grpId="0" animBg="1"/>
      <p:bldP spid="3091" grpId="0" animBg="1"/>
      <p:bldP spid="3092" grpId="0" animBg="1"/>
      <p:bldP spid="3093" grpId="0"/>
      <p:bldP spid="3094" grpId="0" animBg="1"/>
      <p:bldP spid="3104" grpId="0"/>
      <p:bldP spid="3105" grpId="0"/>
      <p:bldP spid="3106" grpId="0"/>
      <p:bldP spid="3107" grpId="0"/>
      <p:bldP spid="3108" grpId="0"/>
      <p:bldP spid="31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Picture 2" descr="F:\ФОТО ДЕТСАДА РАЗЛБРАТЬ\P112006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428625"/>
            <a:ext cx="8572500" cy="6215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F:\ФОТО ДЕТСАДА РАЗЛБРАТЬ\P112006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571500"/>
            <a:ext cx="8572500" cy="600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98537" y="357166"/>
            <a:ext cx="4344779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36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Подвижные игры: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571480"/>
            <a:ext cx="52984252" cy="707886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endParaRPr lang="ru-RU" sz="1600" b="1" u="sng" dirty="0"/>
          </a:p>
          <a:p>
            <a:pPr>
              <a:defRPr/>
            </a:pPr>
            <a:r>
              <a:rPr lang="ru-RU" sz="1600" b="1" u="sng" dirty="0">
                <a:solidFill>
                  <a:srgbClr val="0070C0"/>
                </a:solidFill>
              </a:rPr>
              <a:t>Радуга</a:t>
            </a:r>
            <a:r>
              <a:rPr lang="ru-RU" sz="1600" dirty="0"/>
              <a:t/>
            </a:r>
            <a:br>
              <a:rPr lang="ru-RU" sz="1600" dirty="0"/>
            </a:br>
            <a:r>
              <a:rPr lang="ru-RU" sz="1600" dirty="0"/>
              <a:t>Чертятся две линии. Выбирается водящий — радуга. </a:t>
            </a:r>
          </a:p>
          <a:p>
            <a:pPr>
              <a:defRPr/>
            </a:pPr>
            <a:r>
              <a:rPr lang="ru-RU" sz="1600" dirty="0"/>
              <a:t>Он становится между этими линиями. </a:t>
            </a:r>
          </a:p>
          <a:p>
            <a:pPr>
              <a:defRPr/>
            </a:pPr>
            <a:r>
              <a:rPr lang="ru-RU" sz="1600" dirty="0"/>
              <a:t>Все остальные — на одной из них. </a:t>
            </a:r>
          </a:p>
          <a:p>
            <a:pPr>
              <a:defRPr/>
            </a:pPr>
            <a:r>
              <a:rPr lang="ru-RU" sz="1600" dirty="0"/>
              <a:t>Радуга отворачивается от детей и называет какой-либо цвет и поворачивается.</a:t>
            </a:r>
          </a:p>
          <a:p>
            <a:pPr>
              <a:defRPr/>
            </a:pPr>
            <a:r>
              <a:rPr lang="ru-RU" sz="1600" dirty="0"/>
              <a:t> Если такой цвет есть в одежде ребенка, то он может спокойно пройти на другую сторону. </a:t>
            </a:r>
          </a:p>
          <a:p>
            <a:pPr>
              <a:defRPr/>
            </a:pPr>
            <a:r>
              <a:rPr lang="ru-RU" sz="1600" dirty="0"/>
              <a:t>Если нет — должен пробежать так, чтобы радуга не осалила его</a:t>
            </a:r>
          </a:p>
          <a:p>
            <a:pPr>
              <a:defRPr/>
            </a:pPr>
            <a:endParaRPr lang="ru-RU" sz="1600" dirty="0"/>
          </a:p>
          <a:p>
            <a:pPr>
              <a:defRPr/>
            </a:pPr>
            <a:r>
              <a:rPr lang="ru-RU" sz="1600" dirty="0"/>
              <a:t> </a:t>
            </a:r>
            <a:r>
              <a:rPr lang="ru-RU" sz="1600" b="1" u="sng" dirty="0">
                <a:solidFill>
                  <a:srgbClr val="0070C0"/>
                </a:solidFill>
              </a:rPr>
              <a:t>Не вижу – не слышу</a:t>
            </a:r>
            <a:endParaRPr lang="ru-RU" sz="1600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sz="1600" dirty="0"/>
              <a:t> Когда ведущий говорит “не вижу”, дети беззвучно бегают и резвятся. </a:t>
            </a:r>
          </a:p>
          <a:p>
            <a:pPr>
              <a:defRPr/>
            </a:pPr>
            <a:r>
              <a:rPr lang="ru-RU" sz="1600" dirty="0"/>
              <a:t>Как только произносит “не слышу” – кричат и шумят, не сходя со своего места.</a:t>
            </a:r>
          </a:p>
          <a:p>
            <a:pPr>
              <a:defRPr/>
            </a:pPr>
            <a:endParaRPr lang="ru-RU" sz="1600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sz="1600" b="1" u="sng" dirty="0">
                <a:solidFill>
                  <a:srgbClr val="0070C0"/>
                </a:solidFill>
              </a:rPr>
              <a:t>Мыши и кот</a:t>
            </a:r>
            <a:endParaRPr lang="ru-RU" sz="1600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sz="1600" dirty="0"/>
              <a:t> Дети сидят на своих стульчиках – они ”мыши в норках”.</a:t>
            </a:r>
          </a:p>
          <a:p>
            <a:pPr>
              <a:defRPr/>
            </a:pPr>
            <a:r>
              <a:rPr lang="ru-RU" sz="1600" dirty="0"/>
              <a:t> Взрослый “кот” сидит в другом конце комнаты. Когда “кот” “спит”,</a:t>
            </a:r>
          </a:p>
          <a:p>
            <a:pPr>
              <a:defRPr/>
            </a:pPr>
            <a:r>
              <a:rPr lang="ru-RU" sz="1600" dirty="0"/>
              <a:t> ”мыши” резвятся по всей комнате.</a:t>
            </a:r>
          </a:p>
          <a:p>
            <a:pPr>
              <a:defRPr/>
            </a:pPr>
            <a:r>
              <a:rPr lang="ru-RU" sz="1600" dirty="0"/>
              <a:t> Как только “просыпается”, начинает ловить ”мышей”. </a:t>
            </a:r>
          </a:p>
          <a:p>
            <a:pPr>
              <a:defRPr/>
            </a:pPr>
            <a:r>
              <a:rPr lang="ru-RU" sz="1600" dirty="0"/>
              <a:t>“Мыши” должны “спрятаться в норках” – занять свои места на стульчиках.</a:t>
            </a:r>
          </a:p>
          <a:p>
            <a:pPr>
              <a:defRPr/>
            </a:pPr>
            <a:r>
              <a:rPr lang="ru-RU" sz="1600" dirty="0"/>
              <a:t>  </a:t>
            </a:r>
          </a:p>
          <a:p>
            <a:pPr>
              <a:defRPr/>
            </a:pPr>
            <a:r>
              <a:rPr lang="ru-RU" sz="1600" dirty="0"/>
              <a:t> </a:t>
            </a:r>
            <a:r>
              <a:rPr lang="ru-RU" sz="1600" b="1" u="sng" dirty="0">
                <a:solidFill>
                  <a:srgbClr val="0070C0"/>
                </a:solidFill>
              </a:rPr>
              <a:t>Передай-ка</a:t>
            </a:r>
            <a:endParaRPr lang="ru-RU" sz="1600" dirty="0">
              <a:solidFill>
                <a:srgbClr val="0070C0"/>
              </a:solidFill>
            </a:endParaRPr>
          </a:p>
          <a:p>
            <a:pPr>
              <a:defRPr/>
            </a:pPr>
            <a:r>
              <a:rPr lang="ru-RU" sz="1600" dirty="0"/>
              <a:t> Ребятишки усаживаются в ряд. У крайнего игрока в руках игрушка, </a:t>
            </a:r>
          </a:p>
          <a:p>
            <a:pPr>
              <a:defRPr/>
            </a:pPr>
            <a:r>
              <a:rPr lang="ru-RU" sz="1600" dirty="0"/>
              <a:t>которую он должен как можно скорее передать соседу.</a:t>
            </a:r>
          </a:p>
          <a:p>
            <a:pPr>
              <a:defRPr/>
            </a:pPr>
            <a:r>
              <a:rPr lang="ru-RU" sz="1600" dirty="0"/>
              <a:t> Последний игрок перебегает на место первого </a:t>
            </a:r>
          </a:p>
          <a:p>
            <a:pPr>
              <a:defRPr/>
            </a:pPr>
            <a:r>
              <a:rPr lang="ru-RU" sz="1600" dirty="0"/>
              <a:t>(в это время дети быстро сдвигаются к краю) и передает ему игрушку.</a:t>
            </a:r>
          </a:p>
          <a:p>
            <a:pPr algn="ctr">
              <a:defRPr/>
            </a:pP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403196" y="1250935"/>
          <a:ext cx="8501122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42910" y="285728"/>
            <a:ext cx="7786742" cy="10772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Оздоровительно-профилактические мероприятия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80000"/>
                <a:satMod val="40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285750" y="285750"/>
            <a:ext cx="8229600" cy="1214438"/>
          </a:xfrm>
        </p:spPr>
        <p:txBody>
          <a:bodyPr/>
          <a:lstStyle/>
          <a:p>
            <a:pPr algn="ctr"/>
            <a:r>
              <a:rPr lang="ru-RU" sz="4400" b="1" smtClean="0">
                <a:solidFill>
                  <a:srgbClr val="002060"/>
                </a:solidFill>
              </a:rPr>
              <a:t/>
            </a:r>
            <a:br>
              <a:rPr lang="ru-RU" sz="4400" b="1" smtClean="0">
                <a:solidFill>
                  <a:srgbClr val="002060"/>
                </a:solidFill>
              </a:rPr>
            </a:br>
            <a:r>
              <a:rPr lang="ru-RU" sz="4400" b="1" smtClean="0">
                <a:solidFill>
                  <a:srgbClr val="002060"/>
                </a:solidFill>
              </a:rPr>
              <a:t>Самомассаж после сна</a:t>
            </a:r>
            <a:br>
              <a:rPr lang="ru-RU" sz="4400" b="1" smtClean="0">
                <a:solidFill>
                  <a:srgbClr val="002060"/>
                </a:solidFill>
              </a:rPr>
            </a:br>
            <a:endParaRPr lang="ru-RU" sz="4400" smtClean="0"/>
          </a:p>
        </p:txBody>
      </p:sp>
      <p:pic>
        <p:nvPicPr>
          <p:cNvPr id="48131" name="Picture 2" descr="F:\Новая папка (2)\P10803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85813" y="1143000"/>
            <a:ext cx="7929562" cy="5500688"/>
          </a:xfr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80000"/>
                <a:satMod val="40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500188"/>
          </a:xfrm>
        </p:spPr>
        <p:txBody>
          <a:bodyPr/>
          <a:lstStyle/>
          <a:p>
            <a:pPr algn="ctr"/>
            <a:r>
              <a:rPr lang="ru-RU" sz="4400" b="1" smtClean="0">
                <a:solidFill>
                  <a:srgbClr val="002060"/>
                </a:solidFill>
              </a:rPr>
              <a:t> Дыхательная гимнастика</a:t>
            </a:r>
            <a:br>
              <a:rPr lang="ru-RU" sz="4400" b="1" smtClean="0">
                <a:solidFill>
                  <a:srgbClr val="002060"/>
                </a:solidFill>
              </a:rPr>
            </a:br>
            <a:endParaRPr lang="ru-RU" sz="4400" smtClean="0"/>
          </a:p>
        </p:txBody>
      </p:sp>
      <p:pic>
        <p:nvPicPr>
          <p:cNvPr id="49155" name="Picture 2" descr="F:\Новая папка (2)\P108032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7250" y="1214438"/>
            <a:ext cx="7500938" cy="542925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F:\ФОТО ДЕТСАДА РАЗЛБРАТЬ\P1120079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611188" y="1125538"/>
            <a:ext cx="7929562" cy="5357812"/>
          </a:xfrm>
        </p:spPr>
      </p:pic>
      <p:sp>
        <p:nvSpPr>
          <p:cNvPr id="5" name="Прямоугольник 4"/>
          <p:cNvSpPr/>
          <p:nvPr/>
        </p:nvSpPr>
        <p:spPr>
          <a:xfrm>
            <a:off x="1142976" y="428604"/>
            <a:ext cx="6874381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Упражнение для осанки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smtClean="0">
                <a:solidFill>
                  <a:srgbClr val="002060"/>
                </a:solidFill>
              </a:rPr>
              <a:t>Профилактика плоскостопия</a:t>
            </a:r>
            <a:r>
              <a:rPr lang="ru-RU" sz="4400" smtClean="0"/>
              <a:t/>
            </a:r>
            <a:br>
              <a:rPr lang="ru-RU" sz="4400" smtClean="0"/>
            </a:br>
            <a:endParaRPr lang="ru-RU" sz="4400" smtClean="0"/>
          </a:p>
        </p:txBody>
      </p:sp>
      <p:pic>
        <p:nvPicPr>
          <p:cNvPr id="51203" name="Picture 2" descr="F:\ФОТО ДЕТСАДА РАЗЛБРАТЬ\P112008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57250" y="1214438"/>
            <a:ext cx="7429500" cy="5214937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F:\ФОТО ДЕТСАДА РАЗЛБРАТЬ\P112009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357188"/>
            <a:ext cx="8096250" cy="607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500063" y="142875"/>
            <a:ext cx="8229600" cy="2071688"/>
          </a:xfrm>
        </p:spPr>
        <p:txBody>
          <a:bodyPr/>
          <a:lstStyle/>
          <a:p>
            <a:pPr algn="ctr"/>
            <a:r>
              <a:rPr lang="ru-RU" sz="4400" b="1" smtClean="0">
                <a:solidFill>
                  <a:srgbClr val="002060"/>
                </a:solidFill>
              </a:rPr>
              <a:t/>
            </a:r>
            <a:br>
              <a:rPr lang="ru-RU" sz="4400" b="1" smtClean="0">
                <a:solidFill>
                  <a:srgbClr val="002060"/>
                </a:solidFill>
              </a:rPr>
            </a:br>
            <a:r>
              <a:rPr lang="ru-RU" sz="4400" b="1" smtClean="0">
                <a:solidFill>
                  <a:srgbClr val="002060"/>
                </a:solidFill>
              </a:rPr>
              <a:t/>
            </a:r>
            <a:br>
              <a:rPr lang="ru-RU" sz="4400" b="1" smtClean="0">
                <a:solidFill>
                  <a:srgbClr val="002060"/>
                </a:solidFill>
              </a:rPr>
            </a:br>
            <a:r>
              <a:rPr lang="ru-RU" sz="4400" b="1" smtClean="0">
                <a:solidFill>
                  <a:srgbClr val="002060"/>
                </a:solidFill>
              </a:rPr>
              <a:t>Полоскание зева прохладной водой</a:t>
            </a:r>
            <a:r>
              <a:rPr lang="ru-RU" sz="4400" smtClean="0"/>
              <a:t/>
            </a:r>
            <a:br>
              <a:rPr lang="ru-RU" sz="4400" smtClean="0"/>
            </a:br>
            <a:endParaRPr lang="ru-RU" sz="4400" smtClean="0"/>
          </a:p>
        </p:txBody>
      </p:sp>
      <p:pic>
        <p:nvPicPr>
          <p:cNvPr id="53251" name="Picture 2" descr="F:\ФОТО ДЕТСАДА РАЗЛБРАТЬ\P112008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714375" y="1500188"/>
            <a:ext cx="7715250" cy="5143500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80000"/>
                <a:satMod val="40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642938" y="1928813"/>
            <a:ext cx="8501062" cy="4395787"/>
          </a:xfrm>
        </p:spPr>
        <p:txBody>
          <a:bodyPr>
            <a:normAutofit fontScale="400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r>
              <a:rPr lang="ru-RU" sz="7700" dirty="0" smtClean="0">
                <a:solidFill>
                  <a:srgbClr val="C00000"/>
                </a:solidFill>
              </a:rPr>
              <a:t>Понятие “здоровье” имеет множество определений. Но самым популярным, и, пожалуй, наиболее емким следует признать определение, данное Всемирной организацией здравоохранения: “Здоровье- это состояние полного физического, психического и социального благополучия, а не просто отсутствие болезней или физических дефектов”.</a:t>
            </a:r>
          </a:p>
          <a:p>
            <a:pPr marL="274320" indent="-274320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Char char=""/>
              <a:defRPr/>
            </a:pPr>
            <a:endParaRPr lang="ru-RU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F:\ФОТО ДЕТСАДА РАЗЛБРАТЬ\P112008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428625"/>
            <a:ext cx="8191500" cy="5929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smtClean="0">
                <a:solidFill>
                  <a:srgbClr val="002060"/>
                </a:solidFill>
              </a:rPr>
              <a:t>Хатха-йога</a:t>
            </a:r>
            <a:br>
              <a:rPr lang="ru-RU" sz="4400" b="1" smtClean="0">
                <a:solidFill>
                  <a:srgbClr val="002060"/>
                </a:solidFill>
              </a:rPr>
            </a:br>
            <a:endParaRPr lang="ru-RU" sz="4400" smtClean="0"/>
          </a:p>
        </p:txBody>
      </p:sp>
      <p:pic>
        <p:nvPicPr>
          <p:cNvPr id="55299" name="Picture 2" descr="F:\ФОТО ДЕТСАДА РАЗЛБРАТЬ\P112008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1143000"/>
            <a:ext cx="8001000" cy="5500688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4400" b="1" smtClean="0">
                <a:solidFill>
                  <a:srgbClr val="002060"/>
                </a:solidFill>
              </a:rPr>
              <a:t>Ароматерапия</a:t>
            </a:r>
            <a:br>
              <a:rPr lang="ru-RU" sz="4400" b="1" smtClean="0">
                <a:solidFill>
                  <a:srgbClr val="002060"/>
                </a:solidFill>
              </a:rPr>
            </a:br>
            <a:endParaRPr lang="ru-RU" sz="4400" smtClean="0"/>
          </a:p>
        </p:txBody>
      </p:sp>
      <p:pic>
        <p:nvPicPr>
          <p:cNvPr id="56323" name="Picture 2" descr="F:\ФОТО ДЕТСАДА РАЗЛБРАТЬ\P112009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42938" y="1285875"/>
            <a:ext cx="7858125" cy="5214938"/>
          </a:xfr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428604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Пальчиковые игры</a:t>
            </a:r>
            <a: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/>
            </a:r>
            <a:br>
              <a:rPr lang="ru-RU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sz="4400" dirty="0"/>
          </a:p>
        </p:txBody>
      </p:sp>
      <p:pic>
        <p:nvPicPr>
          <p:cNvPr id="57347" name="Picture 2" descr="F:\ФОТО ДЕТСАДА РАЗЛБРАТЬ\P112004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00063" y="1143000"/>
            <a:ext cx="7929562" cy="5357813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F:\ФОТО ДЕТСАДА РАЗЛБРАТЬ\P11200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63" y="428625"/>
            <a:ext cx="8215312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F:\ФОТО ДЕТСАДА РАЗЛБРАТЬ\P112005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357188"/>
            <a:ext cx="8289925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214290"/>
            <a:ext cx="7429552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Пальчиковые игры</a:t>
            </a:r>
          </a:p>
        </p:txBody>
      </p:sp>
      <p:sp>
        <p:nvSpPr>
          <p:cNvPr id="60419" name="Rectangle 1"/>
          <p:cNvSpPr>
            <a:spLocks noChangeArrowheads="1"/>
          </p:cNvSpPr>
          <p:nvPr/>
        </p:nvSpPr>
        <p:spPr bwMode="auto">
          <a:xfrm>
            <a:off x="0" y="-263525"/>
            <a:ext cx="9144000" cy="587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tIns="28566" bIns="28566" anchor="ctr">
            <a:spAutoFit/>
          </a:bodyPr>
          <a:lstStyle/>
          <a:p>
            <a:pPr eaLnBrk="0" hangingPunct="0"/>
            <a:endParaRPr lang="ru-RU" sz="2000" b="1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2000" b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2000" b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2000" b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endParaRPr lang="ru-RU" sz="2000" b="1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0" hangingPunct="0"/>
            <a:r>
              <a:rPr lang="ru-RU" sz="20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Молоток - рубанок - пила</a:t>
            </a:r>
            <a:endParaRPr lang="ru-RU" sz="2000" b="1">
              <a:solidFill>
                <a:srgbClr val="00B0F0"/>
              </a:solidFill>
              <a:latin typeface="Cambria" pitchFamily="18" charset="0"/>
              <a:cs typeface="Times New Roman" pitchFamily="18" charset="0"/>
            </a:endParaRPr>
          </a:p>
          <a:p>
            <a:pPr eaLnBrk="0" hangingPunct="0"/>
            <a:r>
              <a:rPr lang="ru-RU" sz="2000">
                <a:solidFill>
                  <a:srgbClr val="000000"/>
                </a:solidFill>
                <a:latin typeface="Times New Roman" pitchFamily="18" charset="0"/>
              </a:rPr>
              <a:t>Замените команды </a:t>
            </a:r>
            <a:r>
              <a:rPr lang="ru-RU" sz="2000">
                <a:solidFill>
                  <a:srgbClr val="000000"/>
                </a:solidFill>
              </a:rPr>
              <a:t>«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</a:rPr>
              <a:t>Кулак</a:t>
            </a:r>
            <a:r>
              <a:rPr lang="ru-RU" sz="2000">
                <a:solidFill>
                  <a:srgbClr val="000000"/>
                </a:solidFill>
              </a:rPr>
              <a:t>—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</a:rPr>
              <a:t>ладонь</a:t>
            </a:r>
            <a:r>
              <a:rPr lang="ru-RU" sz="2000">
                <a:solidFill>
                  <a:srgbClr val="000000"/>
                </a:solidFill>
              </a:rPr>
              <a:t>—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</a:rPr>
              <a:t>ребро</a:t>
            </a:r>
            <a:r>
              <a:rPr lang="ru-RU" sz="2000">
                <a:solidFill>
                  <a:srgbClr val="000000"/>
                </a:solidFill>
              </a:rPr>
              <a:t>»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ru-RU" sz="2000"/>
          </a:p>
          <a:p>
            <a:pPr eaLnBrk="0" hangingPunct="0"/>
            <a:r>
              <a:rPr lang="ru-RU" sz="2000">
                <a:solidFill>
                  <a:srgbClr val="000000"/>
                </a:solidFill>
                <a:latin typeface="Times New Roman" pitchFamily="18" charset="0"/>
              </a:rPr>
              <a:t>на </a:t>
            </a:r>
            <a:r>
              <a:rPr lang="ru-RU" sz="2000">
                <a:solidFill>
                  <a:srgbClr val="000000"/>
                </a:solidFill>
              </a:rPr>
              <a:t>«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</a:rPr>
              <a:t>Молоток</a:t>
            </a:r>
            <a:r>
              <a:rPr lang="ru-RU" sz="2000">
                <a:solidFill>
                  <a:srgbClr val="000000"/>
                </a:solidFill>
              </a:rPr>
              <a:t>—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</a:rPr>
              <a:t>рубанок</a:t>
            </a:r>
            <a:r>
              <a:rPr lang="ru-RU" sz="2000">
                <a:solidFill>
                  <a:srgbClr val="000000"/>
                </a:solidFill>
              </a:rPr>
              <a:t>—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</a:rPr>
              <a:t>пила</a:t>
            </a:r>
            <a:r>
              <a:rPr lang="ru-RU" sz="2000">
                <a:solidFill>
                  <a:srgbClr val="000000"/>
                </a:solidFill>
              </a:rPr>
              <a:t>»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</a:rPr>
              <a:t>, движения рук такие же.</a:t>
            </a:r>
          </a:p>
          <a:p>
            <a:pPr eaLnBrk="0" hangingPunct="0"/>
            <a:endParaRPr lang="ru-RU" sz="1800">
              <a:solidFill>
                <a:srgbClr val="000000"/>
              </a:solidFill>
              <a:latin typeface="Times New Roman" pitchFamily="18" charset="0"/>
            </a:endParaRPr>
          </a:p>
          <a:p>
            <a:r>
              <a:rPr lang="ru-RU" sz="1800" b="1">
                <a:solidFill>
                  <a:srgbClr val="00B0F0"/>
                </a:solidFill>
              </a:rPr>
              <a:t>Стул</a:t>
            </a:r>
          </a:p>
          <a:p>
            <a:r>
              <a:rPr lang="ru-RU" sz="1800"/>
              <a:t>Левую ладонь поставьте вертикально вверх. Снизу приставьте кулак правой руки большим пальцем к себе.</a:t>
            </a:r>
          </a:p>
          <a:p>
            <a:r>
              <a:rPr lang="ru-RU" sz="1800" i="1"/>
              <a:t>Спинка, сиденье, четыре ноги,</a:t>
            </a:r>
            <a:endParaRPr lang="ru-RU" sz="1800"/>
          </a:p>
          <a:p>
            <a:r>
              <a:rPr lang="ru-RU" sz="1800" i="1"/>
              <a:t>Что ты увидел? Скорей назови.</a:t>
            </a:r>
            <a:r>
              <a:rPr lang="ru-RU" sz="1800"/>
              <a:t> (Стул)</a:t>
            </a:r>
          </a:p>
          <a:p>
            <a:endParaRPr lang="ru-RU" sz="1800"/>
          </a:p>
          <a:p>
            <a:endParaRPr lang="ru-RU" sz="1800"/>
          </a:p>
          <a:p>
            <a:endParaRPr lang="ru-RU" sz="1400"/>
          </a:p>
          <a:p>
            <a:endParaRPr lang="ru-RU" sz="1400"/>
          </a:p>
          <a:p>
            <a:endParaRPr lang="ru-RU" sz="1400"/>
          </a:p>
          <a:p>
            <a:pPr eaLnBrk="0" hangingPunct="0"/>
            <a:endParaRPr lang="ru-RU" sz="1400">
              <a:solidFill>
                <a:srgbClr val="000000"/>
              </a:solidFill>
              <a:latin typeface="Times New Roman" pitchFamily="18" charset="0"/>
            </a:endParaRPr>
          </a:p>
          <a:p>
            <a:pPr eaLnBrk="0" hangingPunct="0"/>
            <a:endParaRPr lang="ru-RU" sz="1800"/>
          </a:p>
        </p:txBody>
      </p:sp>
      <p:sp>
        <p:nvSpPr>
          <p:cNvPr id="60420" name="Rectangle 2"/>
          <p:cNvSpPr>
            <a:spLocks noChangeArrowheads="1"/>
          </p:cNvSpPr>
          <p:nvPr/>
        </p:nvSpPr>
        <p:spPr bwMode="auto">
          <a:xfrm>
            <a:off x="0" y="30163"/>
            <a:ext cx="31115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tIns="28566" bIns="28566" anchor="ctr">
            <a:spAutoFit/>
          </a:bodyPr>
          <a:lstStyle/>
          <a:p>
            <a:pPr eaLnBrk="0" hangingPunct="0"/>
            <a:endParaRPr lang="ru-RU" sz="800"/>
          </a:p>
          <a:p>
            <a:pPr eaLnBrk="0" hangingPunct="0"/>
            <a:r>
              <a:rPr lang="ru-RU" sz="1400">
                <a:solidFill>
                  <a:srgbClr val="000000"/>
                </a:solidFill>
              </a:rPr>
              <a:t>                                                          </a:t>
            </a:r>
            <a:r>
              <a:rPr lang="ru-RU" sz="14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ru-RU" sz="1800"/>
          </a:p>
        </p:txBody>
      </p:sp>
      <p:sp>
        <p:nvSpPr>
          <p:cNvPr id="60421" name="Прямоугольник 8"/>
          <p:cNvSpPr>
            <a:spLocks noChangeArrowheads="1"/>
          </p:cNvSpPr>
          <p:nvPr/>
        </p:nvSpPr>
        <p:spPr bwMode="auto">
          <a:xfrm>
            <a:off x="142875" y="4000500"/>
            <a:ext cx="45720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sz="1800" b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Чашка</a:t>
            </a:r>
            <a:endParaRPr lang="ru-RU" sz="1800" b="1">
              <a:solidFill>
                <a:srgbClr val="00B0F0"/>
              </a:solidFill>
              <a:latin typeface="Cambria" pitchFamily="18" charset="0"/>
              <a:cs typeface="Times New Roman" pitchFamily="18" charset="0"/>
            </a:endParaRPr>
          </a:p>
          <a:p>
            <a:pPr eaLnBrk="0" hangingPunct="0"/>
            <a:r>
              <a:rPr lang="ru-RU" sz="2000">
                <a:solidFill>
                  <a:srgbClr val="000000"/>
                </a:solidFill>
                <a:latin typeface="Times New Roman" pitchFamily="18" charset="0"/>
              </a:rPr>
              <a:t>Скажите ребенку; </a:t>
            </a:r>
            <a:r>
              <a:rPr lang="ru-RU" sz="2000">
                <a:solidFill>
                  <a:srgbClr val="000000"/>
                </a:solidFill>
              </a:rPr>
              <a:t>«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</a:rPr>
              <a:t>Надо стол накрыть, гостей чаем поить</a:t>
            </a:r>
            <a:r>
              <a:rPr lang="ru-RU" sz="2000">
                <a:solidFill>
                  <a:srgbClr val="000000"/>
                </a:solidFill>
              </a:rPr>
              <a:t>»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</a:rPr>
              <a:t>. Сложите округленные ладони, чтобы получился ковшик.</a:t>
            </a:r>
            <a:endParaRPr lang="ru-RU" sz="2000"/>
          </a:p>
          <a:p>
            <a:pPr eaLnBrk="0" hangingPunct="0"/>
            <a:r>
              <a:rPr lang="ru-RU" sz="2000">
                <a:solidFill>
                  <a:srgbClr val="000000"/>
                </a:solidFill>
              </a:rPr>
              <a:t> </a:t>
            </a:r>
            <a:r>
              <a:rPr lang="ru-RU" sz="2000" i="1">
                <a:solidFill>
                  <a:srgbClr val="000000"/>
                </a:solidFill>
                <a:latin typeface="Times New Roman" pitchFamily="18" charset="0"/>
              </a:rPr>
              <a:t>На столе она стоит.</a:t>
            </a:r>
            <a:endParaRPr lang="ru-RU" sz="2000"/>
          </a:p>
          <a:p>
            <a:pPr eaLnBrk="0" hangingPunct="0"/>
            <a:r>
              <a:rPr lang="ru-RU" sz="2000" i="1">
                <a:solidFill>
                  <a:srgbClr val="000000"/>
                </a:solidFill>
                <a:latin typeface="Times New Roman" pitchFamily="18" charset="0"/>
              </a:rPr>
              <a:t>Чай горячий в ней налит.</a:t>
            </a:r>
            <a:endParaRPr lang="ru-RU" sz="2000"/>
          </a:p>
          <a:p>
            <a:pPr eaLnBrk="0" hangingPunct="0"/>
            <a:r>
              <a:rPr lang="ru-RU" sz="2000">
                <a:solidFill>
                  <a:srgbClr val="000000"/>
                </a:solidFill>
              </a:rPr>
              <a:t>                                    </a:t>
            </a:r>
            <a:r>
              <a:rPr lang="ru-RU" sz="2000">
                <a:solidFill>
                  <a:srgbClr val="000000"/>
                </a:solidFill>
                <a:latin typeface="Times New Roman" pitchFamily="18" charset="0"/>
              </a:rPr>
              <a:t> (Чашка)</a:t>
            </a:r>
            <a:r>
              <a:rPr lang="ru-RU" sz="1800" b="1">
                <a:solidFill>
                  <a:srgbClr val="000000"/>
                </a:solidFill>
              </a:rPr>
              <a:t> </a:t>
            </a:r>
            <a:endParaRPr lang="ru-RU" sz="24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57224" y="428604"/>
            <a:ext cx="7786742" cy="83099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Цикл занятий по ЗОЖ: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2844" y="2500306"/>
            <a:ext cx="8645828" cy="258532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>
              <a:buFont typeface="Wingdings" pitchFamily="2" charset="2"/>
              <a:buChar char="§"/>
              <a:defRPr/>
            </a:pPr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Я расту здоровым.</a:t>
            </a:r>
          </a:p>
          <a:p>
            <a:pPr marL="514350" indent="-514350">
              <a:buFont typeface="Wingdings" pitchFamily="2" charset="2"/>
              <a:buChar char="§"/>
              <a:defRPr/>
            </a:pPr>
            <a:endParaRPr lang="ru-RU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marL="514350" indent="-514350">
              <a:buFont typeface="Wingdings" pitchFamily="2" charset="2"/>
              <a:buChar char="§"/>
              <a:defRPr/>
            </a:pPr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Береги своё здоровье.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F:\ФОТО ДЕТСАДА РАЗЛБРАТЬ\P11200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357188"/>
            <a:ext cx="8382000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F:\ФОТО ДЕТСАДА РАЗЛБРАТЬ\P112002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14313"/>
            <a:ext cx="8596313" cy="644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80000"/>
                <a:satMod val="400000"/>
              </a:schemeClr>
            </a:gs>
            <a:gs pos="25000">
              <a:schemeClr val="bg2">
                <a:tint val="83000"/>
                <a:satMod val="320000"/>
              </a:schemeClr>
            </a:gs>
            <a:gs pos="100000">
              <a:schemeClr val="bg2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7158" y="714356"/>
            <a:ext cx="8038419" cy="923330"/>
          </a:xfrm>
          <a:prstGeom prst="rect">
            <a:avLst/>
          </a:prstGeom>
          <a:noFill/>
        </p:spPr>
        <p:txBody>
          <a:bodyPr wrap="none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ru-RU" sz="5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Актуальность проекта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00034" y="2214554"/>
            <a:ext cx="8072494" cy="440120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514350" indent="-514350">
              <a:buFont typeface="Wingdings" pitchFamily="2" charset="2"/>
              <a:buChar char="Ø"/>
              <a:defRPr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Возрастающее количество часто  болеющих детей не имеющих устойчивой мотивации к сохранению и укреплению своего здоровья; </a:t>
            </a:r>
          </a:p>
          <a:p>
            <a:pPr marL="514350" indent="-514350">
              <a:buFont typeface="Wingdings" pitchFamily="2" charset="2"/>
              <a:buChar char="Ø"/>
              <a:defRPr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Недостаточность знаний родителей о методах ЗОЖ; </a:t>
            </a:r>
          </a:p>
          <a:p>
            <a:pPr marL="514350" indent="-514350">
              <a:buFont typeface="Wingdings" pitchFamily="2" charset="2"/>
              <a:buChar char="Ø"/>
              <a:defRPr/>
            </a:pP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Привития ребёнку с малых лет правильного отношения к своему здоровью, чувство ответственности за него.</a:t>
            </a: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F:\Новая папка (2)\P1080284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57188" y="428625"/>
            <a:ext cx="8429625" cy="6215063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42910" y="285728"/>
            <a:ext cx="7929618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Чтение художественной литературы:</a:t>
            </a:r>
          </a:p>
        </p:txBody>
      </p:sp>
      <p:sp>
        <p:nvSpPr>
          <p:cNvPr id="65539" name="Содержимое 3"/>
          <p:cNvSpPr>
            <a:spLocks noGrp="1"/>
          </p:cNvSpPr>
          <p:nvPr>
            <p:ph idx="4294967295"/>
          </p:nvPr>
        </p:nvSpPr>
        <p:spPr>
          <a:xfrm>
            <a:off x="0" y="1935163"/>
            <a:ext cx="8229600" cy="4389437"/>
          </a:xfrm>
        </p:spPr>
        <p:txBody>
          <a:bodyPr/>
          <a:lstStyle/>
          <a:p>
            <a:r>
              <a:rPr lang="ru-RU" sz="2400" b="1" smtClean="0">
                <a:solidFill>
                  <a:srgbClr val="FF0000"/>
                </a:solidFill>
              </a:rPr>
              <a:t>1</a:t>
            </a:r>
            <a:r>
              <a:rPr lang="ru-RU" sz="2400" b="1" smtClean="0">
                <a:solidFill>
                  <a:srgbClr val="002060"/>
                </a:solidFill>
              </a:rPr>
              <a:t>. Т.А. Шорыгина «Осторожные сказки».</a:t>
            </a:r>
          </a:p>
          <a:p>
            <a:pPr>
              <a:buFont typeface="Wingdings 2" pitchFamily="18" charset="2"/>
              <a:buNone/>
            </a:pPr>
            <a:endParaRPr lang="ru-RU" sz="2400" b="1" smtClean="0">
              <a:solidFill>
                <a:srgbClr val="002060"/>
              </a:solidFill>
            </a:endParaRPr>
          </a:p>
          <a:p>
            <a:r>
              <a:rPr lang="ru-RU" sz="2400" b="1" smtClean="0">
                <a:solidFill>
                  <a:srgbClr val="FF0000"/>
                </a:solidFill>
              </a:rPr>
              <a:t>2. </a:t>
            </a:r>
            <a:r>
              <a:rPr lang="ru-RU" sz="2400" b="1" smtClean="0">
                <a:solidFill>
                  <a:srgbClr val="002060"/>
                </a:solidFill>
              </a:rPr>
              <a:t>Г.К.Зайцев «Уроки Мойдодыра».</a:t>
            </a:r>
          </a:p>
          <a:p>
            <a:pPr>
              <a:buFont typeface="Wingdings 2" pitchFamily="18" charset="2"/>
              <a:buNone/>
            </a:pPr>
            <a:endParaRPr lang="ru-RU" sz="2400" b="1" smtClean="0">
              <a:solidFill>
                <a:srgbClr val="002060"/>
              </a:solidFill>
            </a:endParaRPr>
          </a:p>
          <a:p>
            <a:r>
              <a:rPr lang="ru-RU" sz="2400" b="1" smtClean="0">
                <a:solidFill>
                  <a:srgbClr val="FF0000"/>
                </a:solidFill>
              </a:rPr>
              <a:t>3. </a:t>
            </a:r>
            <a:r>
              <a:rPr lang="ru-RU" sz="2400" b="1" smtClean="0">
                <a:solidFill>
                  <a:srgbClr val="002060"/>
                </a:solidFill>
              </a:rPr>
              <a:t>Н.С.Орлова «Ребятишкам про глаза».</a:t>
            </a:r>
          </a:p>
          <a:p>
            <a:pPr>
              <a:buFont typeface="Wingdings 2" pitchFamily="18" charset="2"/>
              <a:buNone/>
            </a:pPr>
            <a:endParaRPr lang="ru-RU" sz="2400" b="1" smtClean="0">
              <a:solidFill>
                <a:srgbClr val="002060"/>
              </a:solidFill>
            </a:endParaRPr>
          </a:p>
          <a:p>
            <a:r>
              <a:rPr lang="ru-RU" sz="2400" b="1" smtClean="0">
                <a:solidFill>
                  <a:srgbClr val="FF0000"/>
                </a:solidFill>
              </a:rPr>
              <a:t>4. </a:t>
            </a:r>
            <a:r>
              <a:rPr lang="ru-RU" sz="2400" b="1" smtClean="0">
                <a:solidFill>
                  <a:srgbClr val="002060"/>
                </a:solidFill>
              </a:rPr>
              <a:t>К.Чуковский «Мойдодыр».</a:t>
            </a:r>
          </a:p>
          <a:p>
            <a:pPr>
              <a:buFont typeface="Wingdings 2" pitchFamily="18" charset="2"/>
              <a:buNone/>
            </a:pPr>
            <a:endParaRPr lang="ru-RU" sz="2400" b="1" smtClean="0">
              <a:solidFill>
                <a:srgbClr val="002060"/>
              </a:solidFill>
            </a:endParaRPr>
          </a:p>
          <a:p>
            <a:r>
              <a:rPr lang="ru-RU" sz="2400" b="1" smtClean="0">
                <a:solidFill>
                  <a:srgbClr val="FF0000"/>
                </a:solidFill>
              </a:rPr>
              <a:t>5. </a:t>
            </a:r>
            <a:r>
              <a:rPr lang="ru-RU" sz="2400" b="1" smtClean="0">
                <a:solidFill>
                  <a:srgbClr val="002060"/>
                </a:solidFill>
              </a:rPr>
              <a:t>Е.А.Алябьева «Поучительные сказки».</a:t>
            </a:r>
          </a:p>
          <a:p>
            <a:pPr>
              <a:buFont typeface="Wingdings 2" pitchFamily="18" charset="2"/>
              <a:buNone/>
            </a:pPr>
            <a:endParaRPr lang="ru-RU" sz="2400" b="1" smtClean="0">
              <a:solidFill>
                <a:srgbClr val="002060"/>
              </a:solidFill>
            </a:endParaRPr>
          </a:p>
          <a:p>
            <a:r>
              <a:rPr lang="ru-RU" sz="2400" b="1" smtClean="0">
                <a:solidFill>
                  <a:srgbClr val="FF0000"/>
                </a:solidFill>
              </a:rPr>
              <a:t>6. </a:t>
            </a:r>
            <a:r>
              <a:rPr lang="ru-RU" sz="2400" b="1" smtClean="0">
                <a:solidFill>
                  <a:srgbClr val="002060"/>
                </a:solidFill>
              </a:rPr>
              <a:t>А.Барто «Девочка чумазая».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Содержимое 2"/>
          <p:cNvSpPr>
            <a:spLocks noGrp="1"/>
          </p:cNvSpPr>
          <p:nvPr>
            <p:ph idx="4294967295"/>
          </p:nvPr>
        </p:nvSpPr>
        <p:spPr>
          <a:xfrm>
            <a:off x="914400" y="2000250"/>
            <a:ext cx="8229600" cy="4389438"/>
          </a:xfrm>
        </p:spPr>
        <p:txBody>
          <a:bodyPr/>
          <a:lstStyle/>
          <a:p>
            <a:r>
              <a:rPr lang="ru-RU" smtClean="0">
                <a:solidFill>
                  <a:srgbClr val="FF0000"/>
                </a:solidFill>
              </a:rPr>
              <a:t>1. </a:t>
            </a:r>
            <a:r>
              <a:rPr lang="ru-RU" b="1" smtClean="0">
                <a:solidFill>
                  <a:srgbClr val="002060"/>
                </a:solidFill>
              </a:rPr>
              <a:t>«Что такое хорошо, что такое плохо».</a:t>
            </a:r>
          </a:p>
          <a:p>
            <a:r>
              <a:rPr lang="ru-RU" smtClean="0">
                <a:solidFill>
                  <a:srgbClr val="FF0000"/>
                </a:solidFill>
              </a:rPr>
              <a:t>2. </a:t>
            </a:r>
            <a:r>
              <a:rPr lang="ru-RU" b="1" smtClean="0">
                <a:solidFill>
                  <a:srgbClr val="002060"/>
                </a:solidFill>
              </a:rPr>
              <a:t>«Если малыш поранился».</a:t>
            </a:r>
          </a:p>
          <a:p>
            <a:r>
              <a:rPr lang="ru-RU" smtClean="0">
                <a:solidFill>
                  <a:srgbClr val="FF0000"/>
                </a:solidFill>
              </a:rPr>
              <a:t>3. </a:t>
            </a:r>
            <a:r>
              <a:rPr lang="ru-RU" b="1" smtClean="0">
                <a:solidFill>
                  <a:srgbClr val="002060"/>
                </a:solidFill>
              </a:rPr>
              <a:t>«Малыши – крепыши».</a:t>
            </a:r>
          </a:p>
          <a:p>
            <a:r>
              <a:rPr lang="ru-RU" smtClean="0">
                <a:solidFill>
                  <a:srgbClr val="FF0000"/>
                </a:solidFill>
              </a:rPr>
              <a:t>4. </a:t>
            </a:r>
            <a:r>
              <a:rPr lang="ru-RU" b="1" smtClean="0">
                <a:solidFill>
                  <a:srgbClr val="002060"/>
                </a:solidFill>
              </a:rPr>
              <a:t>«Валеология или здоровый малыш».</a:t>
            </a:r>
          </a:p>
          <a:p>
            <a:r>
              <a:rPr lang="ru-RU" smtClean="0">
                <a:solidFill>
                  <a:srgbClr val="FF0000"/>
                </a:solidFill>
              </a:rPr>
              <a:t>5. </a:t>
            </a:r>
            <a:r>
              <a:rPr lang="ru-RU" b="1" smtClean="0">
                <a:solidFill>
                  <a:srgbClr val="002060"/>
                </a:solidFill>
              </a:rPr>
              <a:t>«Как избежать неприятностей».</a:t>
            </a:r>
          </a:p>
          <a:p>
            <a:r>
              <a:rPr lang="ru-RU" smtClean="0">
                <a:solidFill>
                  <a:srgbClr val="FF0000"/>
                </a:solidFill>
              </a:rPr>
              <a:t>6. </a:t>
            </a:r>
            <a:r>
              <a:rPr lang="ru-RU" b="1" smtClean="0">
                <a:solidFill>
                  <a:srgbClr val="002060"/>
                </a:solidFill>
              </a:rPr>
              <a:t>«Я - Доктор».</a:t>
            </a:r>
          </a:p>
          <a:p>
            <a:r>
              <a:rPr lang="ru-RU" smtClean="0">
                <a:solidFill>
                  <a:srgbClr val="FF0000"/>
                </a:solidFill>
              </a:rPr>
              <a:t>7. </a:t>
            </a:r>
            <a:r>
              <a:rPr lang="ru-RU" b="1" smtClean="0">
                <a:solidFill>
                  <a:srgbClr val="002060"/>
                </a:solidFill>
              </a:rPr>
              <a:t>«Полезно – вредно».</a:t>
            </a:r>
          </a:p>
          <a:p>
            <a:r>
              <a:rPr lang="ru-RU" smtClean="0">
                <a:solidFill>
                  <a:srgbClr val="FF0000"/>
                </a:solidFill>
              </a:rPr>
              <a:t>8. </a:t>
            </a:r>
            <a:r>
              <a:rPr lang="ru-RU" b="1" smtClean="0">
                <a:solidFill>
                  <a:srgbClr val="002060"/>
                </a:solidFill>
              </a:rPr>
              <a:t>«Отгадай, что здесь лишнее и почему».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28596" y="785794"/>
            <a:ext cx="8215370" cy="92333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Дидактические игры: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F:\ФОТО ДЕТСАДА РАЗЛБРАТЬ\P112003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625" y="357188"/>
            <a:ext cx="8429625" cy="628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F:\ФОТО ДЕТСАДА РАЗЛБРАТЬ\P112004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3" y="285750"/>
            <a:ext cx="8789987" cy="630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F:\ФОТО ДЕТСАДА РАЗЛБРАТЬ\P112004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85750"/>
            <a:ext cx="8429625" cy="632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571625"/>
          </a:xfrm>
        </p:spPr>
        <p:txBody>
          <a:bodyPr/>
          <a:lstStyle/>
          <a:p>
            <a:pPr algn="ctr"/>
            <a:r>
              <a:rPr lang="ru-RU" sz="4400" b="1" smtClean="0">
                <a:solidFill>
                  <a:srgbClr val="002060"/>
                </a:solidFill>
              </a:rPr>
              <a:t>«Валеология или здоровый малыш».</a:t>
            </a:r>
            <a:endParaRPr lang="ru-RU" sz="4400" smtClean="0"/>
          </a:p>
        </p:txBody>
      </p:sp>
      <p:pic>
        <p:nvPicPr>
          <p:cNvPr id="70659" name="Picture 2" descr="F:\Новая папка (2)\P108028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14438" y="1857375"/>
            <a:ext cx="6926262" cy="4708525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>
          <a:xfrm>
            <a:off x="457200" y="214313"/>
            <a:ext cx="8229600" cy="1633537"/>
          </a:xfrm>
        </p:spPr>
        <p:txBody>
          <a:bodyPr/>
          <a:lstStyle/>
          <a:p>
            <a:pPr algn="ctr"/>
            <a:r>
              <a:rPr lang="ru-RU" sz="4400" b="1" smtClean="0">
                <a:solidFill>
                  <a:srgbClr val="002060"/>
                </a:solidFill>
              </a:rPr>
              <a:t>«Отгадай, что здесь лишнее и почему».</a:t>
            </a:r>
            <a:endParaRPr lang="ru-RU" sz="4400" smtClean="0"/>
          </a:p>
        </p:txBody>
      </p:sp>
      <p:pic>
        <p:nvPicPr>
          <p:cNvPr id="71683" name="Picture 2" descr="F:\Новая папка (2)\P108029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285875" y="1785938"/>
            <a:ext cx="6569075" cy="4922837"/>
          </a:xfrm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Заголовок 1"/>
          <p:cNvSpPr>
            <a:spLocks noGrp="1"/>
          </p:cNvSpPr>
          <p:nvPr>
            <p:ph type="title"/>
          </p:nvPr>
        </p:nvSpPr>
        <p:spPr>
          <a:xfrm>
            <a:off x="428625" y="214313"/>
            <a:ext cx="8229600" cy="1143000"/>
          </a:xfrm>
        </p:spPr>
        <p:txBody>
          <a:bodyPr/>
          <a:lstStyle/>
          <a:p>
            <a:pPr algn="ctr"/>
            <a:r>
              <a:rPr lang="ru-RU" sz="4400" b="1" smtClean="0">
                <a:solidFill>
                  <a:srgbClr val="002060"/>
                </a:solidFill>
              </a:rPr>
              <a:t>«Полезно – вредно».</a:t>
            </a:r>
            <a:endParaRPr lang="ru-RU" sz="4400" smtClean="0"/>
          </a:p>
        </p:txBody>
      </p:sp>
      <p:pic>
        <p:nvPicPr>
          <p:cNvPr id="72707" name="Picture 2" descr="F:\Новая папка (2)\P108029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143000" y="1500188"/>
            <a:ext cx="7069138" cy="4922837"/>
          </a:xfrm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Заголовок 1"/>
          <p:cNvSpPr>
            <a:spLocks noGrp="1"/>
          </p:cNvSpPr>
          <p:nvPr>
            <p:ph type="title"/>
          </p:nvPr>
        </p:nvSpPr>
        <p:spPr>
          <a:xfrm>
            <a:off x="500063" y="0"/>
            <a:ext cx="8229600" cy="1143000"/>
          </a:xfrm>
        </p:spPr>
        <p:txBody>
          <a:bodyPr/>
          <a:lstStyle/>
          <a:p>
            <a:pPr algn="ctr"/>
            <a:r>
              <a:rPr lang="ru-RU" sz="4400" b="1" smtClean="0">
                <a:solidFill>
                  <a:srgbClr val="002060"/>
                </a:solidFill>
              </a:rPr>
              <a:t>«Если малыш поранился»</a:t>
            </a:r>
            <a:endParaRPr lang="ru-RU" sz="4400" smtClean="0"/>
          </a:p>
        </p:txBody>
      </p:sp>
      <p:pic>
        <p:nvPicPr>
          <p:cNvPr id="73731" name="Picture 2" descr="F:\ФОТО ДЕТСАДА РАЗЛБРАТЬ\P112003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571500" y="1143000"/>
            <a:ext cx="8001000" cy="5494338"/>
          </a:xfrm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92308" y="534967"/>
            <a:ext cx="5093509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Цель проекта:</a:t>
            </a:r>
          </a:p>
        </p:txBody>
      </p:sp>
      <p:sp>
        <p:nvSpPr>
          <p:cNvPr id="19469" name="Rectangle 13"/>
          <p:cNvSpPr>
            <a:spLocks noGrp="1"/>
          </p:cNvSpPr>
          <p:nvPr>
            <p:ph type="subTitle" idx="4294967295"/>
          </p:nvPr>
        </p:nvSpPr>
        <p:spPr>
          <a:xfrm>
            <a:off x="468313" y="2133600"/>
            <a:ext cx="8135937" cy="3960813"/>
          </a:xfrm>
        </p:spPr>
        <p:txBody>
          <a:bodyPr/>
          <a:lstStyle/>
          <a:p>
            <a:pPr marL="0" indent="0">
              <a:buFont typeface="Wingdings 2" pitchFamily="18" charset="2"/>
              <a:buNone/>
            </a:pPr>
            <a:r>
              <a:rPr lang="ru-RU" sz="3600" b="1" smtClean="0"/>
              <a:t>Формирование основ здорового образа жизни у детей дошкольного возраста; подвести к осознанию потребности ребёнка в знаниях о себе и своём здоровье.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3" name="Picture 4" descr="P112015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642918"/>
            <a:ext cx="7286676" cy="175432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Сюжетно – ролевые игры:</a:t>
            </a:r>
          </a:p>
        </p:txBody>
      </p:sp>
      <p:sp>
        <p:nvSpPr>
          <p:cNvPr id="75779" name="Содержимое 4"/>
          <p:cNvSpPr>
            <a:spLocks noGrp="1"/>
          </p:cNvSpPr>
          <p:nvPr>
            <p:ph idx="4294967295"/>
          </p:nvPr>
        </p:nvSpPr>
        <p:spPr>
          <a:xfrm>
            <a:off x="914400" y="2000250"/>
            <a:ext cx="8229600" cy="4389438"/>
          </a:xfrm>
        </p:spPr>
        <p:txBody>
          <a:bodyPr/>
          <a:lstStyle/>
          <a:p>
            <a:endParaRPr lang="ru-RU" smtClean="0"/>
          </a:p>
          <a:p>
            <a:endParaRPr lang="ru-RU" smtClean="0"/>
          </a:p>
          <a:p>
            <a:r>
              <a:rPr lang="ru-RU" sz="4400" b="1" smtClean="0">
                <a:solidFill>
                  <a:srgbClr val="FF0000"/>
                </a:solidFill>
              </a:rPr>
              <a:t>1. </a:t>
            </a:r>
            <a:r>
              <a:rPr lang="ru-RU" sz="4400" b="1" smtClean="0">
                <a:solidFill>
                  <a:srgbClr val="002060"/>
                </a:solidFill>
              </a:rPr>
              <a:t>«Поликлиника».</a:t>
            </a:r>
          </a:p>
          <a:p>
            <a:r>
              <a:rPr lang="ru-RU" sz="4400" b="1" smtClean="0">
                <a:solidFill>
                  <a:srgbClr val="FF0000"/>
                </a:solidFill>
              </a:rPr>
              <a:t>2. </a:t>
            </a:r>
            <a:r>
              <a:rPr lang="ru-RU" sz="4400" b="1" smtClean="0">
                <a:solidFill>
                  <a:srgbClr val="002060"/>
                </a:solidFill>
              </a:rPr>
              <a:t>«Медицинский центр».</a:t>
            </a:r>
          </a:p>
          <a:p>
            <a:r>
              <a:rPr lang="ru-RU" sz="4400" b="1" smtClean="0">
                <a:solidFill>
                  <a:srgbClr val="FF0000"/>
                </a:solidFill>
              </a:rPr>
              <a:t>3. </a:t>
            </a:r>
            <a:r>
              <a:rPr lang="ru-RU" sz="4400" b="1" smtClean="0">
                <a:solidFill>
                  <a:srgbClr val="002060"/>
                </a:solidFill>
              </a:rPr>
              <a:t>«Лечение в детском саду».</a:t>
            </a:r>
          </a:p>
          <a:p>
            <a:r>
              <a:rPr lang="ru-RU" sz="4400" b="1" smtClean="0">
                <a:solidFill>
                  <a:srgbClr val="FF0000"/>
                </a:solidFill>
              </a:rPr>
              <a:t>4. </a:t>
            </a:r>
            <a:r>
              <a:rPr lang="ru-RU" sz="4400" b="1" smtClean="0">
                <a:solidFill>
                  <a:srgbClr val="002060"/>
                </a:solidFill>
              </a:rPr>
              <a:t>«Скорая помощь».</a:t>
            </a:r>
            <a:endParaRPr lang="ru-RU" sz="4400" b="1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4" descr="P11201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5" name="Picture 4" descr="P112009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49" name="Picture 4" descr="P11200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3" name="Picture 4" descr="P11200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8623" y="428604"/>
            <a:ext cx="7790722" cy="92333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Работа с родителями: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00100" y="2285992"/>
            <a:ext cx="7655622" cy="378565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742950" indent="-742950">
              <a:buFontTx/>
              <a:buAutoNum type="arabicPeriod"/>
              <a:defRPr/>
            </a:pPr>
            <a:r>
              <a:rPr lang="ru-RU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Консультации.</a:t>
            </a:r>
          </a:p>
          <a:p>
            <a:pPr marL="742950" indent="-742950">
              <a:defRPr/>
            </a:pPr>
            <a:r>
              <a:rPr lang="ru-RU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2. Наглядная информация:</a:t>
            </a:r>
          </a:p>
          <a:p>
            <a:pPr marL="742950" indent="-742950">
              <a:buFont typeface="Wingdings" pitchFamily="2" charset="2"/>
              <a:buChar char="§"/>
              <a:defRPr/>
            </a:pPr>
            <a:r>
              <a:rPr lang="ru-RU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Стенды</a:t>
            </a:r>
          </a:p>
          <a:p>
            <a:pPr marL="742950" indent="-742950">
              <a:buFont typeface="Wingdings" pitchFamily="2" charset="2"/>
              <a:buChar char="§"/>
              <a:defRPr/>
            </a:pPr>
            <a:r>
              <a:rPr lang="ru-RU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папки-передвижки.</a:t>
            </a:r>
          </a:p>
          <a:p>
            <a:pPr marL="742950" indent="-742950">
              <a:defRPr/>
            </a:pPr>
            <a:r>
              <a:rPr lang="ru-RU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3. Совместные мероприятия </a:t>
            </a:r>
          </a:p>
          <a:p>
            <a:pPr marL="742950" indent="-742950">
              <a:defRPr/>
            </a:pPr>
            <a:r>
              <a:rPr lang="ru-RU" sz="40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    с родителями.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0"/>
            <a:ext cx="8229600" cy="1143000"/>
          </a:xfrm>
        </p:spPr>
        <p:txBody>
          <a:bodyPr/>
          <a:lstStyle/>
          <a:p>
            <a:pPr algn="ctr">
              <a:defRPr/>
            </a:pPr>
            <a:r>
              <a:rPr lang="ru-RU" sz="4400" b="1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</a:rPr>
              <a:t>Наглядная информация</a:t>
            </a:r>
            <a:endParaRPr lang="ru-RU" sz="4400" dirty="0"/>
          </a:p>
        </p:txBody>
      </p:sp>
      <p:pic>
        <p:nvPicPr>
          <p:cNvPr id="81923" name="Picture 2" descr="F:\ФОТО ДЕТСАДА РАЗЛБРАТЬ\P112009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928688" y="1285875"/>
            <a:ext cx="7286625" cy="5286375"/>
          </a:xfr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F:\ФОТО ДЕТСАДА РАЗЛБРАТЬ\P112009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214313"/>
            <a:ext cx="8572500" cy="642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F:\Новая папка (2)\PB1601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75" y="571500"/>
            <a:ext cx="7929563" cy="585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/>
        </p:nvGraphicFramePr>
        <p:xfrm>
          <a:off x="571472" y="214290"/>
          <a:ext cx="7929618" cy="59293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F:\Новая папка (2)\PB16009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500063"/>
            <a:ext cx="7858125" cy="614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F:\Новая папка (2)\PB1600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500063"/>
            <a:ext cx="8143875" cy="5929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 descr="F:\Новая папка (2)\DSC000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8000" y="381000"/>
            <a:ext cx="8128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6" name="Rectangle 4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1143000"/>
          </a:xfrm>
        </p:spPr>
        <p:txBody>
          <a:bodyPr/>
          <a:lstStyle/>
          <a:p>
            <a:pPr algn="ctr"/>
            <a:r>
              <a:rPr lang="ru-RU" smtClean="0"/>
              <a:t>Динамика заболеваемости</a:t>
            </a:r>
          </a:p>
        </p:txBody>
      </p:sp>
      <p:graphicFrame>
        <p:nvGraphicFramePr>
          <p:cNvPr id="95237" name="Object 5"/>
          <p:cNvGraphicFramePr>
            <a:graphicFrameLocks noChangeAspect="1"/>
          </p:cNvGraphicFramePr>
          <p:nvPr>
            <p:ph sz="half" idx="1"/>
          </p:nvPr>
        </p:nvGraphicFramePr>
        <p:xfrm>
          <a:off x="457200" y="2782888"/>
          <a:ext cx="4038600" cy="2693987"/>
        </p:xfrm>
        <a:graphic>
          <a:graphicData uri="http://schemas.openxmlformats.org/presentationml/2006/ole">
            <p:oleObj spid="_x0000_s95237" name="Диаграмма" r:id="rId3" imgW="6096075" imgH="4067089" progId="MSGraph.Chart.8">
              <p:embed followColorScheme="full"/>
            </p:oleObj>
          </a:graphicData>
        </a:graphic>
      </p:graphicFrame>
      <p:graphicFrame>
        <p:nvGraphicFramePr>
          <p:cNvPr id="95243" name="Object 11"/>
          <p:cNvGraphicFramePr>
            <a:graphicFrameLocks noChangeAspect="1"/>
          </p:cNvGraphicFramePr>
          <p:nvPr>
            <p:ph sz="half" idx="2"/>
          </p:nvPr>
        </p:nvGraphicFramePr>
        <p:xfrm>
          <a:off x="1258888" y="1916113"/>
          <a:ext cx="6481762" cy="4249737"/>
        </p:xfrm>
        <a:graphic>
          <a:graphicData uri="http://schemas.openxmlformats.org/presentationml/2006/ole">
            <p:oleObj spid="_x0000_s95243" name="Диаграмма" r:id="rId4" imgW="6096075" imgH="4067089" progId="MSGraph.Chart.8">
              <p:embed followColorScheme="full"/>
            </p:oleObj>
          </a:graphicData>
        </a:graphic>
      </p:graphicFrame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42910" y="571480"/>
            <a:ext cx="8229600" cy="2357446"/>
          </a:xfrm>
        </p:spPr>
        <p:txBody>
          <a:bodyPr/>
          <a:lstStyle/>
          <a:p>
            <a:pPr>
              <a:defRPr/>
            </a:pPr>
            <a: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Перспективы развития проекта</a:t>
            </a:r>
            <a:br>
              <a:rPr lang="ru-RU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</a:br>
            <a:endParaRPr lang="ru-RU" dirty="0"/>
          </a:p>
        </p:txBody>
      </p:sp>
      <p:sp>
        <p:nvSpPr>
          <p:cNvPr id="89091" name="Содержимое 3"/>
          <p:cNvSpPr>
            <a:spLocks noGrp="1"/>
          </p:cNvSpPr>
          <p:nvPr>
            <p:ph idx="1"/>
          </p:nvPr>
        </p:nvSpPr>
        <p:spPr>
          <a:xfrm>
            <a:off x="428625" y="2857500"/>
            <a:ext cx="8229600" cy="4389438"/>
          </a:xfrm>
        </p:spPr>
        <p:txBody>
          <a:bodyPr/>
          <a:lstStyle/>
          <a:p>
            <a:r>
              <a:rPr lang="ru-RU" b="1" smtClean="0">
                <a:solidFill>
                  <a:srgbClr val="C00000"/>
                </a:solidFill>
              </a:rPr>
              <a:t>Трансляция опыта в других возрастных группах детского сада.</a:t>
            </a:r>
          </a:p>
          <a:p>
            <a:r>
              <a:rPr lang="ru-RU" b="1" smtClean="0">
                <a:solidFill>
                  <a:srgbClr val="C00000"/>
                </a:solidFill>
              </a:rPr>
              <a:t>Расширение проекта, добавления новых тем, форм работы.</a:t>
            </a:r>
          </a:p>
          <a:p>
            <a:r>
              <a:rPr lang="ru-RU" b="1" smtClean="0">
                <a:solidFill>
                  <a:srgbClr val="C00000"/>
                </a:solidFill>
              </a:rPr>
              <a:t>Презентация проекта в других детских садах, в районе.</a:t>
            </a:r>
          </a:p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85852" y="714356"/>
            <a:ext cx="6500858" cy="132343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8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Тип проекта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3180" y="2967335"/>
            <a:ext cx="8957644" cy="230832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Педагогический,</a:t>
            </a:r>
          </a:p>
          <a:p>
            <a:pPr algn="ctr">
              <a:defRPr/>
            </a:pPr>
            <a: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практико-ориентированный,</a:t>
            </a:r>
          </a:p>
          <a:p>
            <a:pPr algn="ctr">
              <a:defRPr/>
            </a:pPr>
            <a:r>
              <a:rPr lang="ru-RU" sz="4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групповой.</a:t>
            </a:r>
            <a:endParaRPr lang="ru-RU" sz="4800" b="1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002060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1905000" y="457200"/>
            <a:ext cx="5410200" cy="1143000"/>
          </a:xfrm>
          <a:prstGeom prst="ellipse">
            <a:avLst/>
          </a:prstGeom>
          <a:solidFill>
            <a:srgbClr val="E8EB6F"/>
          </a:solidFill>
          <a:ln>
            <a:solidFill>
              <a:srgbClr val="3396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609600"/>
            <a:ext cx="8686800" cy="838200"/>
          </a:xfrm>
        </p:spPr>
        <p:txBody>
          <a:bodyPr/>
          <a:lstStyle/>
          <a:p>
            <a:pPr algn="ctr"/>
            <a:r>
              <a:rPr lang="ru-RU" smtClean="0">
                <a:solidFill>
                  <a:srgbClr val="FF0000"/>
                </a:solidFill>
                <a:latin typeface="Comic Sans MS" pitchFamily="66" charset="0"/>
              </a:rPr>
              <a:t>Структура проекта</a:t>
            </a:r>
          </a:p>
        </p:txBody>
      </p:sp>
      <p:sp>
        <p:nvSpPr>
          <p:cNvPr id="6" name="Тройная стрелка влево/вправо/вверх 5"/>
          <p:cNvSpPr/>
          <p:nvPr/>
        </p:nvSpPr>
        <p:spPr>
          <a:xfrm rot="10800000">
            <a:off x="2438400" y="1752600"/>
            <a:ext cx="4191000" cy="838200"/>
          </a:xfrm>
          <a:prstGeom prst="leftRightUpArrow">
            <a:avLst/>
          </a:prstGeom>
          <a:solidFill>
            <a:srgbClr val="3396C7"/>
          </a:solidFill>
          <a:ln>
            <a:solidFill>
              <a:srgbClr val="3396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7" name="Овал 6"/>
          <p:cNvSpPr/>
          <p:nvPr/>
        </p:nvSpPr>
        <p:spPr>
          <a:xfrm>
            <a:off x="304800" y="1752600"/>
            <a:ext cx="2133600" cy="1752600"/>
          </a:xfrm>
          <a:prstGeom prst="ellipse">
            <a:avLst/>
          </a:prstGeom>
          <a:solidFill>
            <a:srgbClr val="E8EB6F"/>
          </a:solidFill>
          <a:ln>
            <a:solidFill>
              <a:srgbClr val="3396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 dirty="0"/>
          </a:p>
        </p:txBody>
      </p:sp>
      <p:sp>
        <p:nvSpPr>
          <p:cNvPr id="9" name="Овал 8"/>
          <p:cNvSpPr/>
          <p:nvPr/>
        </p:nvSpPr>
        <p:spPr>
          <a:xfrm>
            <a:off x="3429000" y="2743200"/>
            <a:ext cx="2133600" cy="1752600"/>
          </a:xfrm>
          <a:prstGeom prst="ellipse">
            <a:avLst/>
          </a:prstGeom>
          <a:solidFill>
            <a:srgbClr val="E8EB6F"/>
          </a:solidFill>
          <a:ln>
            <a:solidFill>
              <a:srgbClr val="3396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0" name="Овал 9"/>
          <p:cNvSpPr/>
          <p:nvPr/>
        </p:nvSpPr>
        <p:spPr>
          <a:xfrm>
            <a:off x="6629400" y="1676400"/>
            <a:ext cx="2133600" cy="1752600"/>
          </a:xfrm>
          <a:prstGeom prst="ellipse">
            <a:avLst/>
          </a:prstGeom>
          <a:solidFill>
            <a:srgbClr val="E8EB6F"/>
          </a:solidFill>
          <a:ln>
            <a:solidFill>
              <a:srgbClr val="3396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/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457200" y="2286000"/>
            <a:ext cx="19319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800">
                <a:solidFill>
                  <a:srgbClr val="0070C0"/>
                </a:solidFill>
                <a:latin typeface="Comic Sans MS" pitchFamily="66" charset="0"/>
              </a:rPr>
              <a:t>Аналитический</a:t>
            </a:r>
          </a:p>
          <a:p>
            <a:pPr algn="ctr"/>
            <a:r>
              <a:rPr lang="ru-RU" sz="1800">
                <a:solidFill>
                  <a:srgbClr val="0070C0"/>
                </a:solidFill>
                <a:latin typeface="Comic Sans MS" pitchFamily="66" charset="0"/>
              </a:rPr>
              <a:t> блок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429000" y="3352800"/>
            <a:ext cx="22399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800">
                <a:solidFill>
                  <a:srgbClr val="0070C0"/>
                </a:solidFill>
                <a:latin typeface="Comic Sans MS" pitchFamily="66" charset="0"/>
              </a:rPr>
              <a:t>Информационный</a:t>
            </a:r>
          </a:p>
          <a:p>
            <a:pPr algn="ctr"/>
            <a:r>
              <a:rPr lang="ru-RU" sz="1800">
                <a:solidFill>
                  <a:srgbClr val="0070C0"/>
                </a:solidFill>
                <a:latin typeface="Comic Sans MS" pitchFamily="66" charset="0"/>
              </a:rPr>
              <a:t> блок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629400" y="2286000"/>
            <a:ext cx="21637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1800">
                <a:solidFill>
                  <a:srgbClr val="0070C0"/>
                </a:solidFill>
                <a:latin typeface="Comic Sans MS" pitchFamily="66" charset="0"/>
              </a:rPr>
              <a:t>Образовательный</a:t>
            </a:r>
          </a:p>
          <a:p>
            <a:pPr algn="ctr"/>
            <a:r>
              <a:rPr lang="ru-RU" sz="1800">
                <a:solidFill>
                  <a:srgbClr val="0070C0"/>
                </a:solidFill>
                <a:latin typeface="Comic Sans MS" pitchFamily="66" charset="0"/>
              </a:rPr>
              <a:t> блок</a:t>
            </a:r>
          </a:p>
        </p:txBody>
      </p:sp>
      <p:sp>
        <p:nvSpPr>
          <p:cNvPr id="16" name="Нашивка 15"/>
          <p:cNvSpPr/>
          <p:nvPr/>
        </p:nvSpPr>
        <p:spPr>
          <a:xfrm rot="5400000">
            <a:off x="1143000" y="3733800"/>
            <a:ext cx="484188" cy="484188"/>
          </a:xfrm>
          <a:prstGeom prst="chevron">
            <a:avLst/>
          </a:prstGeom>
          <a:solidFill>
            <a:srgbClr val="3396C7"/>
          </a:solidFill>
          <a:ln>
            <a:solidFill>
              <a:srgbClr val="3396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17" name="Нашивка 16"/>
          <p:cNvSpPr/>
          <p:nvPr/>
        </p:nvSpPr>
        <p:spPr>
          <a:xfrm rot="5400000">
            <a:off x="4267200" y="4648200"/>
            <a:ext cx="484188" cy="484188"/>
          </a:xfrm>
          <a:prstGeom prst="chevron">
            <a:avLst/>
          </a:prstGeom>
          <a:solidFill>
            <a:srgbClr val="3396C7"/>
          </a:solidFill>
          <a:ln>
            <a:solidFill>
              <a:srgbClr val="3396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18" name="Нашивка 17"/>
          <p:cNvSpPr/>
          <p:nvPr/>
        </p:nvSpPr>
        <p:spPr>
          <a:xfrm rot="5400000">
            <a:off x="7543800" y="3581400"/>
            <a:ext cx="484188" cy="484188"/>
          </a:xfrm>
          <a:prstGeom prst="chevron">
            <a:avLst/>
          </a:prstGeom>
          <a:solidFill>
            <a:srgbClr val="3396C7"/>
          </a:solidFill>
          <a:ln>
            <a:solidFill>
              <a:srgbClr val="3396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800">
              <a:solidFill>
                <a:schemeClr val="tx1"/>
              </a:solidFill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0" y="4419600"/>
            <a:ext cx="48006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800">
                <a:solidFill>
                  <a:srgbClr val="002060"/>
                </a:solidFill>
                <a:latin typeface="Franklin Gothic Book"/>
              </a:rPr>
              <a:t> Анкетирование</a:t>
            </a:r>
          </a:p>
          <a:p>
            <a:pPr>
              <a:buFont typeface="Wingdings" pitchFamily="2" charset="2"/>
              <a:buChar char="Ø"/>
            </a:pPr>
            <a:r>
              <a:rPr lang="ru-RU" sz="1800">
                <a:solidFill>
                  <a:srgbClr val="002060"/>
                </a:solidFill>
                <a:latin typeface="Franklin Gothic Book"/>
              </a:rPr>
              <a:t>Мониторинг</a:t>
            </a:r>
          </a:p>
          <a:p>
            <a:pPr>
              <a:buFont typeface="Wingdings" pitchFamily="2" charset="2"/>
              <a:buChar char="Ø"/>
            </a:pPr>
            <a:r>
              <a:rPr lang="ru-RU" sz="1800">
                <a:solidFill>
                  <a:srgbClr val="002060"/>
                </a:solidFill>
                <a:latin typeface="Franklin Gothic Book"/>
              </a:rPr>
              <a:t>Посещение семей на дому</a:t>
            </a:r>
          </a:p>
        </p:txBody>
      </p:sp>
      <p:sp>
        <p:nvSpPr>
          <p:cNvPr id="23" name="Прямоугольник 22"/>
          <p:cNvSpPr>
            <a:spLocks noChangeArrowheads="1"/>
          </p:cNvSpPr>
          <p:nvPr/>
        </p:nvSpPr>
        <p:spPr bwMode="auto">
          <a:xfrm>
            <a:off x="2209800" y="5410200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800">
                <a:solidFill>
                  <a:srgbClr val="002060"/>
                </a:solidFill>
                <a:latin typeface="Franklin Gothic Book"/>
              </a:rPr>
              <a:t> Подбор наглядной информации</a:t>
            </a:r>
          </a:p>
          <a:p>
            <a:pPr>
              <a:buFont typeface="Wingdings" pitchFamily="2" charset="2"/>
              <a:buChar char="Ø"/>
            </a:pPr>
            <a:r>
              <a:rPr lang="ru-RU" sz="1800">
                <a:solidFill>
                  <a:srgbClr val="002060"/>
                </a:solidFill>
                <a:latin typeface="Franklin Gothic Book"/>
              </a:rPr>
              <a:t> Оформление  папок – передвижек</a:t>
            </a:r>
          </a:p>
          <a:p>
            <a:pPr>
              <a:buFont typeface="Wingdings" pitchFamily="2" charset="2"/>
              <a:buChar char="Ø"/>
            </a:pPr>
            <a:r>
              <a:rPr lang="ru-RU" sz="1800">
                <a:solidFill>
                  <a:srgbClr val="002060"/>
                </a:solidFill>
                <a:latin typeface="Franklin Gothic Book"/>
              </a:rPr>
              <a:t>Проведение выставок </a:t>
            </a:r>
          </a:p>
          <a:p>
            <a:pPr>
              <a:buFont typeface="Wingdings" pitchFamily="2" charset="2"/>
              <a:buChar char="Ø"/>
            </a:pPr>
            <a:r>
              <a:rPr lang="ru-RU" sz="1800">
                <a:solidFill>
                  <a:srgbClr val="002060"/>
                </a:solidFill>
                <a:latin typeface="Franklin Gothic Book"/>
              </a:rPr>
              <a:t> Составление памяток для родителей</a:t>
            </a:r>
          </a:p>
        </p:txBody>
      </p:sp>
      <p:sp>
        <p:nvSpPr>
          <p:cNvPr id="24" name="Прямоугольник 23"/>
          <p:cNvSpPr>
            <a:spLocks noChangeArrowheads="1"/>
          </p:cNvSpPr>
          <p:nvPr/>
        </p:nvSpPr>
        <p:spPr bwMode="auto">
          <a:xfrm>
            <a:off x="6172200" y="4038600"/>
            <a:ext cx="45720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1800">
                <a:solidFill>
                  <a:srgbClr val="002060"/>
                </a:solidFill>
                <a:latin typeface="Franklin Gothic Book"/>
              </a:rPr>
              <a:t>Круглые столы</a:t>
            </a:r>
          </a:p>
          <a:p>
            <a:pPr>
              <a:buFont typeface="Wingdings" pitchFamily="2" charset="2"/>
              <a:buChar char="Ø"/>
            </a:pPr>
            <a:r>
              <a:rPr lang="ru-RU" sz="1800">
                <a:solidFill>
                  <a:srgbClr val="002060"/>
                </a:solidFill>
                <a:latin typeface="Franklin Gothic Book"/>
              </a:rPr>
              <a:t>Вечера вопросов и ответов</a:t>
            </a:r>
          </a:p>
          <a:p>
            <a:pPr>
              <a:buFont typeface="Wingdings" pitchFamily="2" charset="2"/>
              <a:buChar char="Ø"/>
            </a:pPr>
            <a:r>
              <a:rPr lang="ru-RU" sz="1800">
                <a:solidFill>
                  <a:srgbClr val="002060"/>
                </a:solidFill>
                <a:latin typeface="Franklin Gothic Book"/>
              </a:rPr>
              <a:t>Инд. рекомендации </a:t>
            </a:r>
          </a:p>
          <a:p>
            <a:pPr>
              <a:buFont typeface="Wingdings" pitchFamily="2" charset="2"/>
              <a:buChar char="Ø"/>
            </a:pPr>
            <a:r>
              <a:rPr lang="ru-RU" sz="1800">
                <a:solidFill>
                  <a:srgbClr val="002060"/>
                </a:solidFill>
                <a:latin typeface="Franklin Gothic Book"/>
              </a:rPr>
              <a:t>Дни открытых дверей</a:t>
            </a:r>
          </a:p>
          <a:p>
            <a:pPr>
              <a:buFont typeface="Wingdings" pitchFamily="2" charset="2"/>
              <a:buChar char="Ø"/>
            </a:pPr>
            <a:r>
              <a:rPr lang="ru-RU" sz="1800">
                <a:solidFill>
                  <a:srgbClr val="002060"/>
                </a:solidFill>
                <a:latin typeface="Franklin Gothic Book"/>
              </a:rPr>
              <a:t>Физкультурные досуги</a:t>
            </a:r>
          </a:p>
          <a:p>
            <a:pPr>
              <a:buFont typeface="Wingdings" pitchFamily="2" charset="2"/>
              <a:buChar char="Ø"/>
            </a:pPr>
            <a:r>
              <a:rPr lang="ru-RU" sz="1800">
                <a:solidFill>
                  <a:srgbClr val="002060"/>
                </a:solidFill>
                <a:latin typeface="Franklin Gothic Book"/>
              </a:rPr>
              <a:t>Выставки</a:t>
            </a:r>
          </a:p>
          <a:p>
            <a:pPr>
              <a:buFont typeface="Wingdings" pitchFamily="2" charset="2"/>
              <a:buChar char="Ø"/>
            </a:pPr>
            <a:r>
              <a:rPr lang="ru-RU" sz="1800">
                <a:solidFill>
                  <a:srgbClr val="002060"/>
                </a:solidFill>
                <a:latin typeface="Franklin Gothic Book"/>
              </a:rPr>
              <a:t>Игровые программы</a:t>
            </a:r>
          </a:p>
          <a:p>
            <a:pPr>
              <a:buFont typeface="Wingdings" pitchFamily="2" charset="2"/>
              <a:buChar char="Ø"/>
            </a:pPr>
            <a:r>
              <a:rPr lang="ru-RU" sz="1800">
                <a:solidFill>
                  <a:srgbClr val="002060"/>
                </a:solidFill>
                <a:latin typeface="Franklin Gothic Book"/>
              </a:rPr>
              <a:t> с участием родителей</a:t>
            </a:r>
          </a:p>
          <a:p>
            <a:pPr>
              <a:buFont typeface="Wingdings" pitchFamily="2" charset="2"/>
              <a:buChar char="Ø"/>
            </a:pPr>
            <a:r>
              <a:rPr lang="ru-RU" sz="1800">
                <a:solidFill>
                  <a:srgbClr val="002060"/>
                </a:solidFill>
                <a:latin typeface="Franklin Gothic Book"/>
              </a:rPr>
              <a:t>Семейные проекты</a:t>
            </a:r>
          </a:p>
          <a:p>
            <a:pPr>
              <a:buFont typeface="Wingdings" pitchFamily="2" charset="2"/>
              <a:buChar char="Ø"/>
            </a:pPr>
            <a:r>
              <a:rPr lang="ru-RU" sz="1800">
                <a:solidFill>
                  <a:srgbClr val="002060"/>
                </a:solidFill>
                <a:latin typeface="Franklin Gothic Book"/>
              </a:rPr>
              <a:t>Мастер-классы</a:t>
            </a:r>
          </a:p>
          <a:p>
            <a:endParaRPr lang="ru-RU" sz="1800">
              <a:latin typeface="Franklin Gothic Book"/>
            </a:endParaRPr>
          </a:p>
          <a:p>
            <a:endParaRPr lang="ru-RU" sz="1800">
              <a:latin typeface="Franklin Gothic Book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250"/>
                            </p:stCondLst>
                            <p:childTnLst>
                              <p:par>
                                <p:cTn id="3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550"/>
                            </p:stCondLst>
                            <p:childTnLst>
                              <p:par>
                                <p:cTn id="4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50"/>
                            </p:stCondLst>
                            <p:childTnLst>
                              <p:par>
                                <p:cTn id="4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900"/>
                            </p:stCondLst>
                            <p:childTnLst>
                              <p:par>
                                <p:cTn id="5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900"/>
                            </p:stCondLst>
                            <p:childTnLst>
                              <p:par>
                                <p:cTn id="6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300"/>
                            </p:stCondLst>
                            <p:childTnLst>
                              <p:par>
                                <p:cTn id="7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1300"/>
                            </p:stCondLst>
                            <p:childTnLst>
                              <p:par>
                                <p:cTn id="7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3900"/>
                            </p:stCondLst>
                            <p:childTnLst>
                              <p:par>
                                <p:cTn id="8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4900"/>
                            </p:stCondLst>
                            <p:childTnLst>
                              <p:par>
                                <p:cTn id="94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0300"/>
                            </p:stCondLst>
                            <p:childTnLst>
                              <p:par>
                                <p:cTn id="102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1300"/>
                            </p:stCondLst>
                            <p:childTnLst>
                              <p:par>
                                <p:cTn id="10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9" grpId="0" animBg="1"/>
      <p:bldP spid="10" grpId="0" animBg="1"/>
      <p:bldP spid="12" grpId="0"/>
      <p:bldP spid="13" grpId="0"/>
      <p:bldP spid="14" grpId="0"/>
      <p:bldP spid="16" grpId="0" animBg="1"/>
      <p:bldP spid="17" grpId="0" animBg="1"/>
      <p:bldP spid="18" grpId="0" animBg="1"/>
      <p:bldP spid="15" grpId="0"/>
      <p:bldP spid="23" grpId="0"/>
      <p:bldP spid="2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Overr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3.xml><?xml version="1.0" encoding="utf-8"?>
<a:themeOverride xmlns:a="http://schemas.openxmlformats.org/drawingml/2006/main">
  <a:clrScheme name="Метро">
    <a:dk1>
      <a:sysClr val="windowText" lastClr="000000"/>
    </a:dk1>
    <a:lt1>
      <a:sysClr val="window" lastClr="FFFFFF"/>
    </a:lt1>
    <a:dk2>
      <a:srgbClr val="4E5B6F"/>
    </a:dk2>
    <a:lt2>
      <a:srgbClr val="D6ECFF"/>
    </a:lt2>
    <a:accent1>
      <a:srgbClr val="7FD13B"/>
    </a:accent1>
    <a:accent2>
      <a:srgbClr val="EA157A"/>
    </a:accent2>
    <a:accent3>
      <a:srgbClr val="FEB80A"/>
    </a:accent3>
    <a:accent4>
      <a:srgbClr val="00ADDC"/>
    </a:accent4>
    <a:accent5>
      <a:srgbClr val="738AC8"/>
    </a:accent5>
    <a:accent6>
      <a:srgbClr val="1AB39F"/>
    </a:accent6>
    <a:hlink>
      <a:srgbClr val="EB8803"/>
    </a:hlink>
    <a:folHlink>
      <a:srgbClr val="5F7791"/>
    </a:folHlink>
  </a:clrScheme>
  <a:fontScheme name="Трек">
    <a:majorFont>
      <a:latin typeface="Franklin Gothic Medium"/>
      <a:ea typeface=""/>
      <a:cs typeface=""/>
      <a:font script="Jpan" typeface="HG創英角ｺﾞｼｯｸUB"/>
      <a:font script="Hang" typeface="돋움"/>
      <a:font script="Hans" typeface="隶书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ajorFont>
    <a:minorFont>
      <a:latin typeface="Franklin Gothic Book"/>
      <a:ea typeface=""/>
      <a:cs typeface=""/>
      <a:font script="Jpan" typeface="HGｺﾞｼｯｸE"/>
      <a:font script="Hang" typeface="돋움"/>
      <a:font script="Hans" typeface="华文楷体"/>
      <a:font script="Hant" typeface="微軟正黑體"/>
      <a:font script="Arab" typeface="Tahoma"/>
      <a:font script="Hebr" typeface="Aharoni"/>
      <a:font script="Thai" typeface="LilyUPC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ahoma"/>
      <a:font script="Uigh" typeface="Microsoft Uighur"/>
    </a:minorFont>
  </a:fontScheme>
  <a:fmtScheme name="Трек">
    <a:fillStyleLst>
      <a:solidFill>
        <a:schemeClr val="phClr"/>
      </a:solidFill>
      <a:gradFill rotWithShape="1">
        <a:gsLst>
          <a:gs pos="0">
            <a:schemeClr val="phClr">
              <a:tint val="30000"/>
              <a:satMod val="250000"/>
            </a:schemeClr>
          </a:gs>
          <a:gs pos="72000">
            <a:schemeClr val="phClr">
              <a:tint val="75000"/>
              <a:satMod val="210000"/>
            </a:schemeClr>
          </a:gs>
          <a:gs pos="100000">
            <a:schemeClr val="phClr">
              <a:tint val="85000"/>
              <a:satMod val="210000"/>
            </a:schemeClr>
          </a:gs>
        </a:gsLst>
        <a:lin ang="5400000" scaled="1"/>
      </a:gradFill>
      <a:gradFill rotWithShape="1">
        <a:gsLst>
          <a:gs pos="0">
            <a:schemeClr val="phClr">
              <a:tint val="75000"/>
              <a:shade val="85000"/>
              <a:satMod val="230000"/>
            </a:schemeClr>
          </a:gs>
          <a:gs pos="25000">
            <a:schemeClr val="phClr">
              <a:tint val="90000"/>
              <a:shade val="70000"/>
              <a:satMod val="220000"/>
            </a:schemeClr>
          </a:gs>
          <a:gs pos="50000">
            <a:schemeClr val="phClr">
              <a:tint val="90000"/>
              <a:shade val="58000"/>
              <a:satMod val="225000"/>
            </a:schemeClr>
          </a:gs>
          <a:gs pos="65000">
            <a:schemeClr val="phClr">
              <a:tint val="90000"/>
              <a:shade val="58000"/>
              <a:satMod val="225000"/>
            </a:schemeClr>
          </a:gs>
          <a:gs pos="80000">
            <a:schemeClr val="phClr">
              <a:tint val="90000"/>
              <a:shade val="69000"/>
              <a:satMod val="220000"/>
            </a:schemeClr>
          </a:gs>
          <a:gs pos="100000">
            <a:schemeClr val="phClr">
              <a:tint val="77000"/>
              <a:shade val="80000"/>
              <a:satMod val="230000"/>
            </a:schemeClr>
          </a:gs>
        </a:gsLst>
        <a:lin ang="5400000" scaled="1"/>
      </a:gradFill>
    </a:fillStyleLst>
    <a:lnStyleLst>
      <a:ln w="10000" cap="flat" cmpd="sng" algn="ctr">
        <a:solidFill>
          <a:schemeClr val="phClr"/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rthographicFront">
            <a:rot lat="0" lon="0" rev="0"/>
          </a:camera>
          <a:lightRig rig="threePt" dir="tl">
            <a:rot lat="0" lon="0" rev="0"/>
          </a:lightRig>
        </a:scene3d>
        <a:sp3d prstMaterial="metal">
          <a:bevelT w="10000" h="10000"/>
        </a:sp3d>
      </a:effectStyle>
      <a:effectStyle>
        <a:effectLst>
          <a:outerShdw blurRad="76200" dist="50800" dir="5400000" rotWithShape="0">
            <a:srgbClr val="4E3B30">
              <a:alpha val="60000"/>
            </a:srgbClr>
          </a:outerShdw>
        </a:effectLst>
        <a:scene3d>
          <a:camera prst="obliqueTopLeft" fov="600000">
            <a:rot lat="0" lon="0" rev="0"/>
          </a:camera>
          <a:lightRig rig="balanced" dir="t">
            <a:rot lat="0" lon="0" rev="19200000"/>
          </a:lightRig>
        </a:scene3d>
        <a:sp3d contourW="12700" prstMaterial="matte">
          <a:bevelT w="60000" h="50800"/>
          <a:contourClr>
            <a:schemeClr val="phClr">
              <a:shade val="60000"/>
              <a:satMod val="110000"/>
            </a:schemeClr>
          </a:contourClr>
        </a:sp3d>
      </a:effectStyle>
    </a:effectStyleLst>
    <a:bgFillStyleLst>
      <a:solidFill>
        <a:schemeClr val="phClr"/>
      </a:solidFill>
      <a:blipFill>
        <a:blip xmlns:r="http://schemas.openxmlformats.org/officeDocument/2006/relationships" r:embed="rId1">
          <a:duotone>
            <a:schemeClr val="phClr">
              <a:shade val="90000"/>
              <a:satMod val="150000"/>
            </a:schemeClr>
            <a:schemeClr val="phClr">
              <a:tint val="88000"/>
              <a:satMod val="105000"/>
            </a:schemeClr>
          </a:duotone>
        </a:blip>
        <a:tile tx="0" ty="0" sx="95000" sy="95000" flip="none" algn="t"/>
      </a:blipFill>
      <a:blipFill>
        <a:blip xmlns:r="http://schemas.openxmlformats.org/officeDocument/2006/relationships" r:embed="rId2">
          <a:duotone>
            <a:schemeClr val="phClr">
              <a:shade val="30000"/>
              <a:satMod val="455000"/>
            </a:schemeClr>
            <a:schemeClr val="phClr">
              <a:tint val="95000"/>
              <a:satMod val="120000"/>
            </a:schemeClr>
          </a:duotone>
        </a:blip>
        <a:stretch>
          <a:fillRect/>
        </a:stretch>
      </a:blip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714</TotalTime>
  <Words>480</Words>
  <Application>Microsoft Office PowerPoint</Application>
  <PresentationFormat>Экран (4:3)</PresentationFormat>
  <Paragraphs>143</Paragraphs>
  <Slides>75</Slides>
  <Notes>1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10</vt:i4>
      </vt:variant>
      <vt:variant>
        <vt:lpstr>Шаблон оформления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90" baseType="lpstr">
      <vt:lpstr>Arial</vt:lpstr>
      <vt:lpstr>Calibri</vt:lpstr>
      <vt:lpstr>Wingdings 2</vt:lpstr>
      <vt:lpstr>Monotype Corsiva</vt:lpstr>
      <vt:lpstr>Century Gothic</vt:lpstr>
      <vt:lpstr>Comic Sans MS</vt:lpstr>
      <vt:lpstr>Times New Roman</vt:lpstr>
      <vt:lpstr>Franklin Gothic Book</vt:lpstr>
      <vt:lpstr>Wingdings</vt:lpstr>
      <vt:lpstr>Cambria</vt:lpstr>
      <vt:lpstr>Поток</vt:lpstr>
      <vt:lpstr>Поток</vt:lpstr>
      <vt:lpstr>Поток</vt:lpstr>
      <vt:lpstr>Поток</vt:lpstr>
      <vt:lpstr>Диаграмма Microsoft Graph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Структура проекта</vt:lpstr>
      <vt:lpstr>Слайд 10</vt:lpstr>
      <vt:lpstr>Результаты анкетирования родителей</vt:lpstr>
      <vt:lpstr>Проблемные вопросы</vt:lpstr>
      <vt:lpstr>Слайд 13</vt:lpstr>
      <vt:lpstr>Слайд 14</vt:lpstr>
      <vt:lpstr>Слайд 15</vt:lpstr>
      <vt:lpstr>Слайд 16</vt:lpstr>
      <vt:lpstr>Слайд 17</vt:lpstr>
      <vt:lpstr>Утренняя гимнастика </vt:lpstr>
      <vt:lpstr>Слайд 19</vt:lpstr>
      <vt:lpstr>Слайд 20</vt:lpstr>
      <vt:lpstr>Прогулка 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Подвижные игры </vt:lpstr>
      <vt:lpstr>Слайд 30</vt:lpstr>
      <vt:lpstr>Слайд 31</vt:lpstr>
      <vt:lpstr>Слайд 32</vt:lpstr>
      <vt:lpstr>Слайд 33</vt:lpstr>
      <vt:lpstr> Самомассаж после сна </vt:lpstr>
      <vt:lpstr> Дыхательная гимнастика </vt:lpstr>
      <vt:lpstr>Слайд 36</vt:lpstr>
      <vt:lpstr>Профилактика плоскостопия </vt:lpstr>
      <vt:lpstr>Слайд 38</vt:lpstr>
      <vt:lpstr>  Полоскание зева прохладной водой </vt:lpstr>
      <vt:lpstr>Слайд 40</vt:lpstr>
      <vt:lpstr>Хатха-йога </vt:lpstr>
      <vt:lpstr>Ароматерапия 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«Валеология или здоровый малыш».</vt:lpstr>
      <vt:lpstr>«Отгадай, что здесь лишнее и почему».</vt:lpstr>
      <vt:lpstr>«Полезно – вредно».</vt:lpstr>
      <vt:lpstr>«Если малыш поранился»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Динамика заболеваемости</vt:lpstr>
      <vt:lpstr>Слайд 74</vt:lpstr>
      <vt:lpstr>Слайд 75</vt:lpstr>
    </vt:vector>
  </TitlesOfParts>
  <Company>Организация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Санек</dc:creator>
  <cp:lastModifiedBy>007</cp:lastModifiedBy>
  <cp:revision>75</cp:revision>
  <dcterms:created xsi:type="dcterms:W3CDTF">2012-11-16T16:40:35Z</dcterms:created>
  <dcterms:modified xsi:type="dcterms:W3CDTF">2013-01-28T11:19:05Z</dcterms:modified>
</cp:coreProperties>
</file>