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345" r:id="rId4"/>
    <p:sldId id="373" r:id="rId5"/>
    <p:sldId id="321" r:id="rId6"/>
    <p:sldId id="341" r:id="rId7"/>
    <p:sldId id="344" r:id="rId8"/>
    <p:sldId id="319" r:id="rId9"/>
    <p:sldId id="334" r:id="rId10"/>
    <p:sldId id="333" r:id="rId11"/>
    <p:sldId id="332" r:id="rId12"/>
    <p:sldId id="331" r:id="rId13"/>
    <p:sldId id="330" r:id="rId14"/>
    <p:sldId id="329" r:id="rId15"/>
    <p:sldId id="335" r:id="rId16"/>
    <p:sldId id="336" r:id="rId17"/>
    <p:sldId id="338" r:id="rId18"/>
    <p:sldId id="339" r:id="rId19"/>
    <p:sldId id="272" r:id="rId20"/>
    <p:sldId id="275" r:id="rId21"/>
    <p:sldId id="259" r:id="rId22"/>
    <p:sldId id="270" r:id="rId23"/>
    <p:sldId id="287" r:id="rId24"/>
    <p:sldId id="340" r:id="rId25"/>
    <p:sldId id="372" r:id="rId26"/>
    <p:sldId id="37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0000"/>
    <a:srgbClr val="660033"/>
    <a:srgbClr val="FF3300"/>
    <a:srgbClr val="FFCC00"/>
    <a:srgbClr val="33CC33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81" autoAdjust="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D0EECF-8093-4812-AAF4-C3400D81925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32384-34CE-49F6-AD7C-E398ECD89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2DBCB-9B16-401C-8635-D20BEADFBB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0EEC6-5D70-425F-A939-6FF872C533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998E4-6B0D-4C01-A15D-339D54BFFD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09E50-D4B9-48E0-B2E1-FD5018D77C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32B8A-D78A-487F-9258-2C32AADA2D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C4CC-A67D-4FBB-BE42-7C8FD6DA4E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6A98-ECD1-4F53-907A-9637149E67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F295-B2B7-4525-9390-92A38FE5EE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B0A66-BE8C-4212-A963-2ABFE8FE69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4C129-B647-4B84-ABAA-65FE2E0EB3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2AFD2F-6EE4-4DD6-BF3D-6578DDB78B8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7343775" cy="489585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40002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* Inventions that Shook the World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69" name="Picture 21" descr="Earth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1700213"/>
            <a:ext cx="3886200" cy="36004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5" name="Picture 7" descr="50r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981075"/>
            <a:ext cx="2238375" cy="3670300"/>
          </a:xfrm>
          <a:prstGeom prst="rect">
            <a:avLst/>
          </a:prstGeom>
          <a:noFill/>
        </p:spPr>
      </p:pic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5580063" y="549275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1116013" y="5300663"/>
            <a:ext cx="252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telescope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10r5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2988" y="1268413"/>
            <a:ext cx="2303462" cy="2303462"/>
          </a:xfrm>
          <a:prstGeom prst="rect">
            <a:avLst/>
          </a:prstGeom>
          <a:noFill/>
        </p:spPr>
      </p:pic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5580063" y="549275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/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1476375" y="4221163"/>
            <a:ext cx="1482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clock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8" name="Picture 8" descr="AG00003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628775"/>
            <a:ext cx="3455987" cy="3155950"/>
          </a:xfrm>
          <a:prstGeom prst="rect">
            <a:avLst/>
          </a:prstGeom>
          <a:noFill/>
        </p:spPr>
      </p:pic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5580063" y="549275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1311275" y="5410200"/>
            <a:ext cx="261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typewriter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2" name="Picture 6" descr="11t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981075"/>
            <a:ext cx="3240087" cy="3240088"/>
          </a:xfrm>
          <a:prstGeom prst="rect">
            <a:avLst/>
          </a:prstGeom>
          <a:noFill/>
        </p:spPr>
      </p:pic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5580063" y="260350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2195513" y="4868863"/>
            <a:ext cx="1227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ship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7" name="Picture 5" descr="6r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692150"/>
            <a:ext cx="2043113" cy="3744913"/>
          </a:xfrm>
          <a:prstGeom prst="rect">
            <a:avLst/>
          </a:prstGeom>
          <a:noFill/>
        </p:spPr>
      </p:pic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5580063" y="260350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2051050" y="5084763"/>
            <a:ext cx="1595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guitar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5435600" y="476250"/>
            <a:ext cx="45720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258888" y="4868863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aqualung</a:t>
            </a:r>
            <a:endParaRPr lang="ru-RU" b="1">
              <a:solidFill>
                <a:schemeClr val="hlink"/>
              </a:solidFill>
            </a:endParaRPr>
          </a:p>
        </p:txBody>
      </p:sp>
      <p:pic>
        <p:nvPicPr>
          <p:cNvPr id="178185" name="Picture 9" descr="4r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628775"/>
            <a:ext cx="29178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5651500" y="1196975"/>
            <a:ext cx="4572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</p:txBody>
      </p:sp>
      <p:pic>
        <p:nvPicPr>
          <p:cNvPr id="179204" name="Picture 4" descr="Рисунок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1341438"/>
            <a:ext cx="3186113" cy="3600450"/>
          </a:xfrm>
          <a:prstGeom prst="rect">
            <a:avLst/>
          </a:prstGeom>
          <a:noFill/>
        </p:spPr>
      </p:pic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1311275" y="5553075"/>
            <a:ext cx="258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telephone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5651500" y="404813"/>
            <a:ext cx="45720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</p:txBody>
      </p:sp>
      <p:pic>
        <p:nvPicPr>
          <p:cNvPr id="181252" name="Picture 4" descr="Рисунок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1557338"/>
            <a:ext cx="3384550" cy="3040062"/>
          </a:xfrm>
          <a:prstGeom prst="rect">
            <a:avLst/>
          </a:prstGeom>
          <a:noFill/>
        </p:spPr>
      </p:pic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2051050" y="5516563"/>
            <a:ext cx="187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toaster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5435600" y="1196975"/>
            <a:ext cx="4572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</p:txBody>
      </p:sp>
      <p:pic>
        <p:nvPicPr>
          <p:cNvPr id="182276" name="Picture 4" descr="Рисунок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628775"/>
            <a:ext cx="3671887" cy="3578225"/>
          </a:xfrm>
          <a:prstGeom prst="rect">
            <a:avLst/>
          </a:prstGeom>
          <a:noFill/>
        </p:spPr>
      </p:pic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2124075" y="5661025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iron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J0095727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549275"/>
            <a:ext cx="6840537" cy="2954338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3357563"/>
            <a:ext cx="8288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“Heavier-than-air flying machines</a:t>
            </a:r>
          </a:p>
          <a:p>
            <a:r>
              <a:rPr lang="en-US" b="1"/>
              <a:t>	are impossible.”</a:t>
            </a:r>
            <a:endParaRPr lang="ru-RU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771775" y="4984750"/>
            <a:ext cx="5684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Lord Kelvin of Royal Society</a:t>
            </a:r>
            <a:endParaRPr lang="ru-RU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 rot="10800000" flipV="1">
            <a:off x="1258888" y="1341438"/>
            <a:ext cx="72453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“The science of today is the technology of tomorrow.”</a:t>
            </a:r>
            <a:endParaRPr lang="ru-RU" sz="5400" b="1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800725" y="4651375"/>
            <a:ext cx="167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u="sng"/>
              <a:t>Teller</a:t>
            </a:r>
            <a:endParaRPr lang="ru-RU" sz="4400" b="1" i="1" u="sng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J009572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60350"/>
            <a:ext cx="2951162" cy="1743075"/>
          </a:xfrm>
          <a:prstGeom prst="rect">
            <a:avLst/>
          </a:prstGeom>
          <a:noFill/>
        </p:spPr>
      </p:pic>
      <p:pic>
        <p:nvPicPr>
          <p:cNvPr id="27653" name="Picture 5" descr="J009572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23679760">
            <a:off x="141288" y="4187825"/>
            <a:ext cx="3206750" cy="1544638"/>
          </a:xfrm>
          <a:prstGeom prst="rect">
            <a:avLst/>
          </a:prstGeom>
          <a:noFill/>
        </p:spPr>
      </p:pic>
      <p:pic>
        <p:nvPicPr>
          <p:cNvPr id="27654" name="Picture 6" descr="J0095727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615586">
            <a:off x="3924300" y="692150"/>
            <a:ext cx="4748213" cy="1978025"/>
          </a:xfrm>
          <a:prstGeom prst="rect">
            <a:avLst/>
          </a:prstGeom>
          <a:noFill/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11188" y="2609850"/>
            <a:ext cx="83248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“Airplanes are interesting toys</a:t>
            </a:r>
          </a:p>
          <a:p>
            <a:r>
              <a:rPr lang="en-US" sz="4400" b="1"/>
              <a:t> but of no military value.”</a:t>
            </a:r>
            <a:endParaRPr lang="ru-RU" sz="4400" b="1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348038" y="4292600"/>
            <a:ext cx="55308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M.P. Foch,</a:t>
            </a:r>
            <a:endParaRPr lang="ru-RU" sz="3200" b="1">
              <a:solidFill>
                <a:schemeClr val="accent2"/>
              </a:solidFill>
            </a:endParaRPr>
          </a:p>
          <a:p>
            <a:r>
              <a:rPr lang="en-US" sz="3200" b="1">
                <a:solidFill>
                  <a:schemeClr val="accent2"/>
                </a:solidFill>
              </a:rPr>
              <a:t> Professor of Strategy,</a:t>
            </a:r>
          </a:p>
          <a:p>
            <a:r>
              <a:rPr lang="en-US" sz="3200" b="1">
                <a:solidFill>
                  <a:schemeClr val="accent2"/>
                </a:solidFill>
              </a:rPr>
              <a:t>Ecole Superieure de Guerre</a:t>
            </a:r>
            <a:endParaRPr lang="ru-RU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3c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1773238"/>
            <a:ext cx="4405312" cy="4435475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-1195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2138" y="639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50825" y="404813"/>
            <a:ext cx="8015288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  “There is no reason anyone </a:t>
            </a:r>
            <a:endParaRPr lang="ru-RU" sz="4400" b="1"/>
          </a:p>
          <a:p>
            <a:r>
              <a:rPr lang="en-US" sz="4400" b="1"/>
              <a:t>would want a computer </a:t>
            </a:r>
            <a:endParaRPr lang="ru-RU" sz="4400" b="1"/>
          </a:p>
          <a:p>
            <a:r>
              <a:rPr lang="en-US" sz="4400" b="1"/>
              <a:t>in their home.”</a:t>
            </a:r>
            <a:endParaRPr lang="ru-RU" sz="4400" b="1"/>
          </a:p>
          <a:p>
            <a:endParaRPr lang="en-US"/>
          </a:p>
          <a:p>
            <a:r>
              <a:rPr lang="en-US"/>
              <a:t>   </a:t>
            </a:r>
            <a:endParaRPr lang="ru-RU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8313" y="3068638"/>
            <a:ext cx="52895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Ken Olson, President</a:t>
            </a:r>
            <a:endParaRPr lang="ru-RU" sz="3600" b="1">
              <a:solidFill>
                <a:schemeClr val="accent2"/>
              </a:solidFill>
            </a:endParaRPr>
          </a:p>
          <a:p>
            <a:r>
              <a:rPr lang="en-US" sz="3600" b="1">
                <a:solidFill>
                  <a:schemeClr val="accent2"/>
                </a:solidFill>
              </a:rPr>
              <a:t> of Digital</a:t>
            </a:r>
          </a:p>
          <a:p>
            <a:r>
              <a:rPr lang="en-US" sz="3600" b="1">
                <a:solidFill>
                  <a:schemeClr val="accent2"/>
                </a:solidFill>
              </a:rPr>
              <a:t>Equipment Corporation</a:t>
            </a:r>
            <a:endParaRPr lang="ru-RU"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0825" y="692150"/>
            <a:ext cx="84645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“I think there is a world market for maybe</a:t>
            </a:r>
          </a:p>
          <a:p>
            <a:r>
              <a:rPr lang="en-US" sz="4400" b="1"/>
              <a:t>five computers.”</a:t>
            </a:r>
            <a:endParaRPr lang="ru-RU" sz="4400" b="1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0825" y="3141663"/>
            <a:ext cx="1031716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Th. Watson, Chairman</a:t>
            </a:r>
          </a:p>
          <a:p>
            <a:r>
              <a:rPr lang="en-US" sz="3600" b="1">
                <a:solidFill>
                  <a:schemeClr val="accent2"/>
                </a:solidFill>
              </a:rPr>
              <a:t>of International</a:t>
            </a:r>
            <a:endParaRPr lang="ru-RU" sz="3600" b="1">
              <a:solidFill>
                <a:schemeClr val="accent2"/>
              </a:solidFill>
            </a:endParaRPr>
          </a:p>
          <a:p>
            <a:r>
              <a:rPr lang="en-US" sz="3600" b="1">
                <a:solidFill>
                  <a:schemeClr val="accent2"/>
                </a:solidFill>
              </a:rPr>
              <a:t> Business Machines,</a:t>
            </a:r>
            <a:endParaRPr lang="ru-RU" sz="3600" b="1">
              <a:solidFill>
                <a:schemeClr val="accent2"/>
              </a:solidFill>
            </a:endParaRPr>
          </a:p>
          <a:p>
            <a:r>
              <a:rPr lang="en-US" sz="3600" b="1">
                <a:solidFill>
                  <a:schemeClr val="accent2"/>
                </a:solidFill>
              </a:rPr>
              <a:t> 1943</a:t>
            </a:r>
            <a:endParaRPr lang="ru-RU" sz="3600" b="1">
              <a:solidFill>
                <a:schemeClr val="accent2"/>
              </a:solidFill>
            </a:endParaRPr>
          </a:p>
        </p:txBody>
      </p:sp>
      <p:pic>
        <p:nvPicPr>
          <p:cNvPr id="22535" name="Picture 7" descr="3c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1916113"/>
            <a:ext cx="46434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30" name="Picture 6" descr="inventions 2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1FF"/>
              </a:clrFrom>
              <a:clrTo>
                <a:srgbClr val="FFF1FF">
                  <a:alpha val="0"/>
                </a:srgbClr>
              </a:clrTo>
            </a:clrChange>
            <a:lum contrast="48000"/>
          </a:blip>
          <a:srcRect/>
          <a:stretch>
            <a:fillRect/>
          </a:stretch>
        </p:blipFill>
        <p:spPr bwMode="auto">
          <a:xfrm>
            <a:off x="5076825" y="404813"/>
            <a:ext cx="3455988" cy="2376487"/>
          </a:xfrm>
          <a:prstGeom prst="rect">
            <a:avLst/>
          </a:prstGeom>
          <a:noFill/>
        </p:spPr>
      </p:pic>
      <p:pic>
        <p:nvPicPr>
          <p:cNvPr id="103431" name="Picture 7" descr="Madhack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2924175"/>
            <a:ext cx="2014537" cy="2014538"/>
          </a:xfrm>
          <a:prstGeom prst="rect">
            <a:avLst/>
          </a:prstGeom>
          <a:noFill/>
        </p:spPr>
      </p:pic>
      <p:pic>
        <p:nvPicPr>
          <p:cNvPr id="103432" name="Picture 8" descr="AG00139_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54650" y="3644900"/>
            <a:ext cx="2092325" cy="2336800"/>
          </a:xfrm>
          <a:prstGeom prst="rect">
            <a:avLst/>
          </a:prstGeom>
          <a:noFill/>
        </p:spPr>
      </p:pic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384300" y="225425"/>
            <a:ext cx="379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 couch potato</a:t>
            </a:r>
            <a:endParaRPr lang="ru-RU" b="1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023938" y="5553075"/>
            <a:ext cx="393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 mouse potato</a:t>
            </a:r>
            <a:endParaRPr lang="ru-RU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1b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2690813"/>
            <a:ext cx="4103688" cy="3573462"/>
          </a:xfrm>
          <a:prstGeom prst="rect">
            <a:avLst/>
          </a:prstGeom>
          <a:noFill/>
        </p:spPr>
      </p:pic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2089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“Everything that can be invented, has</a:t>
            </a:r>
            <a:r>
              <a:rPr lang="ru-RU" b="1"/>
              <a:t> </a:t>
            </a:r>
            <a:r>
              <a:rPr lang="en-US" b="1"/>
              <a:t>been invented.”</a:t>
            </a:r>
            <a:endParaRPr lang="ru-RU" b="1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2987675" y="184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611188" y="1938338"/>
            <a:ext cx="803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Charles H.Duell, Head of US Patents Office, 1899</a:t>
            </a:r>
            <a:endParaRPr lang="ru-RU" sz="2800">
              <a:solidFill>
                <a:schemeClr val="accent2"/>
              </a:solidFill>
            </a:endParaRPr>
          </a:p>
        </p:txBody>
      </p:sp>
      <p:pic>
        <p:nvPicPr>
          <p:cNvPr id="184326" name="Picture 6" descr="J0076130"/>
          <p:cNvPicPr>
            <a:picLocks noChangeAspect="1" noChangeArrowheads="1" noCrop="1"/>
          </p:cNvPicPr>
          <p:nvPr/>
        </p:nvPicPr>
        <p:blipFill>
          <a:blip r:embed="rId4" cstate="email">
            <a:lum bright="-12000"/>
          </a:blip>
          <a:srcRect/>
          <a:stretch>
            <a:fillRect/>
          </a:stretch>
        </p:blipFill>
        <p:spPr bwMode="auto">
          <a:xfrm>
            <a:off x="7019925" y="2349500"/>
            <a:ext cx="765175" cy="3933825"/>
          </a:xfrm>
          <a:prstGeom prst="rect">
            <a:avLst/>
          </a:prstGeom>
          <a:noFill/>
        </p:spPr>
      </p:pic>
      <p:pic>
        <p:nvPicPr>
          <p:cNvPr id="184327" name="Picture 7" descr="J0076130"/>
          <p:cNvPicPr>
            <a:picLocks noChangeAspect="1" noChangeArrowheads="1" noCrop="1"/>
          </p:cNvPicPr>
          <p:nvPr/>
        </p:nvPicPr>
        <p:blipFill>
          <a:blip r:embed="rId4" cstate="email">
            <a:lum bright="-12000"/>
          </a:blip>
          <a:srcRect/>
          <a:stretch>
            <a:fillRect/>
          </a:stretch>
        </p:blipFill>
        <p:spPr bwMode="auto">
          <a:xfrm>
            <a:off x="684213" y="2420938"/>
            <a:ext cx="765175" cy="3933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4518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    </a:t>
            </a:r>
            <a:r>
              <a:rPr lang="ru-RU" sz="5400" b="1"/>
              <a:t>28</a:t>
            </a:r>
            <a:r>
              <a:rPr lang="en-US" sz="5400" b="1" baseline="30000"/>
              <a:t>th</a:t>
            </a:r>
            <a:r>
              <a:rPr lang="en-US" sz="5400" b="1"/>
              <a:t> February 2013</a:t>
            </a:r>
          </a:p>
          <a:p>
            <a:endParaRPr lang="en-US" sz="5400" b="1"/>
          </a:p>
          <a:p>
            <a:r>
              <a:rPr lang="en-US" sz="5400" b="1"/>
              <a:t>  </a:t>
            </a:r>
            <a:r>
              <a:rPr lang="ru-RU" sz="5400" b="1"/>
              <a:t> </a:t>
            </a:r>
            <a:r>
              <a:rPr lang="en-US" sz="5400" b="1"/>
              <a:t>       Homework</a:t>
            </a:r>
          </a:p>
          <a:p>
            <a:endParaRPr lang="en-US" sz="5400" b="1"/>
          </a:p>
          <a:p>
            <a:r>
              <a:rPr lang="ru-RU" sz="5400" b="1"/>
              <a:t>   </a:t>
            </a:r>
            <a:r>
              <a:rPr lang="en-US" sz="5400" b="1"/>
              <a:t>      Composition</a:t>
            </a:r>
          </a:p>
          <a:p>
            <a:endParaRPr lang="en-US" sz="5400" b="1"/>
          </a:p>
          <a:p>
            <a:r>
              <a:rPr lang="en-US" sz="5400" b="1"/>
              <a:t>Things I Can’t Do without</a:t>
            </a:r>
            <a:endParaRPr lang="ru-RU" sz="54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WordArt 2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7343775" cy="489585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40002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* Inventions that Shook the World</a:t>
            </a:r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CC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67267" name="Picture 3" descr="Earth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1700213"/>
            <a:ext cx="3886200" cy="36004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755650" y="1412875"/>
            <a:ext cx="7777163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/>
              <a:t>«То, что сегодня наука – завтра техника.»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5435600" y="4149725"/>
            <a:ext cx="3240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 i="1" u="sng"/>
              <a:t>Теллер</a:t>
            </a:r>
            <a:r>
              <a:rPr lang="ru-RU" sz="4400" i="1" u="sng"/>
              <a:t>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 descr="1b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4075" y="2690813"/>
            <a:ext cx="4103688" cy="3573462"/>
          </a:xfrm>
          <a:prstGeom prst="rect">
            <a:avLst/>
          </a:prstGeom>
          <a:noFill/>
        </p:spPr>
      </p:pic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2089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“Everything that can be invented, has</a:t>
            </a:r>
            <a:r>
              <a:rPr lang="ru-RU" b="1"/>
              <a:t> </a:t>
            </a:r>
            <a:r>
              <a:rPr lang="en-US" b="1"/>
              <a:t>been invented.”</a:t>
            </a:r>
            <a:endParaRPr lang="ru-RU" b="1"/>
          </a:p>
        </p:txBody>
      </p:sp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2987675" y="1844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03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Charles H.Duell, Head of US Patents Office, 1899</a:t>
            </a:r>
            <a:endParaRPr lang="ru-RU" sz="2800">
              <a:solidFill>
                <a:schemeClr val="accent2"/>
              </a:solidFill>
            </a:endParaRPr>
          </a:p>
        </p:txBody>
      </p:sp>
      <p:pic>
        <p:nvPicPr>
          <p:cNvPr id="261126" name="Picture 6" descr="J0076130"/>
          <p:cNvPicPr>
            <a:picLocks noChangeAspect="1" noChangeArrowheads="1" noCrop="1"/>
          </p:cNvPicPr>
          <p:nvPr/>
        </p:nvPicPr>
        <p:blipFill>
          <a:blip r:embed="rId4" cstate="email">
            <a:lum bright="-12000"/>
          </a:blip>
          <a:srcRect/>
          <a:stretch>
            <a:fillRect/>
          </a:stretch>
        </p:blipFill>
        <p:spPr bwMode="auto">
          <a:xfrm>
            <a:off x="7019925" y="2349500"/>
            <a:ext cx="765175" cy="3933825"/>
          </a:xfrm>
          <a:prstGeom prst="rect">
            <a:avLst/>
          </a:prstGeom>
          <a:noFill/>
        </p:spPr>
      </p:pic>
      <p:pic>
        <p:nvPicPr>
          <p:cNvPr id="261127" name="Picture 7" descr="J0076130"/>
          <p:cNvPicPr>
            <a:picLocks noChangeAspect="1" noChangeArrowheads="1" noCrop="1"/>
          </p:cNvPicPr>
          <p:nvPr/>
        </p:nvPicPr>
        <p:blipFill>
          <a:blip r:embed="rId4" cstate="email">
            <a:lum bright="-12000"/>
          </a:blip>
          <a:srcRect/>
          <a:stretch>
            <a:fillRect/>
          </a:stretch>
        </p:blipFill>
        <p:spPr bwMode="auto">
          <a:xfrm>
            <a:off x="684213" y="2420938"/>
            <a:ext cx="765175" cy="3933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1187450" y="549275"/>
            <a:ext cx="2695575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achieve</a:t>
            </a:r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endParaRPr lang="ru-RU" sz="4800" b="1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5364163" y="477838"/>
            <a:ext cx="3205162" cy="57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cs typeface="Arial" pitchFamily="34" charset="0"/>
              </a:rPr>
              <a:t>[</a:t>
            </a:r>
            <a:r>
              <a:rPr lang="ru-RU" sz="4800" b="1">
                <a:cs typeface="Arial" pitchFamily="34" charset="0"/>
              </a:rPr>
              <a:t> ə</a:t>
            </a:r>
            <a:r>
              <a:rPr lang="en-US" sz="4800" b="1">
                <a:cs typeface="Arial" pitchFamily="34" charset="0"/>
              </a:rPr>
              <a:t> ́t</a:t>
            </a:r>
            <a:r>
              <a:rPr lang="en-US" sz="5400" b="1">
                <a:cs typeface="Arial" pitchFamily="34" charset="0"/>
              </a:rPr>
              <a:t>∫</a:t>
            </a:r>
            <a:r>
              <a:rPr lang="en-US" sz="4800" b="1">
                <a:cs typeface="Arial" pitchFamily="34" charset="0"/>
              </a:rPr>
              <a:t>i:v ]</a:t>
            </a:r>
          </a:p>
          <a:p>
            <a:r>
              <a:rPr lang="en-US" b="1"/>
              <a:t>[ bild ]</a:t>
            </a:r>
          </a:p>
          <a:p>
            <a:r>
              <a:rPr lang="en-US" sz="4800" b="1"/>
              <a:t>[ kri </a:t>
            </a:r>
            <a:r>
              <a:rPr lang="en-US" sz="4800" b="1">
                <a:latin typeface=""/>
              </a:rPr>
              <a:t>́eit </a:t>
            </a:r>
            <a:r>
              <a:rPr lang="en-US" sz="4800" b="1"/>
              <a:t> ]</a:t>
            </a:r>
          </a:p>
          <a:p>
            <a:r>
              <a:rPr lang="en-US" sz="4800" b="1"/>
              <a:t>[ di </a:t>
            </a:r>
            <a:r>
              <a:rPr lang="en-US" sz="4800" b="1">
                <a:latin typeface=""/>
              </a:rPr>
              <a:t>́zain </a:t>
            </a:r>
            <a:r>
              <a:rPr lang="en-US" sz="4800" b="1"/>
              <a:t>]</a:t>
            </a:r>
          </a:p>
          <a:p>
            <a:r>
              <a:rPr lang="en-US" sz="4800" b="1"/>
              <a:t>[ di </a:t>
            </a:r>
            <a:r>
              <a:rPr lang="en-US" sz="4800" b="1">
                <a:latin typeface=""/>
              </a:rPr>
              <a:t>́vel</a:t>
            </a:r>
            <a:r>
              <a:rPr lang="ru-RU" sz="4800" b="1"/>
              <a:t>ə</a:t>
            </a:r>
            <a:r>
              <a:rPr lang="en-US" sz="4800" b="1"/>
              <a:t>p ]</a:t>
            </a:r>
          </a:p>
          <a:p>
            <a:r>
              <a:rPr lang="en-US" sz="4800" b="1"/>
              <a:t>[ dis </a:t>
            </a:r>
            <a:r>
              <a:rPr lang="en-US" sz="4800" b="1">
                <a:latin typeface=""/>
              </a:rPr>
              <a:t>́k</a:t>
            </a:r>
            <a:r>
              <a:rPr lang="el-GR" sz="3600" b="1">
                <a:cs typeface="Arial" pitchFamily="34" charset="0"/>
              </a:rPr>
              <a:t>Λ</a:t>
            </a:r>
            <a:r>
              <a:rPr lang="en-US" sz="4800" b="1">
                <a:cs typeface="Arial" pitchFamily="34" charset="0"/>
              </a:rPr>
              <a:t>v</a:t>
            </a:r>
            <a:r>
              <a:rPr lang="el-GR" sz="4800" b="1">
                <a:cs typeface="Arial" pitchFamily="34" charset="0"/>
              </a:rPr>
              <a:t>ə</a:t>
            </a:r>
            <a:r>
              <a:rPr lang="en-US" sz="4800" b="1"/>
              <a:t>]</a:t>
            </a:r>
          </a:p>
          <a:p>
            <a:r>
              <a:rPr lang="en-US" sz="4800" b="1"/>
              <a:t>[ in </a:t>
            </a:r>
            <a:r>
              <a:rPr lang="en-US" sz="4800" b="1">
                <a:latin typeface=""/>
              </a:rPr>
              <a:t>́vent </a:t>
            </a:r>
            <a:r>
              <a:rPr lang="en-US" sz="4800" b="1"/>
              <a:t>]</a:t>
            </a:r>
            <a:endParaRPr lang="en-US" sz="4800">
              <a:solidFill>
                <a:schemeClr val="accent2"/>
              </a:solidFill>
            </a:endParaRPr>
          </a:p>
          <a:p>
            <a:endParaRPr lang="el-GR">
              <a:cs typeface="Arial" pitchFamily="34" charset="0"/>
            </a:endParaRP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0" y="0"/>
            <a:ext cx="325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  <a:endParaRPr lang="en-US" sz="1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950913" y="52388"/>
            <a:ext cx="7551737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4800">
              <a:solidFill>
                <a:srgbClr val="CC0000"/>
              </a:solidFill>
            </a:endParaRPr>
          </a:p>
          <a:p>
            <a:r>
              <a:rPr lang="en-US" sz="6000" b="1">
                <a:solidFill>
                  <a:srgbClr val="CC0000"/>
                </a:solidFill>
              </a:rPr>
              <a:t>Past Passive Simple</a:t>
            </a:r>
            <a:endParaRPr lang="ru-RU" sz="6000" b="1">
              <a:solidFill>
                <a:srgbClr val="CC0000"/>
              </a:solidFill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92100" y="2781300"/>
            <a:ext cx="8851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was/were + Ved ( 3</a:t>
            </a:r>
            <a:r>
              <a:rPr lang="en-US" sz="5400" b="1" baseline="30000"/>
              <a:t>rd</a:t>
            </a:r>
            <a:r>
              <a:rPr lang="en-US" sz="5400" b="1"/>
              <a:t> form)</a:t>
            </a:r>
            <a:endParaRPr lang="ru-RU" sz="54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43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1. Penicillin </a:t>
            </a:r>
            <a:r>
              <a:rPr lang="en-US" sz="4800" b="1">
                <a:solidFill>
                  <a:schemeClr val="hlink"/>
                </a:solidFill>
              </a:rPr>
              <a:t>was discovered</a:t>
            </a:r>
            <a:r>
              <a:rPr lang="en-US" sz="4800" b="1"/>
              <a:t> </a:t>
            </a:r>
          </a:p>
          <a:p>
            <a:r>
              <a:rPr lang="en-US" sz="4800" b="1">
                <a:solidFill>
                  <a:srgbClr val="FF3300"/>
                </a:solidFill>
              </a:rPr>
              <a:t>for curing people</a:t>
            </a:r>
            <a:endParaRPr lang="ru-RU" sz="4800" b="1">
              <a:solidFill>
                <a:srgbClr val="FF3300"/>
              </a:solidFill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395288" y="2995613"/>
            <a:ext cx="82629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/>
              <a:t>2. Penicillin </a:t>
            </a:r>
            <a:r>
              <a:rPr lang="en-US" sz="4800" b="1">
                <a:solidFill>
                  <a:schemeClr val="hlink"/>
                </a:solidFill>
              </a:rPr>
              <a:t>was discovered</a:t>
            </a:r>
          </a:p>
          <a:p>
            <a:r>
              <a:rPr lang="en-US" sz="4800" b="1">
                <a:solidFill>
                  <a:srgbClr val="FF3300"/>
                </a:solidFill>
              </a:rPr>
              <a:t>in order to cure people</a:t>
            </a:r>
            <a:endParaRPr lang="ru-RU" sz="48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5580063" y="549275"/>
            <a:ext cx="45720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pic>
        <p:nvPicPr>
          <p:cNvPr id="160783" name="Picture 15" descr="AG00021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981075"/>
            <a:ext cx="2817812" cy="3878263"/>
          </a:xfrm>
          <a:prstGeom prst="rect">
            <a:avLst/>
          </a:prstGeom>
          <a:noFill/>
        </p:spPr>
      </p:pic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1547813" y="5300663"/>
            <a:ext cx="3240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calculator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5" name="Picture 3" descr="3t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054100"/>
            <a:ext cx="3167062" cy="3167063"/>
          </a:xfrm>
          <a:prstGeom prst="rect">
            <a:avLst/>
          </a:prstGeom>
          <a:noFill/>
        </p:spPr>
      </p:pic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5580063" y="260350"/>
            <a:ext cx="45720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r>
              <a:rPr lang="en-US" sz="4800" b="1"/>
              <a:t>build</a:t>
            </a:r>
          </a:p>
          <a:p>
            <a:r>
              <a:rPr lang="en-US" sz="4800" b="1"/>
              <a:t>create </a:t>
            </a:r>
          </a:p>
          <a:p>
            <a:r>
              <a:rPr lang="en-US" sz="4800" b="1"/>
              <a:t>design</a:t>
            </a:r>
          </a:p>
          <a:p>
            <a:r>
              <a:rPr lang="en-US" sz="4800" b="1"/>
              <a:t>develop</a:t>
            </a:r>
          </a:p>
          <a:p>
            <a:r>
              <a:rPr lang="en-US" sz="4800" b="1"/>
              <a:t>discover</a:t>
            </a:r>
          </a:p>
          <a:p>
            <a:r>
              <a:rPr lang="en-US" sz="4800" b="1"/>
              <a:t>invent</a:t>
            </a:r>
          </a:p>
          <a:p>
            <a:pPr>
              <a:spcBef>
                <a:spcPct val="50000"/>
              </a:spcBef>
            </a:pPr>
            <a:endParaRPr lang="ru-RU" sz="4800" b="1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900113" y="4221163"/>
            <a:ext cx="2892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automobile</a:t>
            </a: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331</Words>
  <Application>Microsoft Office PowerPoint</Application>
  <PresentationFormat>Экран (4:3)</PresentationFormat>
  <Paragraphs>148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Arial</vt:lpstr>
      <vt:lpstr/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revaz</cp:lastModifiedBy>
  <cp:revision>143</cp:revision>
  <dcterms:created xsi:type="dcterms:W3CDTF">2007-12-25T19:37:32Z</dcterms:created>
  <dcterms:modified xsi:type="dcterms:W3CDTF">2013-04-19T16:33:28Z</dcterms:modified>
</cp:coreProperties>
</file>