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3" r:id="rId2"/>
    <p:sldId id="257" r:id="rId3"/>
    <p:sldId id="324" r:id="rId4"/>
    <p:sldId id="325" r:id="rId5"/>
    <p:sldId id="258" r:id="rId6"/>
    <p:sldId id="259" r:id="rId7"/>
    <p:sldId id="260" r:id="rId8"/>
    <p:sldId id="264" r:id="rId9"/>
    <p:sldId id="265" r:id="rId10"/>
    <p:sldId id="266" r:id="rId11"/>
    <p:sldId id="321" r:id="rId12"/>
    <p:sldId id="322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27" r:id="rId27"/>
    <p:sldId id="328" r:id="rId28"/>
    <p:sldId id="285" r:id="rId29"/>
    <p:sldId id="31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062B-95EF-4066-93FC-1166104A9F5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975F-186B-45C2-A389-9C0A4356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975F-186B-45C2-A389-9C0A4356A75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6F19-A470-4744-99B7-6B8FB533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419E-973C-4097-B34C-5C9B696B35C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A7FD-60C5-4A83-889F-0E61DA41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8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33266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48" t="37225" r="53977" b="2140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521024" cy="24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683568" y="836712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935072" y="911407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6"/>
          <p:cNvGrpSpPr>
            <a:grpSpLocks/>
          </p:cNvGrpSpPr>
          <p:nvPr/>
        </p:nvGrpSpPr>
        <p:grpSpPr bwMode="auto">
          <a:xfrm>
            <a:off x="3072195" y="3317272"/>
            <a:ext cx="2207651" cy="401787"/>
            <a:chOff x="968" y="1672"/>
            <a:chExt cx="4056" cy="616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Rectangle 114"/>
          <p:cNvSpPr>
            <a:spLocks noChangeArrowheads="1"/>
          </p:cNvSpPr>
          <p:nvPr/>
        </p:nvSpPr>
        <p:spPr bwMode="auto">
          <a:xfrm rot="5400000">
            <a:off x="5106814" y="1382019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115"/>
          <p:cNvSpPr>
            <a:spLocks noChangeArrowheads="1"/>
          </p:cNvSpPr>
          <p:nvPr/>
        </p:nvSpPr>
        <p:spPr bwMode="auto">
          <a:xfrm rot="5400000">
            <a:off x="5270240" y="1542174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" name="Group 116"/>
          <p:cNvGrpSpPr>
            <a:grpSpLocks/>
          </p:cNvGrpSpPr>
          <p:nvPr/>
        </p:nvGrpSpPr>
        <p:grpSpPr bwMode="auto">
          <a:xfrm>
            <a:off x="6577971" y="4592672"/>
            <a:ext cx="2171006" cy="430154"/>
            <a:chOff x="968" y="1672"/>
            <a:chExt cx="4056" cy="616"/>
          </a:xfrm>
        </p:grpSpPr>
        <p:pic>
          <p:nvPicPr>
            <p:cNvPr id="45" name="Picture 117"/>
            <p:cNvPicPr>
              <a:picLocks noChangeAspect="1" noChangeArrowheads="1"/>
            </p:cNvPicPr>
            <p:nvPr/>
          </p:nvPicPr>
          <p:blipFill>
            <a:blip r:embed="rId5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39552" y="4221088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Автор проекта: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Антипова Галина Антоновна,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учитель черчения и   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информатики                            ГБОУ СОШ № 2034, г. Москва</a:t>
            </a:r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835696" y="1556792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915816" y="1772816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1763688" y="2132855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 l="18601" t="31770" r="68406" b="53110"/>
          <a:stretch>
            <a:fillRect/>
          </a:stretch>
        </p:blipFill>
        <p:spPr bwMode="auto">
          <a:xfrm>
            <a:off x="6876256" y="5208732"/>
            <a:ext cx="2267744" cy="16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7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42" grpId="0" animBg="1"/>
      <p:bldP spid="43" grpId="0" animBg="1"/>
      <p:bldP spid="54" grpId="0" animBg="1"/>
      <p:bldP spid="55" grpId="0" animBg="1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291" name="Rectangle 4"/>
          <p:cNvSpPr>
            <a:spLocks noChangeArrowheads="1"/>
          </p:cNvSpPr>
          <p:nvPr/>
        </p:nvSpPr>
        <p:spPr bwMode="auto">
          <a:xfrm>
            <a:off x="4127589" y="3036672"/>
            <a:ext cx="4697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Rectangle 5"/>
          <p:cNvSpPr>
            <a:spLocks noChangeArrowheads="1"/>
          </p:cNvSpPr>
          <p:nvPr/>
        </p:nvSpPr>
        <p:spPr bwMode="auto">
          <a:xfrm>
            <a:off x="4379093" y="3111367"/>
            <a:ext cx="4367396" cy="28281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16216" y="5517232"/>
            <a:ext cx="2207651" cy="401787"/>
            <a:chOff x="968" y="1672"/>
            <a:chExt cx="4056" cy="616"/>
          </a:xfrm>
        </p:grpSpPr>
        <p:pic>
          <p:nvPicPr>
            <p:cNvPr id="1129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95" name="Line 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1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1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1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1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1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27" name="Text Box 111"/>
          <p:cNvSpPr txBox="1">
            <a:spLocks noChangeArrowheads="1"/>
          </p:cNvSpPr>
          <p:nvPr/>
        </p:nvSpPr>
        <p:spPr bwMode="auto">
          <a:xfrm>
            <a:off x="539553" y="764704"/>
            <a:ext cx="8604448" cy="1006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cs typeface="Times New Roman" pitchFamily="18" charset="0"/>
              </a:rPr>
              <a:t>  </a:t>
            </a:r>
            <a:r>
              <a:rPr lang="en-US" sz="2000" b="1" dirty="0" smtClean="0">
                <a:cs typeface="Times New Roman" pitchFamily="18" charset="0"/>
              </a:rPr>
              <a:t>   </a:t>
            </a:r>
            <a:r>
              <a:rPr lang="ru-RU" sz="2000" b="1" dirty="0" smtClean="0">
                <a:cs typeface="Times New Roman" pitchFamily="18" charset="0"/>
              </a:rPr>
              <a:t>Каждый </a:t>
            </a:r>
            <a:r>
              <a:rPr lang="ru-RU" sz="2000" b="1" dirty="0">
                <a:cs typeface="Times New Roman" pitchFamily="18" charset="0"/>
              </a:rPr>
              <a:t>чертёж оформляется </a:t>
            </a:r>
            <a:r>
              <a:rPr lang="ru-RU" sz="2000" b="1" i="1" u="sng" dirty="0">
                <a:solidFill>
                  <a:srgbClr val="C00000"/>
                </a:solidFill>
                <a:cs typeface="Times New Roman" pitchFamily="18" charset="0"/>
              </a:rPr>
              <a:t>рамкой</a:t>
            </a:r>
            <a:r>
              <a:rPr lang="ru-RU" sz="2000" b="1" dirty="0">
                <a:cs typeface="Times New Roman" pitchFamily="18" charset="0"/>
              </a:rPr>
              <a:t>, которая ограничивает его поле и проводится сверху, снизу и справа на расстоянии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5 мм </a:t>
            </a:r>
            <a:r>
              <a:rPr lang="ru-RU" sz="2000" b="1" dirty="0">
                <a:cs typeface="Times New Roman" pitchFamily="18" charset="0"/>
              </a:rPr>
              <a:t>от кромки листа бумаги, а слева –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20 мм</a:t>
            </a:r>
          </a:p>
        </p:txBody>
      </p:sp>
      <p:sp>
        <p:nvSpPr>
          <p:cNvPr id="34928" name="Text Box 112"/>
          <p:cNvSpPr txBox="1">
            <a:spLocks noChangeArrowheads="1"/>
          </p:cNvSpPr>
          <p:nvPr/>
        </p:nvSpPr>
        <p:spPr bwMode="auto">
          <a:xfrm>
            <a:off x="782638" y="1628800"/>
            <a:ext cx="83613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cs typeface="Times New Roman" pitchFamily="18" charset="0"/>
              </a:rPr>
              <a:t>В правом нижнем углу чертежа размещают </a:t>
            </a:r>
            <a:r>
              <a:rPr lang="ru-RU" sz="2000" b="1" i="1" u="sng" dirty="0">
                <a:solidFill>
                  <a:srgbClr val="C00000"/>
                </a:solidFill>
                <a:cs typeface="Times New Roman" pitchFamily="18" charset="0"/>
              </a:rPr>
              <a:t>основную надпись</a:t>
            </a:r>
          </a:p>
        </p:txBody>
      </p:sp>
      <p:sp>
        <p:nvSpPr>
          <p:cNvPr id="11280" name="Rectangle 114"/>
          <p:cNvSpPr>
            <a:spLocks noChangeArrowheads="1"/>
          </p:cNvSpPr>
          <p:nvPr/>
        </p:nvSpPr>
        <p:spPr bwMode="auto">
          <a:xfrm rot="5400000">
            <a:off x="218936" y="2738628"/>
            <a:ext cx="4264025" cy="317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15"/>
          <p:cNvSpPr>
            <a:spLocks noChangeArrowheads="1"/>
          </p:cNvSpPr>
          <p:nvPr/>
        </p:nvSpPr>
        <p:spPr bwMode="auto">
          <a:xfrm rot="5400000">
            <a:off x="382362" y="2898783"/>
            <a:ext cx="4134776" cy="28410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1690093" y="5949281"/>
            <a:ext cx="2171006" cy="430154"/>
            <a:chOff x="968" y="1672"/>
            <a:chExt cx="4056" cy="616"/>
          </a:xfrm>
        </p:grpSpPr>
        <p:pic>
          <p:nvPicPr>
            <p:cNvPr id="11283" name="Picture 117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84" name="Line 118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19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120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21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122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123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124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941" name="Line 125"/>
          <p:cNvSpPr>
            <a:spLocks noChangeShapeType="1"/>
          </p:cNvSpPr>
          <p:nvPr/>
        </p:nvSpPr>
        <p:spPr bwMode="auto">
          <a:xfrm>
            <a:off x="5089525" y="4498974"/>
            <a:ext cx="2506811" cy="1014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2" name="Line 126"/>
          <p:cNvSpPr>
            <a:spLocks noChangeShapeType="1"/>
          </p:cNvSpPr>
          <p:nvPr/>
        </p:nvSpPr>
        <p:spPr bwMode="auto">
          <a:xfrm flipH="1">
            <a:off x="3203847" y="4505325"/>
            <a:ext cx="1885677" cy="17319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3" name="Line 127"/>
          <p:cNvSpPr>
            <a:spLocks noChangeShapeType="1"/>
          </p:cNvSpPr>
          <p:nvPr/>
        </p:nvSpPr>
        <p:spPr bwMode="auto">
          <a:xfrm>
            <a:off x="5089525" y="4505325"/>
            <a:ext cx="1722438" cy="1298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4" name="Text Box 128"/>
          <p:cNvSpPr txBox="1">
            <a:spLocks noChangeArrowheads="1"/>
          </p:cNvSpPr>
          <p:nvPr/>
        </p:nvSpPr>
        <p:spPr bwMode="auto">
          <a:xfrm>
            <a:off x="5004048" y="4149080"/>
            <a:ext cx="3444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ОСНОВНАЯ НАДПИСЬ</a:t>
            </a:r>
          </a:p>
        </p:txBody>
      </p:sp>
      <p:sp>
        <p:nvSpPr>
          <p:cNvPr id="34945" name="Line 129"/>
          <p:cNvSpPr>
            <a:spLocks noChangeShapeType="1"/>
          </p:cNvSpPr>
          <p:nvPr/>
        </p:nvSpPr>
        <p:spPr bwMode="auto">
          <a:xfrm flipV="1">
            <a:off x="3843338" y="2564903"/>
            <a:ext cx="1088702" cy="8815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6" name="Line 130"/>
          <p:cNvSpPr>
            <a:spLocks noChangeShapeType="1"/>
          </p:cNvSpPr>
          <p:nvPr/>
        </p:nvSpPr>
        <p:spPr bwMode="auto">
          <a:xfrm flipV="1">
            <a:off x="4932040" y="2564904"/>
            <a:ext cx="141148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7" name="Line 131"/>
          <p:cNvSpPr>
            <a:spLocks noChangeShapeType="1"/>
          </p:cNvSpPr>
          <p:nvPr/>
        </p:nvSpPr>
        <p:spPr bwMode="auto">
          <a:xfrm>
            <a:off x="4932040" y="2564904"/>
            <a:ext cx="978223" cy="58945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948" name="Text Box 132"/>
          <p:cNvSpPr txBox="1">
            <a:spLocks noChangeArrowheads="1"/>
          </p:cNvSpPr>
          <p:nvPr/>
        </p:nvSpPr>
        <p:spPr bwMode="auto">
          <a:xfrm>
            <a:off x="5004048" y="2132856"/>
            <a:ext cx="108012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РАМКА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97139" y="188640"/>
            <a:ext cx="5789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 ПОЛЯ ЧЕРТЕЖА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nimBg="1"/>
      <p:bldP spid="11292" grpId="0" animBg="1"/>
      <p:bldP spid="34927" grpId="0"/>
      <p:bldP spid="11280" grpId="0" animBg="1"/>
      <p:bldP spid="11281" grpId="0" animBg="1"/>
      <p:bldP spid="34941" grpId="0" animBg="1"/>
      <p:bldP spid="34942" grpId="0" animBg="1"/>
      <p:bldP spid="34943" grpId="0" animBg="1"/>
      <p:bldP spid="34944" grpId="0"/>
      <p:bldP spid="34945" grpId="0" animBg="1"/>
      <p:bldP spid="34946" grpId="0" animBg="1"/>
      <p:bldP spid="349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6581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НАДПИСЬ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968043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2.104-68*)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 l="4134" t="34020" r="56295" b="26291"/>
          <a:stretch>
            <a:fillRect/>
          </a:stretch>
        </p:blipFill>
        <p:spPr bwMode="auto">
          <a:xfrm>
            <a:off x="611560" y="170080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Применение основной надписи на технических чертежах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611560" y="764704"/>
            <a:ext cx="8136904" cy="2741848"/>
            <a:chOff x="467544" y="3779304"/>
            <a:chExt cx="8136904" cy="274184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4372136"/>
              <a:ext cx="7200800" cy="125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83568" y="444624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43608" y="4816760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043608" y="5187280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83568" y="555780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15616" y="4446240"/>
              <a:ext cx="0" cy="1185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115616" y="4001616"/>
              <a:ext cx="0" cy="444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1115616" y="5557800"/>
              <a:ext cx="0" cy="5187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75656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699792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139952" y="4001616"/>
              <a:ext cx="0" cy="444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860032" y="4001616"/>
              <a:ext cx="0" cy="4446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75656" y="5557800"/>
              <a:ext cx="0" cy="963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860032" y="5557800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32440" y="5557800"/>
              <a:ext cx="0" cy="963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1475656" y="6372944"/>
              <a:ext cx="70567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475656" y="6002424"/>
              <a:ext cx="338437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475656" y="4075720"/>
              <a:ext cx="122413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699792" y="4075720"/>
              <a:ext cx="14401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139952" y="40757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55576" y="4446240"/>
              <a:ext cx="0" cy="11115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63688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25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31840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30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83968" y="37793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15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789938" y="440978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43808" y="5631904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70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48064" y="6002424"/>
              <a:ext cx="576064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145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789938" y="478030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89938" y="5150822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429898" y="4854406"/>
              <a:ext cx="44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22</a:t>
              </a:r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15616" y="5187280"/>
              <a:ext cx="45719" cy="470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115616" y="4816760"/>
              <a:ext cx="45719" cy="470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588224" y="5483696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596336" y="5483696"/>
              <a:ext cx="0" cy="592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6588224" y="6002424"/>
              <a:ext cx="10081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7596336" y="6002424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48264" y="5706008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12360" y="5706008"/>
              <a:ext cx="432048" cy="38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7272808" cy="12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475656" y="47251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Чертил</a:t>
            </a:r>
            <a:endParaRPr lang="ru-RU" sz="20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2843808" y="472514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Иванов</a:t>
            </a:r>
            <a:r>
              <a:rPr lang="en-US" sz="2000" i="1" dirty="0" smtClean="0"/>
              <a:t> </a:t>
            </a:r>
            <a:r>
              <a:rPr lang="ru-RU" sz="2000" i="1" dirty="0" smtClean="0"/>
              <a:t>С.</a:t>
            </a:r>
            <a:endParaRPr lang="ru-RU" sz="2000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4139952" y="47251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10.11</a:t>
            </a:r>
            <a:endParaRPr lang="ru-RU" sz="24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1475656" y="508518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Проверил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20072" y="47971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Чертёж детали</a:t>
            </a:r>
            <a:endParaRPr lang="ru-RU" sz="28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27784" y="50851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Петров А.И.</a:t>
            </a:r>
            <a:endParaRPr lang="ru-RU" sz="20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4139952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13.11</a:t>
            </a:r>
            <a:endParaRPr lang="ru-RU" sz="24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1475656" y="544522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Школа №2034       класс 8Б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20072" y="54452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Резина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76256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1:1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84368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№2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75656" y="38610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 заполненной основной надписи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07096" y="260648"/>
            <a:ext cx="7741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Размеры учебной школьной основной надписи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11560" y="260648"/>
            <a:ext cx="8322568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На производстве, согласно ГОСТ 2.301 – 68, листы формата А4 располагают только вертикально. В учебных  общеобразовательных заведениях их используют как вертикально, так и горизонтально . </a:t>
            </a:r>
            <a:endParaRPr lang="ru-RU" sz="2000" b="1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489075" y="2376488"/>
            <a:ext cx="6240463" cy="3757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822450" y="2470150"/>
            <a:ext cx="5802313" cy="355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72000" y="5373216"/>
            <a:ext cx="3022600" cy="648072"/>
            <a:chOff x="968" y="1672"/>
            <a:chExt cx="4056" cy="616"/>
          </a:xfrm>
        </p:grpSpPr>
        <p:pic>
          <p:nvPicPr>
            <p:cNvPr id="12328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29" name="Line 26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27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28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29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30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31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043608" y="1412776"/>
            <a:ext cx="69127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ГОРИЗОНТАЛЬНОЕ РАСПОЛОЖЕНИЕ ФОРМАТА А4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1033463" y="2386013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H="1">
            <a:off x="1006475" y="6122988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>
            <a:off x="1046163" y="2371725"/>
            <a:ext cx="14287" cy="3736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 rot="-5400000">
            <a:off x="422276" y="4005262"/>
            <a:ext cx="9144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210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471613" y="6135688"/>
            <a:ext cx="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7740650" y="609600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>
            <a:off x="1471613" y="6573838"/>
            <a:ext cx="6267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227513" y="6240463"/>
            <a:ext cx="8350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297</a:t>
            </a: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>
            <a:off x="1206500" y="319405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>
            <a:off x="1511300" y="3194050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1828800" y="31940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1816100" y="2730500"/>
            <a:ext cx="8477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20</a:t>
            </a:r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3856038" y="1816100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3843338" y="2479675"/>
            <a:ext cx="0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>
            <a:off x="3856038" y="2346325"/>
            <a:ext cx="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V="1">
            <a:off x="2743200" y="61356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V="1">
            <a:off x="2755900" y="5313363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V="1">
            <a:off x="2743200" y="60039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Line 52"/>
          <p:cNvSpPr>
            <a:spLocks noChangeShapeType="1"/>
          </p:cNvSpPr>
          <p:nvPr/>
        </p:nvSpPr>
        <p:spPr bwMode="auto">
          <a:xfrm>
            <a:off x="6891338" y="3313113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7156450" y="3657600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7593013" y="3670300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7739063" y="3657600"/>
            <a:ext cx="663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7885113" y="3313113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 rot="-5400000">
            <a:off x="3509170" y="1894681"/>
            <a:ext cx="3730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 rot="-5400000">
            <a:off x="2397919" y="5395119"/>
            <a:ext cx="3730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</a:t>
            </a:r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 flipH="1" flipV="1">
            <a:off x="4319588" y="4824413"/>
            <a:ext cx="530225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4306888" y="4810125"/>
            <a:ext cx="277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4241800" y="4438650"/>
            <a:ext cx="28479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ОСНОВНАЯ НАДПИСЬ</a:t>
            </a:r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H="1">
            <a:off x="4214813" y="2465388"/>
            <a:ext cx="436562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4" name="Line 64"/>
          <p:cNvSpPr>
            <a:spLocks noChangeShapeType="1"/>
          </p:cNvSpPr>
          <p:nvPr/>
        </p:nvSpPr>
        <p:spPr bwMode="auto">
          <a:xfrm>
            <a:off x="4200525" y="3484563"/>
            <a:ext cx="159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4386263" y="3074988"/>
            <a:ext cx="140493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РАМКА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/>
      <p:bldP spid="35862" grpId="0" animBg="1"/>
      <p:bldP spid="35863" grpId="0" animBg="1"/>
      <p:bldP spid="35873" grpId="0"/>
      <p:bldP spid="35874" grpId="0" animBg="1"/>
      <p:bldP spid="35875" grpId="0" animBg="1"/>
      <p:bldP spid="35876" grpId="0" animBg="1"/>
      <p:bldP spid="35877" grpId="0"/>
      <p:bldP spid="35878" grpId="0" animBg="1"/>
      <p:bldP spid="35879" grpId="0" animBg="1"/>
      <p:bldP spid="35880" grpId="0" animBg="1"/>
      <p:bldP spid="35881" grpId="0"/>
      <p:bldP spid="35882" grpId="0" animBg="1"/>
      <p:bldP spid="35883" grpId="0" animBg="1"/>
      <p:bldP spid="35884" grpId="0" animBg="1"/>
      <p:bldP spid="35885" grpId="0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3" grpId="0" animBg="1"/>
      <p:bldP spid="35894" grpId="0" animBg="1"/>
      <p:bldP spid="35895" grpId="0" animBg="1"/>
      <p:bldP spid="35896" grpId="0"/>
      <p:bldP spid="35897" grpId="0"/>
      <p:bldP spid="35898" grpId="0"/>
      <p:bldP spid="35899" grpId="0" animBg="1"/>
      <p:bldP spid="35900" grpId="0" animBg="1"/>
      <p:bldP spid="35901" grpId="0"/>
      <p:bldP spid="35903" grpId="0" animBg="1"/>
      <p:bldP spid="35904" grpId="0" animBg="1"/>
      <p:bldP spid="359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 rot="5400000">
            <a:off x="1675199" y="1717341"/>
            <a:ext cx="5510212" cy="403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 rot="5400000">
            <a:off x="1884349" y="1920876"/>
            <a:ext cx="5343189" cy="36127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589938" y="5877272"/>
            <a:ext cx="2760730" cy="512205"/>
            <a:chOff x="3589938" y="6114747"/>
            <a:chExt cx="2760730" cy="274730"/>
          </a:xfrm>
        </p:grpSpPr>
        <p:pic>
          <p:nvPicPr>
            <p:cNvPr id="1331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17221" t="33443" r="4102" b="40599"/>
            <a:stretch>
              <a:fillRect/>
            </a:stretch>
          </p:blipFill>
          <p:spPr bwMode="auto">
            <a:xfrm>
              <a:off x="3600828" y="6130357"/>
              <a:ext cx="2739630" cy="2430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0" name="Line 21"/>
            <p:cNvSpPr>
              <a:spLocks noChangeShapeType="1"/>
            </p:cNvSpPr>
            <p:nvPr/>
          </p:nvSpPr>
          <p:spPr bwMode="auto">
            <a:xfrm>
              <a:off x="3589938" y="6289575"/>
              <a:ext cx="2760730" cy="3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22"/>
            <p:cNvSpPr>
              <a:spLocks noChangeShapeType="1"/>
            </p:cNvSpPr>
            <p:nvPr/>
          </p:nvSpPr>
          <p:spPr bwMode="auto">
            <a:xfrm>
              <a:off x="4924019" y="6114747"/>
              <a:ext cx="0" cy="271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>
              <a:off x="3589938" y="6203945"/>
              <a:ext cx="13340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24"/>
            <p:cNvSpPr>
              <a:spLocks noChangeShapeType="1"/>
            </p:cNvSpPr>
            <p:nvPr/>
          </p:nvSpPr>
          <p:spPr bwMode="auto">
            <a:xfrm>
              <a:off x="4069118" y="6114747"/>
              <a:ext cx="5445" cy="1783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25"/>
            <p:cNvSpPr>
              <a:spLocks noChangeShapeType="1"/>
            </p:cNvSpPr>
            <p:nvPr/>
          </p:nvSpPr>
          <p:spPr bwMode="auto">
            <a:xfrm flipH="1">
              <a:off x="4738881" y="6118315"/>
              <a:ext cx="0" cy="1748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26"/>
            <p:cNvSpPr>
              <a:spLocks noChangeShapeType="1"/>
            </p:cNvSpPr>
            <p:nvPr/>
          </p:nvSpPr>
          <p:spPr bwMode="auto">
            <a:xfrm>
              <a:off x="5588336" y="6293143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5969502" y="6289575"/>
              <a:ext cx="0" cy="963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Text Box 28"/>
          <p:cNvSpPr txBox="1">
            <a:spLocks noChangeArrowheads="1"/>
          </p:cNvSpPr>
          <p:nvPr/>
        </p:nvSpPr>
        <p:spPr bwMode="auto">
          <a:xfrm>
            <a:off x="1763688" y="332656"/>
            <a:ext cx="6097686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ВЕРТИКАЛЬНОЕ РАСПОЛОЖЕНИЕ ФОРМАТА</a:t>
            </a:r>
          </a:p>
        </p:txBody>
      </p:sp>
      <p:cxnSp>
        <p:nvCxnSpPr>
          <p:cNvPr id="19" name="Прямая со стрелкой 18"/>
          <p:cNvCxnSpPr>
            <a:endCxn id="13317" idx="1"/>
          </p:cNvCxnSpPr>
          <p:nvPr/>
        </p:nvCxnSpPr>
        <p:spPr>
          <a:xfrm flipV="1">
            <a:off x="4211960" y="1055654"/>
            <a:ext cx="343983" cy="789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1960" y="1844824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7984" y="14847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Рамка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203848" y="6926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203848" y="10527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2827839" y="114071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5</a:t>
            </a:r>
            <a:endParaRPr lang="ru-RU" sz="2000" dirty="0"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868144" y="364502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444208" y="364502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8224" y="328498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47864" y="59492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7864" y="6525344"/>
            <a:ext cx="0" cy="332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033846" y="5831250"/>
            <a:ext cx="30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79712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771800" y="350100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581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</a:t>
            </a:r>
            <a:endParaRPr lang="ru-RU" sz="20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779912" y="5085184"/>
            <a:ext cx="64807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9912" y="5085184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79912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Основная надпись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411760" y="3501008"/>
            <a:ext cx="36004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4" grpId="0"/>
      <p:bldP spid="29" grpId="0"/>
      <p:bldP spid="35" grpId="0"/>
      <p:bldP spid="40" grpId="0"/>
      <p:bldP spid="47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2483768" y="476672"/>
            <a:ext cx="4104456" cy="382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ЛИНИИ  ЧЕРТЕЖА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0142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8" y="1316038"/>
            <a:ext cx="4114800" cy="4171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83568" y="566124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правильно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92080" y="5661248"/>
            <a:ext cx="338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Чертёж детали выполнен неправильно</a:t>
            </a:r>
          </a:p>
        </p:txBody>
      </p:sp>
      <p:cxnSp>
        <p:nvCxnSpPr>
          <p:cNvPr id="102" name="Прямая соединительная линия 101"/>
          <p:cNvCxnSpPr>
            <a:cxnSpLocks noChangeShapeType="1"/>
          </p:cNvCxnSpPr>
          <p:nvPr/>
        </p:nvCxnSpPr>
        <p:spPr bwMode="auto">
          <a:xfrm rot="5400000" flipH="1" flipV="1">
            <a:off x="4818856" y="1624807"/>
            <a:ext cx="3889375" cy="389096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04" name="Прямая соединительная линия 103"/>
          <p:cNvCxnSpPr>
            <a:cxnSpLocks noChangeShapeType="1"/>
          </p:cNvCxnSpPr>
          <p:nvPr/>
        </p:nvCxnSpPr>
        <p:spPr bwMode="auto">
          <a:xfrm rot="16200000" flipH="1">
            <a:off x="4782343" y="1850232"/>
            <a:ext cx="4005263" cy="35560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987824" y="896035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2.303 – 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9" grpId="0"/>
      <p:bldP spid="100" grpId="0"/>
      <p:bldP spid="532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03413" y="3914775"/>
            <a:ext cx="5472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852612" y="2852936"/>
            <a:ext cx="5599707" cy="125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928812" y="5054600"/>
            <a:ext cx="5595515" cy="30584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877272"/>
            <a:ext cx="61833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1908175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21"/>
          <p:cNvSpPr>
            <a:spLocks noChangeShapeType="1"/>
          </p:cNvSpPr>
          <p:nvPr/>
        </p:nvSpPr>
        <p:spPr bwMode="auto">
          <a:xfrm>
            <a:off x="1979613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771800" y="332656"/>
            <a:ext cx="348925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ЧЕРТЕЖА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47800" y="2273300"/>
            <a:ext cx="6921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ШТРИХОВАЯ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ЛИНИЯ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447800" y="3352800"/>
            <a:ext cx="6045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3. СПЛОШНАЯ ТОНКАЯ ЛИНИЯ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498600" y="4419600"/>
            <a:ext cx="598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4. ШТРИХПУНКТИРНАЯ ТОНКАЯ ЛИНИЯ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403648" y="5613400"/>
            <a:ext cx="591155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5. СПЛОШНАЯ ВОЛНИСТАЯ ЛИНИЯ</a:t>
            </a:r>
          </a:p>
        </p:txBody>
      </p:sp>
      <p:sp>
        <p:nvSpPr>
          <p:cNvPr id="17422" name="Text Box 28"/>
          <p:cNvSpPr txBox="1">
            <a:spLocks noChangeArrowheads="1"/>
          </p:cNvSpPr>
          <p:nvPr/>
        </p:nvSpPr>
        <p:spPr bwMode="auto">
          <a:xfrm>
            <a:off x="1438275" y="1268413"/>
            <a:ext cx="5619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73200" y="1358900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1. СПЛОШНАЯ ТОЛСТАЯ ОСНОВНАЯ ЛИНИЯ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1916832"/>
            <a:ext cx="56886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73" grpId="0" build="allAtOnce"/>
      <p:bldP spid="20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31640" y="558800"/>
            <a:ext cx="73448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ЛИНИИ 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ЧЕРТЕЖА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(продолжение)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917700"/>
            <a:ext cx="716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6. РАЗОМКНУТАЯ ЛИНИЯ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048000" y="25908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92200" y="3187700"/>
            <a:ext cx="7861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7. ШТРИХПУНКТИРНАЯ ТОНКАЯ С ДВУМЯ ТОЧКАМИ ЛИНИЯ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00" y="3860800"/>
            <a:ext cx="5547320" cy="24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04900" y="4445000"/>
            <a:ext cx="764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8. СПЛОШНАЯ ТОНКАЯ С ИЗЛОМОМ ЛИНИЯ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97200" y="5168900"/>
            <a:ext cx="2832100" cy="901700"/>
            <a:chOff x="1768" y="1536"/>
            <a:chExt cx="1784" cy="568"/>
          </a:xfrm>
        </p:grpSpPr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>
              <a:off x="1768" y="183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 flipV="1">
              <a:off x="2496" y="1536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608" y="1544"/>
              <a:ext cx="184" cy="5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 flipV="1">
              <a:off x="2800" y="1800"/>
              <a:ext cx="112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2912" y="1808"/>
              <a:ext cx="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7992888" cy="6223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1. ОСНОВНАЯ СПЛОШНАЯ ТОЛСТАЯ ЛИНИЯ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755775" y="1100138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576" y="2204864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Применяется для изображения </a:t>
            </a:r>
            <a:r>
              <a:rPr lang="ru-RU" sz="2400" b="1" dirty="0">
                <a:solidFill>
                  <a:srgbClr val="C00000"/>
                </a:solidFill>
              </a:rPr>
              <a:t>видимого контура предмета</a:t>
            </a:r>
            <a:r>
              <a:rPr lang="ru-RU" sz="2400" b="1" dirty="0"/>
              <a:t>,     </a:t>
            </a:r>
            <a:r>
              <a:rPr lang="ru-RU" sz="2400" b="1" dirty="0">
                <a:solidFill>
                  <a:srgbClr val="C00000"/>
                </a:solidFill>
              </a:rPr>
              <a:t>оформления рамки поля чертежа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граф основной надписи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58888" y="3429000"/>
            <a:ext cx="5618162" cy="32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63688" y="3573016"/>
            <a:ext cx="4968875" cy="2951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937000" y="5949950"/>
            <a:ext cx="2795588" cy="5746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933825" y="6313488"/>
            <a:ext cx="2800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283200" y="5935663"/>
            <a:ext cx="0" cy="581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33825" y="6124575"/>
            <a:ext cx="1349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094288" y="5951538"/>
            <a:ext cx="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427538" y="5921375"/>
            <a:ext cx="0" cy="40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327775" y="6313488"/>
            <a:ext cx="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935663" y="6327775"/>
            <a:ext cx="0" cy="160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005263" y="4310063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005263" y="5006975"/>
            <a:ext cx="1336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5341938" y="4310063"/>
            <a:ext cx="0" cy="69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80391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Толщина сплошной основной линии </a:t>
            </a:r>
            <a:r>
              <a:rPr lang="en-US" sz="2400" b="1" dirty="0">
                <a:solidFill>
                  <a:srgbClr val="CC3300"/>
                </a:solidFill>
              </a:rPr>
              <a:t>(S) </a:t>
            </a:r>
            <a:r>
              <a:rPr lang="ru-RU" sz="2400" b="1" dirty="0"/>
              <a:t>выбирается в пределах от</a:t>
            </a:r>
            <a:r>
              <a:rPr lang="ru-RU" sz="2400" b="1" dirty="0">
                <a:solidFill>
                  <a:srgbClr val="CC3300"/>
                </a:solidFill>
              </a:rPr>
              <a:t> 0,5 </a:t>
            </a:r>
            <a:r>
              <a:rPr lang="ru-RU" sz="2400" b="1" dirty="0"/>
              <a:t>до</a:t>
            </a:r>
            <a:r>
              <a:rPr lang="ru-RU" sz="2400" b="1" dirty="0">
                <a:solidFill>
                  <a:srgbClr val="CC3300"/>
                </a:solidFill>
              </a:rPr>
              <a:t> 1,4 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4077072"/>
            <a:ext cx="1080120" cy="115212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4293096"/>
            <a:ext cx="1368152" cy="72008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2843808" y="4653135"/>
            <a:ext cx="2592288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763688" y="5733256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851920" y="3861048"/>
            <a:ext cx="21602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067944" y="3861048"/>
            <a:ext cx="36004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067944" y="3861048"/>
            <a:ext cx="23762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95936" y="357301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ВИДИМЫЙ КОНТУР ПРЕДМЕТА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195736" y="5733256"/>
            <a:ext cx="504056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95736" y="5733256"/>
            <a:ext cx="936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95736" y="54452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РАМКА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427984" y="5661248"/>
            <a:ext cx="14401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27984" y="5661248"/>
            <a:ext cx="17281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55976" y="537321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ОСНОВНАЯ НАДПИСЬ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/>
      <p:bldP spid="12293" grpId="0" animBg="1"/>
      <p:bldP spid="12294" grpId="0" animBg="1"/>
      <p:bldP spid="12295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 animBg="1"/>
      <p:bldP spid="12313" grpId="0" animBg="1"/>
      <p:bldP spid="12314" grpId="0" animBg="1"/>
      <p:bldP spid="12315" grpId="0"/>
      <p:bldP spid="27" grpId="0" animBg="1"/>
      <p:bldP spid="28" grpId="0" animBg="1"/>
      <p:bldP spid="12307" grpId="0" animBg="1"/>
      <p:bldP spid="39" grpId="0"/>
      <p:bldP spid="44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7164288" y="4005064"/>
            <a:ext cx="643508" cy="648072"/>
          </a:xfrm>
          <a:prstGeom prst="ellipse">
            <a:avLst/>
          </a:prstGeom>
          <a:solidFill>
            <a:schemeClr val="bg1"/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15816" y="188640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2. ШТРИХОВАЯ ЛИНИЯ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03648" y="692696"/>
            <a:ext cx="6635576" cy="23912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560" y="836712"/>
            <a:ext cx="827742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Толщина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r>
              <a:rPr lang="ru-RU" sz="2000" b="1" dirty="0">
                <a:solidFill>
                  <a:srgbClr val="CC3300"/>
                </a:solidFill>
              </a:rPr>
              <a:t>. </a:t>
            </a:r>
          </a:p>
          <a:p>
            <a:pPr algn="l"/>
            <a:r>
              <a:rPr lang="ru-RU" sz="2000" b="1" dirty="0">
                <a:solidFill>
                  <a:srgbClr val="CC3300"/>
                </a:solidFill>
              </a:rPr>
              <a:t>    </a:t>
            </a:r>
            <a:r>
              <a:rPr lang="ru-RU" sz="2000" b="1" dirty="0"/>
              <a:t>Длину штриха выбирают от </a:t>
            </a:r>
            <a:r>
              <a:rPr lang="ru-RU" sz="2000" b="1" dirty="0">
                <a:solidFill>
                  <a:srgbClr val="CC3300"/>
                </a:solidFill>
              </a:rPr>
              <a:t>2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8 мм</a:t>
            </a:r>
            <a:r>
              <a:rPr lang="ru-RU" sz="2000" b="1" dirty="0"/>
              <a:t>, расстояние между штрихами 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    от  </a:t>
            </a:r>
            <a:r>
              <a:rPr lang="ru-RU" sz="2000" b="1" dirty="0" smtClean="0">
                <a:solidFill>
                  <a:srgbClr val="CC3300"/>
                </a:solidFill>
              </a:rPr>
              <a:t>1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2 мм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584" y="1772816"/>
            <a:ext cx="80669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изображения линий невидимого </a:t>
            </a:r>
            <a:r>
              <a:rPr lang="ru-RU" sz="2000" b="1" dirty="0" smtClean="0"/>
              <a:t>контура предмета. </a:t>
            </a:r>
            <a:endParaRPr lang="ru-RU" sz="2000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5616" y="2349500"/>
            <a:ext cx="7729934" cy="4175844"/>
            <a:chOff x="1097" y="1752"/>
            <a:chExt cx="3539" cy="2041"/>
          </a:xfrm>
        </p:grpSpPr>
        <p:sp>
          <p:nvSpPr>
            <p:cNvPr id="20503" name="Rectangle 9"/>
            <p:cNvSpPr>
              <a:spLocks noChangeArrowheads="1"/>
            </p:cNvSpPr>
            <p:nvPr/>
          </p:nvSpPr>
          <p:spPr bwMode="auto">
            <a:xfrm>
              <a:off x="1097" y="1752"/>
              <a:ext cx="3539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Rectangle 10"/>
            <p:cNvSpPr>
              <a:spLocks noChangeArrowheads="1"/>
            </p:cNvSpPr>
            <p:nvPr/>
          </p:nvSpPr>
          <p:spPr bwMode="auto">
            <a:xfrm>
              <a:off x="1423" y="1851"/>
              <a:ext cx="3130" cy="185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08" y="3360"/>
              <a:ext cx="1936" cy="360"/>
              <a:chOff x="968" y="1672"/>
              <a:chExt cx="4056" cy="616"/>
            </a:xfrm>
          </p:grpSpPr>
          <p:pic>
            <p:nvPicPr>
              <p:cNvPr id="2050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0507" name="Line 13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Line 14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Line 15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16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Line 17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Line 18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Line 19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1720" y="3356992"/>
            <a:ext cx="6451600" cy="2006600"/>
            <a:chOff x="1120" y="2600"/>
            <a:chExt cx="4064" cy="1264"/>
          </a:xfrm>
        </p:grpSpPr>
        <p:sp>
          <p:nvSpPr>
            <p:cNvPr id="20496" name="Oval 21"/>
            <p:cNvSpPr>
              <a:spLocks noChangeArrowheads="1"/>
            </p:cNvSpPr>
            <p:nvPr/>
          </p:nvSpPr>
          <p:spPr bwMode="auto">
            <a:xfrm>
              <a:off x="4224" y="2912"/>
              <a:ext cx="632" cy="60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22"/>
            <p:cNvSpPr>
              <a:spLocks noChangeArrowheads="1"/>
            </p:cNvSpPr>
            <p:nvPr/>
          </p:nvSpPr>
          <p:spPr bwMode="auto">
            <a:xfrm>
              <a:off x="4016" y="2704"/>
              <a:ext cx="1056" cy="1024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>
              <a:off x="1120" y="3190"/>
              <a:ext cx="2192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6"/>
            <p:cNvSpPr>
              <a:spLocks noChangeShapeType="1"/>
            </p:cNvSpPr>
            <p:nvPr/>
          </p:nvSpPr>
          <p:spPr bwMode="auto">
            <a:xfrm>
              <a:off x="3944" y="3208"/>
              <a:ext cx="1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>
              <a:off x="4544" y="2600"/>
              <a:ext cx="8" cy="1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1216" y="2888"/>
              <a:ext cx="1328" cy="600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2544" y="2712"/>
              <a:ext cx="728" cy="976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2195736" y="4581128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2771800" y="3068960"/>
            <a:ext cx="537592" cy="9361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3347864" y="3068960"/>
            <a:ext cx="3479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75856" y="2636912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ЛИНИИ НЕВИДИМОГО КОНТУРА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85" name="Line 29"/>
          <p:cNvSpPr>
            <a:spLocks noChangeShapeType="1"/>
          </p:cNvSpPr>
          <p:nvPr/>
        </p:nvSpPr>
        <p:spPr bwMode="auto">
          <a:xfrm flipV="1">
            <a:off x="2195736" y="4005064"/>
            <a:ext cx="3314700" cy="12700"/>
          </a:xfrm>
          <a:prstGeom prst="lin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60" grpId="0"/>
      <p:bldP spid="19461" grpId="0" animBg="1"/>
      <p:bldP spid="19462" grpId="0"/>
      <p:bldP spid="19463" grpId="0"/>
      <p:bldP spid="19486" grpId="0" animBg="1"/>
      <p:bldP spid="19489" grpId="0" animBg="1"/>
      <p:bldP spid="19490" grpId="0" animBg="1"/>
      <p:bldP spid="19491" grpId="0"/>
      <p:bldP spid="194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0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8305800" cy="408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  ЧЕРТЕЖЕЙ</a:t>
            </a:r>
          </a:p>
        </p:txBody>
      </p:sp>
      <p:sp>
        <p:nvSpPr>
          <p:cNvPr id="205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59" y="2564903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447925"/>
            <a:ext cx="3362449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>
                <a:hlinkClick r:id="rId3" action="ppaction://hlinksldjump"/>
              </a:rPr>
              <a:t>Понятие о стандартах</a:t>
            </a:r>
            <a:endParaRPr lang="ru-RU" sz="2400" b="1" dirty="0"/>
          </a:p>
        </p:txBody>
      </p:sp>
      <p:sp>
        <p:nvSpPr>
          <p:cNvPr id="205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25575" y="2890838"/>
            <a:ext cx="163425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4" action="ppaction://hlinksldjump"/>
              </a:rPr>
              <a:t>Форматы</a:t>
            </a:r>
            <a:endParaRPr lang="ru-RU" sz="2400" b="1" dirty="0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331640" y="4365104"/>
            <a:ext cx="70739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5" action="ppaction://hlinksldjump"/>
              </a:rPr>
              <a:t> </a:t>
            </a:r>
            <a:r>
              <a:rPr lang="ru-RU" sz="2400" b="1" dirty="0" smtClean="0">
                <a:hlinkClick r:id="rId6" action="ppaction://hlinksldjump"/>
              </a:rPr>
              <a:t>Линии </a:t>
            </a:r>
            <a:r>
              <a:rPr lang="ru-RU" sz="2400" b="1" dirty="0">
                <a:hlinkClick r:id="rId6" action="ppaction://hlinksldjump"/>
              </a:rPr>
              <a:t>чертежа</a:t>
            </a:r>
            <a:endParaRPr lang="ru-RU" sz="2400" b="1" dirty="0"/>
          </a:p>
        </p:txBody>
      </p:sp>
      <p:sp>
        <p:nvSpPr>
          <p:cNvPr id="2055" name="Text Box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331640" y="3356992"/>
            <a:ext cx="3456384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/>
              <a:t>  </a:t>
            </a:r>
            <a:r>
              <a:rPr lang="ru-RU" sz="2400" b="1" dirty="0" smtClean="0">
                <a:hlinkClick r:id="rId7" action="ppaction://hlinksldjump"/>
              </a:rPr>
              <a:t>Рамка поля чертежа</a:t>
            </a:r>
            <a:endParaRPr lang="ru-RU" sz="2400" b="1" dirty="0"/>
          </a:p>
        </p:txBody>
      </p:sp>
      <p:sp>
        <p:nvSpPr>
          <p:cNvPr id="2056" name="Text 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403649" y="3861048"/>
            <a:ext cx="396044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8" action="ppaction://hlinksldjump"/>
              </a:rPr>
              <a:t>Основная надпись чертежа</a:t>
            </a:r>
            <a:endParaRPr lang="ru-RU" sz="2400" b="1" dirty="0"/>
          </a:p>
        </p:txBody>
      </p:sp>
      <p:sp>
        <p:nvSpPr>
          <p:cNvPr id="2057" name="Text 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398588" y="4799013"/>
            <a:ext cx="367746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hlinkClick r:id="rId9" action="ppaction://hlinksldjump"/>
              </a:rPr>
              <a:t>Графическая работа №1</a:t>
            </a:r>
            <a:endParaRPr lang="ru-RU" sz="2400" b="1" dirty="0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357313" y="2406650"/>
            <a:ext cx="0" cy="29051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99695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350100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005064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437112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4941168"/>
            <a:ext cx="650503" cy="214809"/>
          </a:xfrm>
          <a:prstGeom prst="rightArrow">
            <a:avLst>
              <a:gd name="adj1" fmla="val 50000"/>
              <a:gd name="adj2" fmla="val 108053"/>
            </a:avLst>
          </a:prstGeom>
          <a:solidFill>
            <a:schemeClr val="accent4">
              <a:lumMod val="5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43204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3. СПЛОШНАЯ ТОНКАЯ ЛИНИЯ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879600" y="7493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54100" y="863600"/>
            <a:ext cx="7073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Толщина тонкой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/>
              <a:t>до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560" y="1295400"/>
            <a:ext cx="763284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Применяется для нанесения </a:t>
            </a:r>
            <a:r>
              <a:rPr lang="ru-RU" sz="2000" b="1" dirty="0">
                <a:solidFill>
                  <a:srgbClr val="C00000"/>
                </a:solidFill>
              </a:rPr>
              <a:t>выносных</a:t>
            </a:r>
            <a:r>
              <a:rPr lang="ru-RU" sz="2000" b="1" dirty="0"/>
              <a:t> и </a:t>
            </a:r>
            <a:r>
              <a:rPr lang="ru-RU" sz="2000" b="1" dirty="0">
                <a:solidFill>
                  <a:srgbClr val="C00000"/>
                </a:solidFill>
              </a:rPr>
              <a:t>размерных</a:t>
            </a:r>
            <a:r>
              <a:rPr lang="ru-RU" sz="2000" b="1" dirty="0"/>
              <a:t> линий, нанесения </a:t>
            </a:r>
            <a:r>
              <a:rPr lang="ru-RU" sz="2000" b="1" dirty="0">
                <a:solidFill>
                  <a:srgbClr val="C00000"/>
                </a:solidFill>
              </a:rPr>
              <a:t>штриховки</a:t>
            </a:r>
            <a:r>
              <a:rPr lang="ru-RU" sz="2000" b="1" dirty="0"/>
              <a:t>, проведения полок </a:t>
            </a:r>
            <a:r>
              <a:rPr lang="ru-RU" sz="2000" b="1" dirty="0">
                <a:solidFill>
                  <a:srgbClr val="C00000"/>
                </a:solidFill>
              </a:rPr>
              <a:t>линий - выносок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38400"/>
            <a:ext cx="4086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152900" y="2781300"/>
            <a:ext cx="711200" cy="393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660900" y="2781300"/>
            <a:ext cx="1778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813300" y="2780928"/>
            <a:ext cx="2422996" cy="1307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4644008" y="3861048"/>
            <a:ext cx="1296144" cy="36004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181600" y="3861048"/>
            <a:ext cx="758552" cy="109195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940152" y="3861048"/>
            <a:ext cx="233471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3733800" y="5842000"/>
            <a:ext cx="622176" cy="6113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55976" y="6453336"/>
            <a:ext cx="2820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67300" y="2349500"/>
            <a:ext cx="287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ВЫНОСНЫЕ ЛИНИИ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940152" y="3501008"/>
            <a:ext cx="259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РАЗМЕРНЫЕ ЛИНИИ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499992" y="6165304"/>
            <a:ext cx="2880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НАНЕСЕНИЕ ШТРИХОВКИ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/>
      <p:bldP spid="24595" grpId="0"/>
      <p:bldP spid="245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917950"/>
            <a:ext cx="95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438" y="5065713"/>
            <a:ext cx="22955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67400" y="4191000"/>
            <a:ext cx="1892300" cy="17907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311900" y="4610100"/>
            <a:ext cx="990600" cy="9525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35696" y="188640"/>
            <a:ext cx="5616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4. ШТРИХПУНКТИРНАЯ ТОНКАЯ ЛИНИЯ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836712"/>
            <a:ext cx="6532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12065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3…5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193800"/>
            <a:ext cx="901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3608" y="1844824"/>
            <a:ext cx="764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штрихпунктирной линии от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S/3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 smtClean="0"/>
              <a:t>до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S/2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3608" y="2276872"/>
            <a:ext cx="7550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Применяется  для </a:t>
            </a:r>
            <a:r>
              <a:rPr lang="ru-RU" sz="2000" b="1" dirty="0" smtClean="0">
                <a:solidFill>
                  <a:srgbClr val="C00000"/>
                </a:solidFill>
              </a:rPr>
              <a:t>осевых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центровых </a:t>
            </a:r>
            <a:r>
              <a:rPr lang="ru-RU" sz="2000" b="1" dirty="0" smtClean="0"/>
              <a:t>линий</a:t>
            </a:r>
            <a:endParaRPr lang="ru-RU" sz="2000" b="1" dirty="0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088" y="4995863"/>
            <a:ext cx="4391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33500" y="4660900"/>
            <a:ext cx="1752600" cy="9271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4203700"/>
            <a:ext cx="2146300" cy="18034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 flipV="1">
            <a:off x="2019300" y="5130800"/>
            <a:ext cx="680492" cy="132253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699792" y="6453336"/>
            <a:ext cx="1800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652120" y="3789040"/>
            <a:ext cx="558180" cy="13036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652120" y="3789040"/>
            <a:ext cx="1167780" cy="73216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652120" y="3789040"/>
            <a:ext cx="224556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692400" y="61341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ОСЕВАЯ ЛИНИЯ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652120" y="3356992"/>
            <a:ext cx="223706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ЦЕНТРОВЫЕ ЛИНИИ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811111" y="4941168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04" grpId="0"/>
      <p:bldP spid="25606" grpId="0"/>
      <p:bldP spid="25607" grpId="0"/>
      <p:bldP spid="25609" grpId="0"/>
      <p:bldP spid="25618" grpId="0" animBg="1"/>
      <p:bldP spid="25619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/>
      <p:bldP spid="256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5112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5. СПЛОШНАЯ ВОЛНИСТАЯ ЛИНИЯ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1833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15616" y="1268760"/>
            <a:ext cx="640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Толщина волнистой линии от </a:t>
            </a:r>
            <a:r>
              <a:rPr lang="en-US" sz="2000" b="1" dirty="0">
                <a:solidFill>
                  <a:srgbClr val="CC3300"/>
                </a:solidFill>
              </a:rPr>
              <a:t>S/3 </a:t>
            </a:r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>
                <a:solidFill>
                  <a:srgbClr val="CC3300"/>
                </a:solidFill>
              </a:rPr>
              <a:t>S/2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5616" y="1772816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Применяется для изображения </a:t>
            </a:r>
            <a:r>
              <a:rPr lang="ru-RU" sz="2000" b="1" dirty="0" smtClean="0">
                <a:solidFill>
                  <a:srgbClr val="C00000"/>
                </a:solidFill>
              </a:rPr>
              <a:t>линий обрыва, разграничения вида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разреза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4" y="3206750"/>
            <a:ext cx="2522006" cy="15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614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270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283968" y="4653136"/>
            <a:ext cx="719832" cy="150636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003800" y="4365104"/>
            <a:ext cx="1800448" cy="179439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16500" y="6159500"/>
            <a:ext cx="2795860" cy="580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83568" y="3573016"/>
            <a:ext cx="648072" cy="8640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683568" y="3573016"/>
            <a:ext cx="252028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829300" y="5753100"/>
            <a:ext cx="275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ЛИНИИ ОБРЫВА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552" y="2924944"/>
            <a:ext cx="273704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ЛИНИЯ РАЗГРАНИЧЕНИЯ ВИДА И РАЗРЕЗА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987824" y="5229200"/>
            <a:ext cx="2003276" cy="917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5" grpId="0" animBg="1"/>
      <p:bldP spid="26636" grpId="0" animBg="1"/>
      <p:bldP spid="26638" grpId="0" animBg="1"/>
      <p:bldP spid="26639" grpId="0" animBg="1"/>
      <p:bldP spid="26640" grpId="0" animBg="1"/>
      <p:bldP spid="26641" grpId="0"/>
      <p:bldP spid="26642" grpId="0"/>
      <p:bldP spid="266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339752" y="260648"/>
            <a:ext cx="4032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6. РАЗОМКНУТАЯ  ЛИНИЯ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175000" y="889000"/>
            <a:ext cx="2425700" cy="0"/>
          </a:xfrm>
          <a:prstGeom prst="line">
            <a:avLst/>
          </a:prstGeom>
          <a:noFill/>
          <a:ln w="1270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7584" y="1340768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разомкнутой линии от </a:t>
            </a:r>
            <a:r>
              <a:rPr lang="en-US" sz="2400" b="1" dirty="0" smtClean="0">
                <a:solidFill>
                  <a:srgbClr val="CC3300"/>
                </a:solidFill>
              </a:rPr>
              <a:t>S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C3300"/>
                </a:solidFill>
              </a:rPr>
              <a:t>1</a:t>
            </a:r>
            <a:r>
              <a:rPr lang="ru-RU" sz="2400" b="1" dirty="0">
                <a:solidFill>
                  <a:srgbClr val="CC3300"/>
                </a:solidFill>
              </a:rPr>
              <a:t>,</a:t>
            </a:r>
            <a:r>
              <a:rPr lang="en-US" sz="2400" b="1" dirty="0">
                <a:solidFill>
                  <a:srgbClr val="CC3300"/>
                </a:solidFill>
              </a:rPr>
              <a:t>5S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584" y="1916832"/>
            <a:ext cx="8136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изображений </a:t>
            </a:r>
            <a:r>
              <a:rPr lang="ru-RU" sz="2400" b="1" dirty="0" smtClean="0">
                <a:solidFill>
                  <a:srgbClr val="C00000"/>
                </a:solidFill>
              </a:rPr>
              <a:t>места секущей плоскости </a:t>
            </a:r>
            <a:r>
              <a:rPr lang="ru-RU" sz="2400" b="1" dirty="0" smtClean="0"/>
              <a:t>при построении </a:t>
            </a:r>
            <a:r>
              <a:rPr lang="ru-RU" sz="2400" b="1" dirty="0" smtClean="0">
                <a:solidFill>
                  <a:srgbClr val="C00000"/>
                </a:solidFill>
              </a:rPr>
              <a:t>сечений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/>
              <a:t>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разрезов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338" y="3282950"/>
            <a:ext cx="58785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657600" y="3911600"/>
            <a:ext cx="1130300" cy="2438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657600" y="5740400"/>
            <a:ext cx="1143000" cy="622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800600" y="6375400"/>
            <a:ext cx="2867744" cy="592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60032" y="6021288"/>
            <a:ext cx="288032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РАЗОМКНУТАЯ  ЛИНИЯ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572000" y="8636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5575300" y="876300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572000" y="1231900"/>
            <a:ext cx="1003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533900" y="927100"/>
            <a:ext cx="1041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8…20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72075"/>
            <a:ext cx="39553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/>
      <p:bldP spid="27655" grpId="0"/>
      <p:bldP spid="27657" grpId="0" animBg="1"/>
      <p:bldP spid="27658" grpId="0" animBg="1"/>
      <p:bldP spid="27659" grpId="0" animBg="1"/>
      <p:bldP spid="27660" grpId="0"/>
      <p:bldP spid="27666" grpId="0" animBg="1"/>
      <p:bldP spid="27667" grpId="0" animBg="1"/>
      <p:bldP spid="27668" grpId="0" animBg="1"/>
      <p:bldP spid="276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3568" y="260648"/>
            <a:ext cx="8208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7.ШТРИХПУНКТИРНАЯ ТОНКАЯ С ДВУМЯ ТОЧКАМИ ЛИНИЯ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629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 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560" y="1916832"/>
            <a:ext cx="82444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Применяется для изображения линий </a:t>
            </a:r>
            <a:r>
              <a:rPr lang="ru-RU" sz="2400" b="1" dirty="0" smtClean="0">
                <a:solidFill>
                  <a:srgbClr val="C00000"/>
                </a:solidFill>
              </a:rPr>
              <a:t>сгиба на развёртках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4611290" cy="4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4932040" y="4941168"/>
            <a:ext cx="648072" cy="129614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4139952" y="4365104"/>
            <a:ext cx="1440160" cy="187220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3059832" y="3501008"/>
            <a:ext cx="2520280" cy="27363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3441700" y="4673600"/>
            <a:ext cx="2066404" cy="149170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679700" y="4622800"/>
            <a:ext cx="2921000" cy="1600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1907704" y="4653136"/>
            <a:ext cx="3672408" cy="1584176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3059832" y="5373216"/>
            <a:ext cx="2540868" cy="875184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5580112" y="6237312"/>
            <a:ext cx="223224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96136" y="5805264"/>
            <a:ext cx="192387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ЛИНИИ СГИБА</a:t>
            </a:r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944563"/>
            <a:ext cx="5181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057400" y="939800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4…6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14700" y="939800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5…30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  <p:bldP spid="29703" grpId="0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/>
      <p:bldP spid="29719" grpId="0"/>
      <p:bldP spid="297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47664" y="260648"/>
            <a:ext cx="62646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8. ЛИНИЯ СПЛОШНАЯ ТОНКАЯ С ИЗЛОМОМ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560" y="1844824"/>
            <a:ext cx="6489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Толщина линии от </a:t>
            </a:r>
            <a:r>
              <a:rPr lang="en-US" sz="2400" b="1" dirty="0" smtClean="0">
                <a:solidFill>
                  <a:srgbClr val="C00000"/>
                </a:solidFill>
              </a:rPr>
              <a:t>S/3</a:t>
            </a:r>
            <a:r>
              <a:rPr lang="en-US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/>
              <a:t>до</a:t>
            </a: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en-US" sz="2400" b="1" dirty="0">
                <a:solidFill>
                  <a:srgbClr val="C00000"/>
                </a:solidFill>
              </a:rPr>
              <a:t>S/2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1560" y="2348880"/>
            <a:ext cx="8991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Применяется для изображения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длинных  линий  обрыва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84300" y="2870200"/>
            <a:ext cx="5892800" cy="3263900"/>
            <a:chOff x="864" y="384"/>
            <a:chExt cx="3712" cy="2056"/>
          </a:xfrm>
        </p:grpSpPr>
        <p:sp>
          <p:nvSpPr>
            <p:cNvPr id="26638" name="Line 22"/>
            <p:cNvSpPr>
              <a:spLocks noChangeShapeType="1"/>
            </p:cNvSpPr>
            <p:nvPr/>
          </p:nvSpPr>
          <p:spPr bwMode="auto">
            <a:xfrm>
              <a:off x="864" y="640"/>
              <a:ext cx="18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Line 23"/>
            <p:cNvSpPr>
              <a:spLocks noChangeShapeType="1"/>
            </p:cNvSpPr>
            <p:nvPr/>
          </p:nvSpPr>
          <p:spPr bwMode="auto">
            <a:xfrm>
              <a:off x="2736" y="640"/>
              <a:ext cx="1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Line 24"/>
            <p:cNvSpPr>
              <a:spLocks noChangeShapeType="1"/>
            </p:cNvSpPr>
            <p:nvPr/>
          </p:nvSpPr>
          <p:spPr bwMode="auto">
            <a:xfrm flipV="1">
              <a:off x="896" y="2136"/>
              <a:ext cx="3632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Line 25"/>
            <p:cNvSpPr>
              <a:spLocks noChangeShapeType="1"/>
            </p:cNvSpPr>
            <p:nvPr/>
          </p:nvSpPr>
          <p:spPr bwMode="auto">
            <a:xfrm>
              <a:off x="1080" y="480"/>
              <a:ext cx="32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Line 26"/>
            <p:cNvSpPr>
              <a:spLocks noChangeShapeType="1"/>
            </p:cNvSpPr>
            <p:nvPr/>
          </p:nvSpPr>
          <p:spPr bwMode="auto">
            <a:xfrm flipV="1">
              <a:off x="1112" y="2304"/>
              <a:ext cx="3248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Line 27"/>
            <p:cNvSpPr>
              <a:spLocks noChangeShapeType="1"/>
            </p:cNvSpPr>
            <p:nvPr/>
          </p:nvSpPr>
          <p:spPr bwMode="auto">
            <a:xfrm flipV="1">
              <a:off x="880" y="488"/>
              <a:ext cx="216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Line 28"/>
            <p:cNvSpPr>
              <a:spLocks noChangeShapeType="1"/>
            </p:cNvSpPr>
            <p:nvPr/>
          </p:nvSpPr>
          <p:spPr bwMode="auto">
            <a:xfrm flipV="1">
              <a:off x="4336" y="2128"/>
              <a:ext cx="216" cy="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Line 29"/>
            <p:cNvSpPr>
              <a:spLocks noChangeShapeType="1"/>
            </p:cNvSpPr>
            <p:nvPr/>
          </p:nvSpPr>
          <p:spPr bwMode="auto">
            <a:xfrm>
              <a:off x="872" y="2128"/>
              <a:ext cx="248" cy="1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6" name="Line 30"/>
            <p:cNvSpPr>
              <a:spLocks noChangeShapeType="1"/>
            </p:cNvSpPr>
            <p:nvPr/>
          </p:nvSpPr>
          <p:spPr bwMode="auto">
            <a:xfrm>
              <a:off x="4336" y="480"/>
              <a:ext cx="232" cy="1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990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Line 32"/>
            <p:cNvSpPr>
              <a:spLocks noChangeShapeType="1"/>
            </p:cNvSpPr>
            <p:nvPr/>
          </p:nvSpPr>
          <p:spPr bwMode="auto">
            <a:xfrm>
              <a:off x="880" y="640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9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" y="990"/>
              <a:ext cx="1867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0" name="Line 34"/>
            <p:cNvSpPr>
              <a:spLocks noChangeShapeType="1"/>
            </p:cNvSpPr>
            <p:nvPr/>
          </p:nvSpPr>
          <p:spPr bwMode="auto">
            <a:xfrm>
              <a:off x="4560" y="632"/>
              <a:ext cx="0" cy="5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51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" y="1438"/>
              <a:ext cx="18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7" y="1438"/>
              <a:ext cx="188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Line 37"/>
            <p:cNvSpPr>
              <a:spLocks noChangeShapeType="1"/>
            </p:cNvSpPr>
            <p:nvPr/>
          </p:nvSpPr>
          <p:spPr bwMode="auto">
            <a:xfrm flipH="1">
              <a:off x="896" y="1592"/>
              <a:ext cx="0" cy="5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Line 38"/>
            <p:cNvSpPr>
              <a:spLocks noChangeShapeType="1"/>
            </p:cNvSpPr>
            <p:nvPr/>
          </p:nvSpPr>
          <p:spPr bwMode="auto">
            <a:xfrm>
              <a:off x="4552" y="160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Line 39"/>
            <p:cNvSpPr>
              <a:spLocks noChangeShapeType="1"/>
            </p:cNvSpPr>
            <p:nvPr/>
          </p:nvSpPr>
          <p:spPr bwMode="auto">
            <a:xfrm>
              <a:off x="2728" y="384"/>
              <a:ext cx="8" cy="2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2349500" y="4089400"/>
            <a:ext cx="1066800" cy="2298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V="1">
            <a:off x="2349500" y="4800600"/>
            <a:ext cx="190500" cy="158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2324100" y="6400800"/>
            <a:ext cx="38989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403648" y="764704"/>
            <a:ext cx="6362700" cy="831850"/>
            <a:chOff x="792" y="1622"/>
            <a:chExt cx="4008" cy="524"/>
          </a:xfrm>
        </p:grpSpPr>
        <p:pic>
          <p:nvPicPr>
            <p:cNvPr id="26636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8" y="1622"/>
              <a:ext cx="203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627784" y="6021288"/>
            <a:ext cx="3586336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ДЛИННЫЕ ЛИНИИ ОБРЫВА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  <p:bldP spid="30727" grpId="0"/>
      <p:bldP spid="30760" grpId="0" animBg="1"/>
      <p:bldP spid="30761" grpId="0" animBg="1"/>
      <p:bldP spid="30762" grpId="0" animBg="1"/>
      <p:bldP spid="307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19490" t="19845" r="24992" b="14006"/>
          <a:stretch>
            <a:fillRect/>
          </a:stretch>
        </p:blipFill>
        <p:spPr bwMode="auto">
          <a:xfrm>
            <a:off x="-46799" y="0"/>
            <a:ext cx="9190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11560" y="332656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71800" y="332656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6056" y="332656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80312" y="332656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2564904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80312" y="4869160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8064" y="4869160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15816" y="4869160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9552" y="4869160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9552" y="2636912"/>
            <a:ext cx="792088" cy="79208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131840" y="1988840"/>
            <a:ext cx="2160240" cy="201622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67744" y="11967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Сидите правильно!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0770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   </a:t>
            </a:r>
            <a:r>
              <a:rPr lang="ru-RU" sz="4000" b="1" dirty="0" smtClean="0">
                <a:solidFill>
                  <a:srgbClr val="FFFF00"/>
                </a:solidFill>
              </a:rPr>
              <a:t>Берегите зрение!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26064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Ф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26064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26064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452320" y="33265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2320" y="479715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</a:t>
            </a:r>
            <a:endParaRPr lang="ru-RU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320" y="256490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92080" y="48691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48691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4797152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КТ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256490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254 L 0.2421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0"/>
                            </p:stCondLst>
                            <p:childTnLst>
                              <p:par>
                                <p:cTn id="9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000"/>
                            </p:stCondLst>
                            <p:childTnLst>
                              <p:par>
                                <p:cTn id="96" presetID="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1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7" presetID="2" presetClass="exit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12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8" presetID="2" presetClass="exit" presetSubtype="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23" presetID="53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9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33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7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1" presetID="53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7" presetID="3" presetClass="exit" presetSubtype="1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1" presetID="2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55" presetID="53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3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-45384"/>
          <a:stretch>
            <a:fillRect/>
          </a:stretch>
        </p:blipFill>
        <p:spPr bwMode="auto">
          <a:xfrm>
            <a:off x="-180528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5816" y="404664"/>
            <a:ext cx="40664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/>
              </a:rPr>
              <a:t>§§ 2.1, 2.2, 2.3, страницы 15 – 20 в учебнике.</a:t>
            </a:r>
          </a:p>
          <a:p>
            <a:endParaRPr lang="ru-RU" sz="2800" dirty="0" smtClean="0">
              <a:cs typeface="Times New Roman"/>
            </a:endParaRPr>
          </a:p>
          <a:p>
            <a:r>
              <a:rPr lang="ru-RU" sz="2800" dirty="0" smtClean="0"/>
              <a:t>Ответить на вопросы на стр. 20.</a:t>
            </a:r>
          </a:p>
          <a:p>
            <a:endParaRPr lang="ru-RU" sz="2800" dirty="0" smtClean="0"/>
          </a:p>
          <a:p>
            <a:r>
              <a:rPr lang="ru-RU" sz="2800" dirty="0" smtClean="0"/>
              <a:t>Выполнить задание в тетради по рис. 23.</a:t>
            </a:r>
          </a:p>
          <a:p>
            <a:endParaRPr lang="ru-RU" sz="2800" dirty="0" smtClean="0"/>
          </a:p>
          <a:p>
            <a:r>
              <a:rPr lang="ru-RU" sz="2800" dirty="0" smtClean="0"/>
              <a:t>Принести на следующий урок лист чертёжной бумаги формата А4 для выполнения графической работы №1 «Линии чертежа»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467544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87624" y="188640"/>
            <a:ext cx="388843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ГРАФИЧЕСКАЯ РАБОТА № 1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39552" y="908720"/>
            <a:ext cx="8312150" cy="5689600"/>
            <a:chOff x="1306" y="696"/>
            <a:chExt cx="3530" cy="2041"/>
          </a:xfrm>
        </p:grpSpPr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1306" y="696"/>
              <a:ext cx="3530" cy="2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1495" y="747"/>
              <a:ext cx="3282" cy="193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101" y="2488"/>
              <a:ext cx="1659" cy="176"/>
              <a:chOff x="968" y="1672"/>
              <a:chExt cx="4056" cy="616"/>
            </a:xfrm>
          </p:grpSpPr>
          <p:pic>
            <p:nvPicPr>
              <p:cNvPr id="30760" name="Picture 4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221" t="33443" r="4102" b="40599"/>
              <a:stretch>
                <a:fillRect/>
              </a:stretch>
            </p:blipFill>
            <p:spPr bwMode="auto">
              <a:xfrm>
                <a:off x="984" y="1707"/>
                <a:ext cx="4025" cy="54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0761" name="Line 41"/>
              <p:cNvSpPr>
                <a:spLocks noChangeShapeType="1"/>
              </p:cNvSpPr>
              <p:nvPr/>
            </p:nvSpPr>
            <p:spPr bwMode="auto">
              <a:xfrm>
                <a:off x="968" y="2064"/>
                <a:ext cx="4056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Line 42"/>
              <p:cNvSpPr>
                <a:spLocks noChangeShapeType="1"/>
              </p:cNvSpPr>
              <p:nvPr/>
            </p:nvSpPr>
            <p:spPr bwMode="auto">
              <a:xfrm>
                <a:off x="2928" y="1672"/>
                <a:ext cx="0" cy="6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3" name="Line 43"/>
              <p:cNvSpPr>
                <a:spLocks noChangeShapeType="1"/>
              </p:cNvSpPr>
              <p:nvPr/>
            </p:nvSpPr>
            <p:spPr bwMode="auto">
              <a:xfrm>
                <a:off x="968" y="1872"/>
                <a:ext cx="19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Line 44"/>
              <p:cNvSpPr>
                <a:spLocks noChangeShapeType="1"/>
              </p:cNvSpPr>
              <p:nvPr/>
            </p:nvSpPr>
            <p:spPr bwMode="auto">
              <a:xfrm>
                <a:off x="1672" y="1672"/>
                <a:ext cx="8" cy="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Line 45"/>
              <p:cNvSpPr>
                <a:spLocks noChangeShapeType="1"/>
              </p:cNvSpPr>
              <p:nvPr/>
            </p:nvSpPr>
            <p:spPr bwMode="auto">
              <a:xfrm flipH="1">
                <a:off x="2656" y="1680"/>
                <a:ext cx="0" cy="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Line 46"/>
              <p:cNvSpPr>
                <a:spLocks noChangeShapeType="1"/>
              </p:cNvSpPr>
              <p:nvPr/>
            </p:nvSpPr>
            <p:spPr bwMode="auto">
              <a:xfrm>
                <a:off x="3904" y="207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7" name="Line 47"/>
              <p:cNvSpPr>
                <a:spLocks noChangeShapeType="1"/>
              </p:cNvSpPr>
              <p:nvPr/>
            </p:nvSpPr>
            <p:spPr bwMode="auto">
              <a:xfrm>
                <a:off x="4464" y="2064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3843" name="Line 51"/>
          <p:cNvSpPr>
            <a:spLocks noChangeShapeType="1"/>
          </p:cNvSpPr>
          <p:nvPr/>
        </p:nvSpPr>
        <p:spPr bwMode="auto">
          <a:xfrm flipH="1">
            <a:off x="4499992" y="1412776"/>
            <a:ext cx="38100" cy="42484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>
            <a:off x="1187624" y="1412776"/>
            <a:ext cx="295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3" name="Line 61"/>
          <p:cNvSpPr>
            <a:spLocks noChangeShapeType="1"/>
          </p:cNvSpPr>
          <p:nvPr/>
        </p:nvSpPr>
        <p:spPr bwMode="auto">
          <a:xfrm>
            <a:off x="1187624" y="1700808"/>
            <a:ext cx="2933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>
            <a:off x="1187624" y="3284984"/>
            <a:ext cx="295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59" name="Line 67"/>
          <p:cNvSpPr>
            <a:spLocks noChangeShapeType="1"/>
          </p:cNvSpPr>
          <p:nvPr/>
        </p:nvSpPr>
        <p:spPr bwMode="auto">
          <a:xfrm>
            <a:off x="1187624" y="3573016"/>
            <a:ext cx="295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>
            <a:off x="1187624" y="3933056"/>
            <a:ext cx="295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1187624" y="5085184"/>
            <a:ext cx="295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>
            <a:off x="1187624" y="5373216"/>
            <a:ext cx="295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6" name="Line 74"/>
          <p:cNvSpPr>
            <a:spLocks noChangeShapeType="1"/>
          </p:cNvSpPr>
          <p:nvPr/>
        </p:nvSpPr>
        <p:spPr bwMode="auto">
          <a:xfrm>
            <a:off x="1187624" y="5661248"/>
            <a:ext cx="295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8" name="Line 76"/>
          <p:cNvSpPr>
            <a:spLocks noChangeShapeType="1"/>
          </p:cNvSpPr>
          <p:nvPr/>
        </p:nvSpPr>
        <p:spPr bwMode="auto">
          <a:xfrm>
            <a:off x="1187624" y="1988840"/>
            <a:ext cx="292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869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2987675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0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21088"/>
            <a:ext cx="2987675" cy="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1" name="Picture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877273"/>
            <a:ext cx="2952326" cy="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2" name="Picture 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5" y="2636912"/>
            <a:ext cx="2952328" cy="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3" name="Picture 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5" y="4509120"/>
            <a:ext cx="2952328" cy="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4" name="Picture 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090" y="1412776"/>
            <a:ext cx="11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75" name="Picture 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412776"/>
            <a:ext cx="8336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2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33004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3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3004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4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85184"/>
            <a:ext cx="33004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5" name="Picture 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340768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6" name="Picture 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645024"/>
            <a:ext cx="5556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7" name="Picture 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340768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88" name="Picture 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717032"/>
            <a:ext cx="539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5004048" y="188640"/>
            <a:ext cx="360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«ЛИНИИ  ЧЕРТЕЖА»</a:t>
            </a:r>
          </a:p>
        </p:txBody>
      </p:sp>
      <p:sp>
        <p:nvSpPr>
          <p:cNvPr id="33876" name="Oval 84"/>
          <p:cNvSpPr>
            <a:spLocks noChangeArrowheads="1"/>
          </p:cNvSpPr>
          <p:nvPr/>
        </p:nvSpPr>
        <p:spPr bwMode="auto">
          <a:xfrm>
            <a:off x="5292080" y="1412776"/>
            <a:ext cx="1384300" cy="1309687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79" name="Oval 87"/>
          <p:cNvSpPr>
            <a:spLocks noChangeArrowheads="1"/>
          </p:cNvSpPr>
          <p:nvPr/>
        </p:nvSpPr>
        <p:spPr bwMode="auto">
          <a:xfrm>
            <a:off x="6948264" y="1484784"/>
            <a:ext cx="1344613" cy="128428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77" name="Oval 85"/>
          <p:cNvSpPr>
            <a:spLocks noChangeArrowheads="1"/>
          </p:cNvSpPr>
          <p:nvPr/>
        </p:nvSpPr>
        <p:spPr bwMode="auto">
          <a:xfrm>
            <a:off x="5292080" y="2924944"/>
            <a:ext cx="1397000" cy="128428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80" name="Oval 88"/>
          <p:cNvSpPr>
            <a:spLocks noChangeArrowheads="1"/>
          </p:cNvSpPr>
          <p:nvPr/>
        </p:nvSpPr>
        <p:spPr bwMode="auto">
          <a:xfrm>
            <a:off x="6948264" y="2924944"/>
            <a:ext cx="1398588" cy="1284288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78" name="Oval 86"/>
          <p:cNvSpPr>
            <a:spLocks noChangeArrowheads="1"/>
          </p:cNvSpPr>
          <p:nvPr/>
        </p:nvSpPr>
        <p:spPr bwMode="auto">
          <a:xfrm>
            <a:off x="5292080" y="4437112"/>
            <a:ext cx="1384300" cy="12969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81" name="Oval 89"/>
          <p:cNvSpPr>
            <a:spLocks noChangeArrowheads="1"/>
          </p:cNvSpPr>
          <p:nvPr/>
        </p:nvSpPr>
        <p:spPr bwMode="auto">
          <a:xfrm>
            <a:off x="6948264" y="4437112"/>
            <a:ext cx="1384300" cy="1309688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187624" y="1268760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1412776"/>
            <a:ext cx="4457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47664" y="5486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Вариант 1. ГОРИЗОНТАЛЬНОЕ РАСПОЛОЖЕНИЕ ФОРМАТА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43" grpId="0" animBg="1"/>
      <p:bldP spid="33852" grpId="0" animBg="1"/>
      <p:bldP spid="33853" grpId="0" animBg="1"/>
      <p:bldP spid="33858" grpId="0" animBg="1"/>
      <p:bldP spid="33859" grpId="0" animBg="1"/>
      <p:bldP spid="33860" grpId="0" animBg="1"/>
      <p:bldP spid="33864" grpId="0" animBg="1"/>
      <p:bldP spid="33865" grpId="0" animBg="1"/>
      <p:bldP spid="33866" grpId="0" animBg="1"/>
      <p:bldP spid="33868" grpId="0" animBg="1"/>
      <p:bldP spid="33889" grpId="0"/>
      <p:bldP spid="33876" grpId="0" animBg="1"/>
      <p:bldP spid="33879" grpId="0" animBg="1"/>
      <p:bldP spid="33877" grpId="0" animBg="1"/>
      <p:bldP spid="33880" grpId="0" animBg="1"/>
      <p:bldP spid="33878" grpId="0" animBg="1"/>
      <p:bldP spid="338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352928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48680"/>
            <a:ext cx="5040560" cy="6048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0688"/>
            <a:ext cx="4680520" cy="590465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868144" y="980728"/>
            <a:ext cx="1224136" cy="12241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572000" y="980728"/>
            <a:ext cx="1224136" cy="1224136"/>
          </a:xfrm>
          <a:prstGeom prst="ellipse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499991" y="1554666"/>
            <a:ext cx="2736304" cy="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Овал 67"/>
          <p:cNvSpPr/>
          <p:nvPr/>
        </p:nvSpPr>
        <p:spPr>
          <a:xfrm>
            <a:off x="5868144" y="4437112"/>
            <a:ext cx="1224136" cy="12241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572000" y="4365104"/>
            <a:ext cx="1224136" cy="12241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868144" y="2708920"/>
            <a:ext cx="1224136" cy="1224136"/>
          </a:xfrm>
          <a:prstGeom prst="ellipse">
            <a:avLst/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572000" y="2708920"/>
            <a:ext cx="1224136" cy="12241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Вариант 2. ВЕРТИКАЛЬНОЕ РАСПОЛОЖЕНИЕ ФОРМАТА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355976" y="6093296"/>
            <a:ext cx="2932112" cy="432048"/>
            <a:chOff x="968" y="1672"/>
            <a:chExt cx="4056" cy="616"/>
          </a:xfrm>
        </p:grpSpPr>
        <p:pic>
          <p:nvPicPr>
            <p:cNvPr id="9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 l="17221" t="33443" r="4102" b="40599"/>
            <a:stretch>
              <a:fillRect/>
            </a:stretch>
          </p:blipFill>
          <p:spPr bwMode="auto">
            <a:xfrm>
              <a:off x="984" y="1707"/>
              <a:ext cx="4025" cy="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968" y="2064"/>
              <a:ext cx="4056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2928" y="1672"/>
              <a:ext cx="0" cy="6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968" y="1872"/>
              <a:ext cx="1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1672" y="1672"/>
              <a:ext cx="8" cy="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H="1">
              <a:off x="2656" y="1680"/>
              <a:ext cx="0" cy="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3904" y="2072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4427984" y="836712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83671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71800" y="836712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71800" y="1052736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71800" y="126876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148478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71800" y="170080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71800" y="2060848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71800" y="227687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92896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71800" y="2708920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71800" y="292494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71800" y="3284984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71800" y="3573016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71800" y="3861048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71800" y="407707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71800" y="436510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771800" y="4725144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71800" y="494116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71800" y="522920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771800" y="5445224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771800" y="566124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27984" y="83671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7" y="764704"/>
            <a:ext cx="525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45719" cy="3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84984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84984"/>
            <a:ext cx="508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3725"/>
            <a:ext cx="2686729" cy="4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499992" y="5013176"/>
            <a:ext cx="2736305" cy="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 l="-45384"/>
          <a:stretch>
            <a:fillRect/>
          </a:stretch>
        </p:blipFill>
        <p:spPr bwMode="auto">
          <a:xfrm>
            <a:off x="-287524" y="5172075"/>
            <a:ext cx="6830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63" grpId="0" animBg="1"/>
      <p:bldP spid="61" grpId="0" animBg="1"/>
      <p:bldP spid="68" grpId="0" animBg="1"/>
      <p:bldP spid="67" grpId="0" animBg="1"/>
      <p:bldP spid="65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496944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4664"/>
            <a:ext cx="885698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 ОФОРМЛЕНИЯ</a:t>
            </a:r>
            <a:r>
              <a:rPr lang="en-US" sz="32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ЧЕРТЕЖЕЙ</a:t>
            </a:r>
            <a:endParaRPr lang="ru-RU" sz="32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40768"/>
            <a:ext cx="806489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Цели:</a:t>
            </a:r>
            <a:r>
              <a:rPr lang="ru-RU" sz="2400" b="1" dirty="0" smtClean="0"/>
              <a:t>  </a:t>
            </a:r>
            <a:endParaRPr lang="en-US" sz="2400" b="1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дать учащимся понятие о правилах оформления чертежа, которые выполняются согласно принятым и действующим государственным стандартам Единой системы конструкторской документации – ЕСКД;</a:t>
            </a:r>
            <a:endParaRPr lang="en-US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показать учащимся, какое значение имеет стандартизация, почему необходимы стандарты ЕСКД;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573016"/>
            <a:ext cx="79928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познакомить с понятиями «формат» и «основная надпись»;</a:t>
            </a:r>
            <a:endParaRPr lang="en-US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/>
              <a:t>научить применять, согласно стандартам ЕСКД , линии чертежа, которые имеют разное назначение и применение;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dirty="0" smtClean="0"/>
              <a:t>воспитать у школьников понимание ответственности и чувство необходимости профессиональной дисциплины при работе с графической документацией;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dirty="0" smtClean="0"/>
              <a:t>воспитать точность и аккуратность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построении чертежей.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332656"/>
            <a:ext cx="72728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Вопросы для повторения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76672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1.Назовите чертёжные инструменты, материалы и принадлежности, которые применяются для </a:t>
            </a:r>
            <a:r>
              <a:rPr lang="ru-RU" sz="2400" smtClean="0"/>
              <a:t>выполнения чертежа.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2.Как подготовить к работе чертёжный циркуль?</a:t>
            </a:r>
          </a:p>
          <a:p>
            <a:r>
              <a:rPr lang="ru-RU" sz="2400" dirty="0" smtClean="0"/>
              <a:t>Как проводят им дуги окружностей? </a:t>
            </a:r>
          </a:p>
          <a:p>
            <a:endParaRPr lang="ru-RU" sz="2400" dirty="0" smtClean="0"/>
          </a:p>
          <a:p>
            <a:r>
              <a:rPr lang="ru-RU" sz="2400" dirty="0" smtClean="0"/>
              <a:t>3.Для чего нужна рейсшина?</a:t>
            </a:r>
          </a:p>
          <a:p>
            <a:endParaRPr lang="ru-RU" sz="2400" dirty="0" smtClean="0"/>
          </a:p>
          <a:p>
            <a:r>
              <a:rPr lang="ru-RU" sz="2400" dirty="0" smtClean="0"/>
              <a:t>4.Как подготовить к работе карандаш?</a:t>
            </a:r>
          </a:p>
          <a:p>
            <a:endParaRPr lang="ru-RU" sz="2400" dirty="0" smtClean="0"/>
          </a:p>
          <a:p>
            <a:r>
              <a:rPr lang="ru-RU" sz="2400" dirty="0" smtClean="0"/>
              <a:t>5.Какие бывают карандаши по твёрдости?</a:t>
            </a:r>
          </a:p>
          <a:p>
            <a:endParaRPr lang="ru-RU" sz="2400" dirty="0" smtClean="0"/>
          </a:p>
          <a:p>
            <a:r>
              <a:rPr lang="ru-RU" sz="2400" dirty="0" smtClean="0"/>
              <a:t>6.Как правильно подготовить рабочее место для черчения?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448" t="33922" r="53932" b="242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188640"/>
            <a:ext cx="8424936" cy="648072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19672" y="404664"/>
            <a:ext cx="5832648" cy="3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ПОНЯТИЕ  О  СТАНДАРТАХ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3568" y="2348880"/>
            <a:ext cx="8064896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– слово английское и в переводе означает «образец». </a:t>
            </a:r>
            <a:r>
              <a:rPr lang="ru-RU" sz="2400" b="1" dirty="0" smtClean="0"/>
              <a:t>Образец </a:t>
            </a:r>
            <a:r>
              <a:rPr lang="ru-RU" sz="2400" b="1" dirty="0"/>
              <a:t>в </a:t>
            </a:r>
            <a:r>
              <a:rPr lang="en-US" sz="2400" b="1" dirty="0" smtClean="0"/>
              <a:t> </a:t>
            </a:r>
            <a:r>
              <a:rPr lang="ru-RU" sz="2400" b="1" dirty="0" smtClean="0"/>
              <a:t>том </a:t>
            </a:r>
            <a:r>
              <a:rPr lang="ru-RU" sz="2400" b="1" dirty="0"/>
              <a:t>смысле, какой мы вкладываем в понятие «такой же», «одинаковый».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3568" y="1052736"/>
            <a:ext cx="8208912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/>
              <a:t>  Для </a:t>
            </a:r>
            <a:r>
              <a:rPr lang="ru-RU" sz="2400" b="1" dirty="0"/>
              <a:t>удобства выполнения и изучения технической документации установлены общие правила по её разработке и оформлению.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83568" y="3717032"/>
            <a:ext cx="8208912" cy="26776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rgbClr val="CC3300"/>
                </a:solidFill>
              </a:rPr>
              <a:t>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Стандарт </a:t>
            </a:r>
            <a:r>
              <a:rPr lang="ru-RU" sz="2400" b="1" i="1" u="sng" dirty="0">
                <a:solidFill>
                  <a:srgbClr val="C00000"/>
                </a:solidFill>
              </a:rPr>
              <a:t>ЕСКД</a:t>
            </a:r>
            <a:r>
              <a:rPr lang="ru-RU" sz="2400" b="1" dirty="0">
                <a:solidFill>
                  <a:srgbClr val="C00000"/>
                </a:solidFill>
              </a:rPr>
              <a:t> – ЕДИНАЯ СИСТЕМА КОНСТРУКТОРСКОЙ ДОКУМЕНТАЦИИ</a:t>
            </a:r>
            <a:r>
              <a:rPr lang="ru-RU" sz="2400" b="1" dirty="0"/>
              <a:t>– это нормативный документ, устанавливающий единые правила выполнения и оформления конструкторских документов для всех отраслей промышленности, строительства, транспорта и учебных заведений, утверждённый компетентным органом – Государственным комитетом по стандартизации.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60" grpId="0"/>
      <p:bldP spid="49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67744" y="260648"/>
            <a:ext cx="4464496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«НОРМАЛИЗОВАННАЯ  ГАЙКА»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3568" y="692696"/>
            <a:ext cx="4811713" cy="2246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Подходи, рабочий!</a:t>
            </a:r>
          </a:p>
          <a:p>
            <a:r>
              <a:rPr lang="ru-RU" sz="2000" b="1" dirty="0"/>
              <a:t> Обсудим, дай – </a:t>
            </a:r>
            <a:r>
              <a:rPr lang="ru-RU" sz="2000" b="1" dirty="0" err="1"/>
              <a:t>ка</a:t>
            </a:r>
            <a:r>
              <a:rPr lang="ru-RU" sz="2000" b="1" dirty="0"/>
              <a:t>,  </a:t>
            </a:r>
          </a:p>
          <a:p>
            <a:r>
              <a:rPr lang="ru-RU" sz="2000" b="1" dirty="0"/>
              <a:t>      </a:t>
            </a:r>
            <a:r>
              <a:rPr lang="ru-RU" sz="2000" b="1" dirty="0" smtClean="0"/>
              <a:t>Что </a:t>
            </a:r>
            <a:r>
              <a:rPr lang="ru-RU" sz="2000" b="1" dirty="0"/>
              <a:t>это за вещь такая - гайка ?</a:t>
            </a:r>
          </a:p>
          <a:p>
            <a:r>
              <a:rPr lang="ru-RU" sz="2000" b="1" dirty="0"/>
              <a:t>   Что гайка?  </a:t>
            </a:r>
          </a:p>
          <a:p>
            <a:r>
              <a:rPr lang="ru-RU" sz="2000" b="1" dirty="0"/>
              <a:t>       Ерунда! Малость! </a:t>
            </a:r>
          </a:p>
          <a:p>
            <a:r>
              <a:rPr lang="ru-RU" sz="2000" b="1" dirty="0"/>
              <a:t>А попробуй-ка</a:t>
            </a:r>
          </a:p>
          <a:p>
            <a:r>
              <a:rPr lang="ru-RU" sz="2000" b="1" dirty="0"/>
              <a:t>Езжай, ежели сломалась.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3568" y="2996952"/>
            <a:ext cx="4378325" cy="2246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Без этой вещи,</a:t>
            </a:r>
          </a:p>
          <a:p>
            <a:r>
              <a:rPr lang="ru-RU" sz="2000" b="1" dirty="0" smtClean="0"/>
              <a:t>Без </a:t>
            </a:r>
            <a:r>
              <a:rPr lang="ru-RU" sz="2000" b="1" dirty="0"/>
              <a:t>гайки той – </a:t>
            </a:r>
          </a:p>
          <a:p>
            <a:r>
              <a:rPr lang="ru-RU" sz="2000" b="1" dirty="0" smtClean="0"/>
              <a:t>Ни </a:t>
            </a:r>
            <a:r>
              <a:rPr lang="ru-RU" sz="2000" b="1" dirty="0"/>
              <a:t>взад, ни вперёд,</a:t>
            </a:r>
          </a:p>
          <a:p>
            <a:r>
              <a:rPr lang="ru-RU" sz="2000" b="1" dirty="0"/>
              <a:t>Становись и стой!</a:t>
            </a:r>
          </a:p>
          <a:p>
            <a:r>
              <a:rPr lang="ru-RU" sz="2000" b="1" dirty="0"/>
              <a:t>Наконец отыскали гайку эту….</a:t>
            </a:r>
          </a:p>
          <a:p>
            <a:r>
              <a:rPr lang="ru-RU" sz="2000" b="1" dirty="0"/>
              <a:t>Прилаживают….</a:t>
            </a:r>
          </a:p>
          <a:p>
            <a:r>
              <a:rPr lang="ru-RU" sz="2000" b="1" dirty="0"/>
              <a:t>Никакой возможности нету!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788024" y="692696"/>
            <a:ext cx="5154613" cy="2246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Эта мала, та велика, - </a:t>
            </a:r>
          </a:p>
          <a:p>
            <a:r>
              <a:rPr lang="ru-RU" sz="2000" b="1" dirty="0" smtClean="0"/>
              <a:t>Словом</a:t>
            </a:r>
            <a:r>
              <a:rPr lang="ru-RU" sz="2000" b="1" dirty="0"/>
              <a:t>, </a:t>
            </a:r>
          </a:p>
          <a:p>
            <a:r>
              <a:rPr lang="ru-RU" sz="2000" b="1" dirty="0"/>
              <a:t>Не приладишь её никак.</a:t>
            </a:r>
          </a:p>
          <a:p>
            <a:r>
              <a:rPr lang="ru-RU" sz="2000" b="1" dirty="0"/>
              <a:t>И пошли пешком, </a:t>
            </a:r>
          </a:p>
          <a:p>
            <a:r>
              <a:rPr lang="ru-RU" sz="2000" b="1" dirty="0"/>
              <a:t>Как гуляки праздные.</a:t>
            </a:r>
          </a:p>
          <a:p>
            <a:r>
              <a:rPr lang="ru-RU" sz="2000" b="1" dirty="0"/>
              <a:t>Отчего?</a:t>
            </a:r>
          </a:p>
          <a:p>
            <a:r>
              <a:rPr lang="ru-RU" sz="2000" b="1" dirty="0"/>
              <a:t>Оттого, что гайки разные.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60032" y="2852936"/>
            <a:ext cx="3911600" cy="28623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А если гайки одинаковые </a:t>
            </a:r>
            <a:r>
              <a:rPr lang="ru-RU" sz="2000" b="1" dirty="0" err="1"/>
              <a:t>ввесть</a:t>
            </a:r>
            <a:r>
              <a:rPr lang="ru-RU" sz="2000" b="1" dirty="0"/>
              <a:t>,</a:t>
            </a:r>
          </a:p>
          <a:p>
            <a:r>
              <a:rPr lang="ru-RU" sz="2000" b="1" dirty="0" smtClean="0"/>
              <a:t>Сломалась </a:t>
            </a:r>
            <a:r>
              <a:rPr lang="ru-RU" sz="2000" b="1" dirty="0"/>
              <a:t>– </a:t>
            </a:r>
          </a:p>
          <a:p>
            <a:r>
              <a:rPr lang="ru-RU" sz="2000" b="1" dirty="0" smtClean="0"/>
              <a:t>Новая </a:t>
            </a:r>
            <a:r>
              <a:rPr lang="ru-RU" sz="2000" b="1" dirty="0"/>
              <a:t>сейчас же есть.</a:t>
            </a:r>
          </a:p>
          <a:p>
            <a:r>
              <a:rPr lang="ru-RU" sz="2000" b="1" dirty="0"/>
              <a:t>И нечего долго раздумывать тут:</a:t>
            </a:r>
          </a:p>
          <a:p>
            <a:r>
              <a:rPr lang="ru-RU" sz="2000" b="1" dirty="0" smtClean="0"/>
              <a:t>Бери </a:t>
            </a:r>
            <a:r>
              <a:rPr lang="ru-RU" sz="2000" b="1" dirty="0"/>
              <a:t>любую – </a:t>
            </a:r>
          </a:p>
          <a:p>
            <a:r>
              <a:rPr lang="ru-RU" sz="2000" b="1" dirty="0" smtClean="0"/>
              <a:t>Хоть </a:t>
            </a:r>
            <a:r>
              <a:rPr lang="ru-RU" sz="2000" b="1" dirty="0"/>
              <a:t>эту, хоть ту!</a:t>
            </a:r>
          </a:p>
          <a:p>
            <a:r>
              <a:rPr lang="ru-RU" sz="2000" b="1" dirty="0"/>
              <a:t>И не только в гайке наше счастье.</a:t>
            </a:r>
          </a:p>
          <a:p>
            <a:r>
              <a:rPr lang="ru-RU" sz="2000" b="1" dirty="0" smtClean="0"/>
              <a:t>Надо всем </a:t>
            </a:r>
            <a:r>
              <a:rPr lang="ru-RU" sz="2000" b="1" dirty="0"/>
              <a:t>машинам</a:t>
            </a:r>
          </a:p>
          <a:p>
            <a:r>
              <a:rPr lang="ru-RU" sz="2000" b="1" dirty="0"/>
              <a:t>ОДИНАКОВЫЕ ЧАСТИ…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87624" y="5949280"/>
            <a:ext cx="6552728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Мяковский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Владимирович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5201816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 l="19048" t="50084" r="77114" b="44955"/>
          <a:stretch>
            <a:fillRect/>
          </a:stretch>
        </p:blipFill>
        <p:spPr bwMode="auto">
          <a:xfrm>
            <a:off x="7668344" y="5085184"/>
            <a:ext cx="9806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2"/>
      <p:bldP spid="51205" grpId="0"/>
      <p:bldP spid="51206" grpId="1"/>
      <p:bldP spid="5120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899592" y="3284984"/>
          <a:ext cx="7632848" cy="3096344"/>
        </p:xfrm>
        <a:graphic>
          <a:graphicData uri="http://schemas.openxmlformats.org/presentationml/2006/ole">
            <p:oleObj spid="_x0000_s63489" name="Фрагмент" r:id="rId4" imgW="6657975" imgH="2971800" progId="KOMPAS.FRW">
              <p:embed/>
            </p:oleObj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552" y="332656"/>
            <a:ext cx="860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Соблюдение государственных стандартов обязательно для всех отраслей промышленности, проектных организаций, научных учреждений  и т. д. Во всех учебных заведениях, где изучают инженерную графику, учебные чертежи выполняют по изложенным в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ГОСТах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правилам.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Стандарт имеет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буквенное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цифровое обозначение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Далее представлена расшифровка обозначения стандарта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808312" cy="362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ФОРМАТЫ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1258888"/>
            <a:ext cx="8604448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cs typeface="Times New Roman" pitchFamily="18" charset="0"/>
              </a:rPr>
              <a:t>ФОРМАТ</a:t>
            </a:r>
            <a:r>
              <a:rPr lang="ru-RU" sz="2800" b="1" dirty="0">
                <a:cs typeface="Times New Roman" pitchFamily="18" charset="0"/>
              </a:rPr>
              <a:t> – </a:t>
            </a:r>
            <a:r>
              <a:rPr lang="ru-RU" sz="2800" b="1" dirty="0" smtClean="0">
                <a:cs typeface="Times New Roman" pitchFamily="18" charset="0"/>
              </a:rPr>
              <a:t>чертёжный лист бумаги определённого </a:t>
            </a: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размера, на котором выполняются чертежи и другие конструкторские документы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3568" y="2716213"/>
            <a:ext cx="8460432" cy="946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cs typeface="Times New Roman" pitchFamily="18" charset="0"/>
              </a:rPr>
              <a:t>Для выполнения учебных чертежей используют в основном 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</a:t>
            </a:r>
            <a:r>
              <a:rPr lang="ru-RU" sz="2800" b="1" dirty="0">
                <a:cs typeface="Times New Roman" pitchFamily="18" charset="0"/>
              </a:rPr>
              <a:t> размером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297 </a:t>
            </a:r>
            <a:r>
              <a:rPr lang="ru-RU" sz="2800" b="1" dirty="0" err="1">
                <a:solidFill>
                  <a:srgbClr val="C00000"/>
                </a:solidFill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210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мм</a:t>
            </a:r>
            <a:r>
              <a:rPr lang="ru-RU" sz="2800" b="1" dirty="0">
                <a:cs typeface="Times New Roman" pitchFamily="18" charset="0"/>
              </a:rPr>
              <a:t>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3568" y="3962400"/>
            <a:ext cx="8460432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/>
              <a:t>  </a:t>
            </a:r>
            <a:r>
              <a:rPr lang="ru-RU" sz="2800" b="1" dirty="0">
                <a:cs typeface="Times New Roman" pitchFamily="18" charset="0"/>
              </a:rPr>
              <a:t>Формат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А4 </a:t>
            </a:r>
            <a:r>
              <a:rPr lang="ru-RU" sz="2800" b="1" dirty="0">
                <a:cs typeface="Times New Roman" pitchFamily="18" charset="0"/>
              </a:rPr>
              <a:t>получается в результате многократного деления формата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А0,</a:t>
            </a:r>
            <a:r>
              <a:rPr lang="ru-RU" sz="2800" b="1" dirty="0">
                <a:cs typeface="Times New Roman" pitchFamily="18" charset="0"/>
              </a:rPr>
              <a:t> площадь которого приблизительно равна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1м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²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347864" y="824027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(ГОСТ 2.301-68*)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/>
      <p:bldP spid="573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14" t="53130" r="53977" b="21409"/>
          <a:stretch>
            <a:fillRect/>
          </a:stretch>
        </p:blipFill>
        <p:spPr bwMode="auto">
          <a:xfrm>
            <a:off x="-33934" y="0"/>
            <a:ext cx="917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8424936" cy="640871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3568" y="908720"/>
            <a:ext cx="8208912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СХЕМА ОБРАЗОВАНИЯ ФОРМАТОВ И ОБРАЗЦЫ ФОРМАТОВ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683568" y="1412776"/>
            <a:ext cx="8036569" cy="4968552"/>
          </a:xfrm>
          <a:prstGeom prst="foldedCorner">
            <a:avLst>
              <a:gd name="adj" fmla="val 12500"/>
            </a:avLst>
          </a:prstGeom>
          <a:solidFill>
            <a:srgbClr val="F3FEB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83567" y="1412776"/>
            <a:ext cx="4032449" cy="4968552"/>
          </a:xfrm>
          <a:prstGeom prst="foldedCorner">
            <a:avLst>
              <a:gd name="adj" fmla="val 12500"/>
            </a:avLst>
          </a:prstGeom>
          <a:solidFill>
            <a:srgbClr val="FDCB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83568" y="1412776"/>
            <a:ext cx="4032448" cy="2448272"/>
          </a:xfrm>
          <a:prstGeom prst="foldedCorner">
            <a:avLst>
              <a:gd name="adj" fmla="val 12500"/>
            </a:avLst>
          </a:prstGeom>
          <a:solidFill>
            <a:srgbClr val="BBF2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83568" y="1412776"/>
            <a:ext cx="2016224" cy="2448272"/>
          </a:xfrm>
          <a:prstGeom prst="foldedCorner">
            <a:avLst>
              <a:gd name="adj" fmla="val 12500"/>
            </a:avLst>
          </a:prstGeom>
          <a:solidFill>
            <a:srgbClr val="FECF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683568" y="1412776"/>
            <a:ext cx="2016224" cy="1180306"/>
          </a:xfrm>
          <a:prstGeom prst="foldedCorner">
            <a:avLst>
              <a:gd name="adj" fmla="val 12500"/>
            </a:avLst>
          </a:prstGeom>
          <a:solidFill>
            <a:srgbClr val="B4FEB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797675" y="2089845"/>
            <a:ext cx="1684338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0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1189 Х 841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259632" y="4509120"/>
            <a:ext cx="18288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 1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594 Х 841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710880" y="1997770"/>
            <a:ext cx="159067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2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594 Х 420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96342" y="2805807"/>
            <a:ext cx="1419225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3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420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927100" y="1670050"/>
            <a:ext cx="1392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82055" y="1469132"/>
            <a:ext cx="151130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 4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297 Х 210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868144" y="3789040"/>
            <a:ext cx="15906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</a:t>
            </a:r>
            <a:r>
              <a:rPr lang="en-US" sz="2400" b="1" dirty="0">
                <a:cs typeface="Arial" charset="0"/>
              </a:rPr>
              <a:t>~ 1</a:t>
            </a:r>
            <a:r>
              <a:rPr lang="ru-RU" sz="2400" b="1" dirty="0">
                <a:cs typeface="Arial" charset="0"/>
              </a:rPr>
              <a:t>м</a:t>
            </a:r>
            <a:r>
              <a:rPr lang="en-US" sz="2400" b="1" dirty="0">
                <a:cs typeface="Arial" charset="0"/>
              </a:rPr>
              <a:t>²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2075"/>
            <a:ext cx="447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979712" y="332656"/>
            <a:ext cx="232679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/>
              </a:rPr>
              <a:t>ФОРМАТЫ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476672"/>
            <a:ext cx="201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(ГОСТ 2.301-68*)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/>
      <p:bldP spid="56333" grpId="0"/>
      <p:bldP spid="56334" grpId="0"/>
      <p:bldP spid="56336" grpId="0"/>
      <p:bldP spid="563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1127</Words>
  <Application>Microsoft Office PowerPoint</Application>
  <PresentationFormat>Экран (4:3)</PresentationFormat>
  <Paragraphs>227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Фрагмент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1. ОСНОВНАЯ СПЛОШНАЯ ТОЛСТАЯ ЛИНИЯ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161</cp:revision>
  <dcterms:created xsi:type="dcterms:W3CDTF">2013-01-19T08:48:33Z</dcterms:created>
  <dcterms:modified xsi:type="dcterms:W3CDTF">2013-01-28T19:32:19Z</dcterms:modified>
</cp:coreProperties>
</file>