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56" r:id="rId3"/>
    <p:sldId id="258" r:id="rId4"/>
    <p:sldId id="323" r:id="rId5"/>
    <p:sldId id="257" r:id="rId6"/>
    <p:sldId id="312" r:id="rId7"/>
    <p:sldId id="297" r:id="rId8"/>
    <p:sldId id="295" r:id="rId9"/>
    <p:sldId id="296" r:id="rId10"/>
    <p:sldId id="298" r:id="rId11"/>
    <p:sldId id="315" r:id="rId12"/>
    <p:sldId id="299" r:id="rId13"/>
    <p:sldId id="300" r:id="rId14"/>
    <p:sldId id="301" r:id="rId15"/>
    <p:sldId id="304" r:id="rId16"/>
    <p:sldId id="302" r:id="rId17"/>
    <p:sldId id="303" r:id="rId18"/>
    <p:sldId id="313" r:id="rId19"/>
    <p:sldId id="305" r:id="rId20"/>
    <p:sldId id="306" r:id="rId21"/>
    <p:sldId id="307" r:id="rId22"/>
    <p:sldId id="308" r:id="rId23"/>
    <p:sldId id="309" r:id="rId24"/>
    <p:sldId id="310" r:id="rId25"/>
    <p:sldId id="316" r:id="rId26"/>
    <p:sldId id="324" r:id="rId27"/>
    <p:sldId id="325" r:id="rId28"/>
    <p:sldId id="317" r:id="rId29"/>
    <p:sldId id="318" r:id="rId30"/>
    <p:sldId id="319" r:id="rId31"/>
    <p:sldId id="320" r:id="rId32"/>
    <p:sldId id="321" r:id="rId33"/>
    <p:sldId id="322" r:id="rId34"/>
    <p:sldId id="326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84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5863B-9E77-4500-8B52-5E7C8A7A3952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51ECA-010B-41E8-90BA-CA37E66B46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3CD82-B111-4E70-9736-77EEF13BB946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6D48C-7012-441E-8E73-29AF645DB6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6F912-0C45-47FF-BCEE-FB7493B1E67E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24951-9228-417C-AFD3-852DC8488A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5F343-F614-4450-8D6F-762C43550FDE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6437A-A6AD-43D4-9D81-7AAD06EE9C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78B1D-E9DE-4839-BCFA-0FDF731B7733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F56E7-B98B-4F7D-A7B4-3C03723987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9C91B-7B2B-4E6D-824A-C1DF0AA023F6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3E92A-A6F4-419D-8A99-D347487C3D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A46AB-3FA8-4C02-8F4E-42C5F4055621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4430C-7E37-4938-A015-E2B216142D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BB52-E3A9-40D2-A3F8-FA5667DB17FB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2437-93A7-447D-B3F4-A32AFDC27D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1F372-795D-4516-A7AD-2B6FE2248BD6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397EF-40EA-4848-AF1D-C23668E2E6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23C60-980F-41DE-9B3B-686A06DBFF45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0A41F-A4BB-4BBE-9D68-EE32168391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A4E20-4656-4859-953E-9124BB1E59BA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08C5C-2A84-447D-982A-958BAB594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74017D-BA6B-4241-8749-9AE5A10E8DFF}" type="datetimeFigureOut">
              <a:rPr lang="ru-RU"/>
              <a:pPr>
                <a:defRPr/>
              </a:pPr>
              <a:t>05.03.2013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0D5423-267B-4209-95CB-A89341E71D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72" r:id="rId9"/>
    <p:sldLayoutId id="2147483663" r:id="rId10"/>
    <p:sldLayoutId id="2147483662" r:id="rId11"/>
  </p:sldLayoutIdLst>
  <p:transition spd="slow">
    <p:fade/>
  </p:transition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+mj-ea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fotki.ru/6/cvety1930.html" TargetMode="External"/><Relationship Id="rId2" Type="http://schemas.openxmlformats.org/officeDocument/2006/relationships/hyperlink" Target="http://annuo.mypage.ru/tag/&#1095;&#1091;&#1074;&#1089;&#1090;&#1074;&#1072;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1377950"/>
            <a:ext cx="9461501" cy="1908175"/>
          </a:xfrm>
          <a:prstGeom prst="rect">
            <a:avLst/>
          </a:prstGeom>
          <a:noFill/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1500188" y="214313"/>
            <a:ext cx="6192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Verdana" pitchFamily="34" charset="0"/>
              </a:rPr>
              <a:t>МБОУ Екатериновская сош</a:t>
            </a: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8" y="3352800"/>
            <a:ext cx="4297362" cy="322421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6813" y="633413"/>
            <a:ext cx="1766887" cy="963612"/>
          </a:xfrm>
          <a:prstGeom prst="rect">
            <a:avLst/>
          </a:prstGeom>
          <a:noFill/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4643438" y="5572125"/>
            <a:ext cx="4321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Учитель химии и биологии</a:t>
            </a:r>
          </a:p>
          <a:p>
            <a:pPr algn="ctr"/>
            <a:r>
              <a:rPr lang="ru-RU" sz="2000" b="1">
                <a:solidFill>
                  <a:srgbClr val="C00000"/>
                </a:solidFill>
                <a:latin typeface="Verdana" pitchFamily="34" charset="0"/>
              </a:rPr>
              <a:t>Ковалевская Нина Ивановна</a:t>
            </a: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3357563"/>
            <a:ext cx="328136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806450"/>
            <a:ext cx="785812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3"/>
          <p:cNvSpPr>
            <a:spLocks noChangeArrowheads="1"/>
          </p:cNvSpPr>
          <p:nvPr/>
        </p:nvSpPr>
        <p:spPr bwMode="auto">
          <a:xfrm>
            <a:off x="1714500" y="214313"/>
            <a:ext cx="5956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C00000"/>
                </a:solidFill>
                <a:latin typeface="Bookman Old Style" pitchFamily="18" charset="0"/>
              </a:rPr>
              <a:t>Многообразие покрытосеменных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4643438" y="404813"/>
            <a:ext cx="4213225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  <a:latin typeface="Bookman Old Style" pitchFamily="18" charset="0"/>
              </a:rPr>
              <a:t>«</a:t>
            </a:r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Давай пройдемся медленно по лугу.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 И «здравствуй»! – скажем, каждому цветку.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 Я должен над цветами наклониться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 Не для того, чтобы рвать или срезать,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 А чтоб увидеть добрые их лица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 И доброе лицо им показать.»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993775"/>
            <a:ext cx="4694238" cy="45529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3"/>
          <p:cNvSpPr txBox="1">
            <a:spLocks noChangeArrowheads="1"/>
          </p:cNvSpPr>
          <p:nvPr/>
        </p:nvSpPr>
        <p:spPr bwMode="auto">
          <a:xfrm>
            <a:off x="107950" y="203200"/>
            <a:ext cx="88566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C00000"/>
                </a:solidFill>
                <a:latin typeface="Bookman Old Style" pitchFamily="18" charset="0"/>
              </a:rPr>
              <a:t>Покрытосеменные растения</a:t>
            </a:r>
          </a:p>
          <a:p>
            <a:pPr algn="ctr"/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Приспособились к самым различным условиям от ледяных пустынь Арктики до экваториальных лесов Амазонки.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928813"/>
            <a:ext cx="3176587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287338" y="6103938"/>
            <a:ext cx="3529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Полярный мак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2143125"/>
            <a:ext cx="4865687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4535488" y="6103938"/>
            <a:ext cx="4068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Плоды какао-дерева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714375" y="214313"/>
            <a:ext cx="77120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Bookman Old Style" pitchFamily="18" charset="0"/>
              </a:rPr>
              <a:t>Покрытосеменные растения</a:t>
            </a:r>
          </a:p>
          <a:p>
            <a:pPr algn="ctr"/>
            <a:r>
              <a:rPr lang="ru-RU" sz="2400" b="1">
                <a:solidFill>
                  <a:srgbClr val="002060"/>
                </a:solidFill>
                <a:latin typeface="Bookman Old Style" pitchFamily="18" charset="0"/>
              </a:rPr>
              <a:t>Они растут в воде и в безводных пустынях.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1316038"/>
            <a:ext cx="4651375" cy="40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Прямоугольник 2"/>
          <p:cNvSpPr>
            <a:spLocks noChangeArrowheads="1"/>
          </p:cNvSpPr>
          <p:nvPr/>
        </p:nvSpPr>
        <p:spPr bwMode="auto">
          <a:xfrm>
            <a:off x="1000125" y="5500688"/>
            <a:ext cx="33670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Кувшинка белая 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316038"/>
            <a:ext cx="3938588" cy="40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5143500" y="5500688"/>
            <a:ext cx="3786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Верблюжья колючка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968" y="260646"/>
            <a:ext cx="8784976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Покрытосеменные растения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  <a:t>Образуют леса и ковром разнотравья покрывают степи</a:t>
            </a:r>
            <a:r>
              <a:rPr lang="ru-RU" sz="2000" b="1" i="1" dirty="0">
                <a:latin typeface="Bookman Old Style" pitchFamily="18" charset="0"/>
              </a:rPr>
              <a:t>.</a:t>
            </a:r>
            <a:endParaRPr lang="ru-RU" sz="2000" b="1" i="1" dirty="0"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1566863"/>
            <a:ext cx="5254625" cy="3163887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588" y="3749675"/>
            <a:ext cx="5011737" cy="30781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1714500"/>
            <a:ext cx="4672013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Прямоугольник 2"/>
          <p:cNvSpPr>
            <a:spLocks noChangeArrowheads="1"/>
          </p:cNvSpPr>
          <p:nvPr/>
        </p:nvSpPr>
        <p:spPr bwMode="auto">
          <a:xfrm>
            <a:off x="0" y="0"/>
            <a:ext cx="4268788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b="1">
              <a:solidFill>
                <a:srgbClr val="FFFF00"/>
              </a:solidFill>
              <a:latin typeface="Verdana" pitchFamily="34" charset="0"/>
            </a:endParaRPr>
          </a:p>
          <a:p>
            <a:pPr algn="ctr"/>
            <a:r>
              <a:rPr lang="ru-RU" b="1" i="1">
                <a:solidFill>
                  <a:srgbClr val="C00000"/>
                </a:solidFill>
                <a:latin typeface="Bookman Old Style" pitchFamily="18" charset="0"/>
              </a:rPr>
              <a:t>"Степь, степь: Лошади бегут, солнце все выше, и кажется, что тогда, в детстве, степь не была в июне такой богатой, такой пышной; травы в цвету - зеленые, желтые, лиловые, белые, и от них, и от нагретой земли идет аромат; и какие-то странные синие птицы по дороге: А на душе спокойно, сладко, и, кажется, согласился бы всю жизнь ехать так и смотреть на степь. Вдруг неожиданно глубокий овраг, поросший молодым дубом и ольхой; потянуло влагой - должно быть ручей внизу. На этой стороне, у самого края оврага, вспорхнула с шумом стая куропаток.»</a:t>
            </a:r>
          </a:p>
          <a:p>
            <a:pPr algn="ctr"/>
            <a:r>
              <a:rPr lang="ru-RU" b="1" i="1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b="1" i="1">
                <a:solidFill>
                  <a:srgbClr val="002060"/>
                </a:solidFill>
                <a:latin typeface="Bookman Old Style" pitchFamily="18" charset="0"/>
              </a:rPr>
              <a:t>Антон Павлович Чехов рассказ "В родном краю"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8" y="1682750"/>
            <a:ext cx="5192712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468313" y="333375"/>
            <a:ext cx="84248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Покрытосеменные растения</a:t>
            </a:r>
          </a:p>
          <a:p>
            <a:pPr algn="ctr"/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Некоторые имеют гигантские размеры, а есть крошечные растеньица</a:t>
            </a:r>
          </a:p>
        </p:txBody>
      </p:sp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417513" y="6149975"/>
            <a:ext cx="3384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Эвкалипт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6438" y="2359025"/>
            <a:ext cx="3835400" cy="2914650"/>
          </a:xfrm>
          <a:prstGeom prst="rect">
            <a:avLst/>
          </a:prstGeom>
          <a:noFill/>
        </p:spPr>
      </p:pic>
      <p:sp>
        <p:nvSpPr>
          <p:cNvPr id="49157" name="Прямоугольник 3"/>
          <p:cNvSpPr>
            <a:spLocks noChangeArrowheads="1"/>
          </p:cNvSpPr>
          <p:nvPr/>
        </p:nvSpPr>
        <p:spPr bwMode="auto">
          <a:xfrm>
            <a:off x="4679950" y="6149975"/>
            <a:ext cx="3903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Вольфия бескорневая</a:t>
            </a: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388" y="1676400"/>
            <a:ext cx="321627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71500"/>
            <a:ext cx="6215062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6553200" y="571500"/>
            <a:ext cx="25908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C00000"/>
                </a:solidFill>
                <a:latin typeface="Bookman Old Style" pitchFamily="18" charset="0"/>
              </a:rPr>
              <a:t>Раффлезия</a:t>
            </a:r>
            <a:r>
              <a:rPr lang="ru-RU" sz="2400" i="1">
                <a:solidFill>
                  <a:srgbClr val="C00000"/>
                </a:solidFill>
                <a:latin typeface="Bookman Old Style" pitchFamily="18" charset="0"/>
              </a:rPr>
              <a:t> -</a:t>
            </a:r>
            <a:r>
              <a:rPr lang="ru-RU" sz="2400" i="1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самый большой цветок в мире, который может достигать до 90 сантиметров в ширину и весить до 11 килограмм.</a:t>
            </a:r>
          </a:p>
          <a:p>
            <a:endParaRPr lang="ru-RU" sz="2400" i="1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352425"/>
            <a:ext cx="7469187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1619250" y="5445125"/>
            <a:ext cx="568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Виктория Амазонская </a:t>
            </a:r>
            <a:r>
              <a:rPr lang="ru-RU" b="1" i="1">
                <a:solidFill>
                  <a:srgbClr val="C00000"/>
                </a:solidFill>
                <a:latin typeface="Bookman Old Style" pitchFamily="18" charset="0"/>
              </a:rPr>
              <a:t>- </a:t>
            </a:r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гигантская кувшинка.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8352928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Хозяйственное значение покрытосеменных 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растений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Ростовской 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области </a:t>
            </a:r>
          </a:p>
        </p:txBody>
      </p:sp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179388" y="1989138"/>
            <a:ext cx="50038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002060"/>
                </a:solidFill>
                <a:latin typeface="Bookman Old Style" pitchFamily="18" charset="0"/>
              </a:rPr>
              <a:t>Зерновые –основные сельскохозяйственные культуры Дона.</a:t>
            </a:r>
          </a:p>
          <a:p>
            <a:endParaRPr lang="ru-RU" sz="2800" b="1" i="1">
              <a:solidFill>
                <a:srgbClr val="002060"/>
              </a:solidFill>
              <a:latin typeface="Bookman Old Style" pitchFamily="18" charset="0"/>
            </a:endParaRPr>
          </a:p>
          <a:p>
            <a:endParaRPr lang="ru-RU" sz="2800" b="1" i="1">
              <a:solidFill>
                <a:srgbClr val="002060"/>
              </a:solidFill>
              <a:latin typeface="Bookman Old Style" pitchFamily="18" charset="0"/>
            </a:endParaRPr>
          </a:p>
          <a:p>
            <a:endParaRPr lang="ru-RU" sz="2800" b="1" i="1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ru-RU" sz="2800" b="1" i="1">
                <a:solidFill>
                  <a:srgbClr val="002060"/>
                </a:solidFill>
                <a:latin typeface="Bookman Old Style" pitchFamily="18" charset="0"/>
              </a:rPr>
              <a:t>  Овощи и фрукты –источник витаминов и микроэлементов.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7025" y="1620838"/>
            <a:ext cx="3498850" cy="262731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7025" y="4333875"/>
            <a:ext cx="3524250" cy="24018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0" y="255588"/>
            <a:ext cx="8139113" cy="541972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1925" y="255588"/>
            <a:ext cx="3500438" cy="3700462"/>
          </a:xfrm>
          <a:prstGeom prst="rect">
            <a:avLst/>
          </a:prstGeom>
          <a:noFill/>
        </p:spPr>
      </p:pic>
      <p:sp>
        <p:nvSpPr>
          <p:cNvPr id="36867" name="Прямоугольник 4"/>
          <p:cNvSpPr>
            <a:spLocks noChangeArrowheads="1"/>
          </p:cNvSpPr>
          <p:nvPr/>
        </p:nvSpPr>
        <p:spPr bwMode="auto">
          <a:xfrm>
            <a:off x="428625" y="5715000"/>
            <a:ext cx="83534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Петр Ильич Чайковский.</a:t>
            </a: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Из балета «Щелкунчик» Вальс цветов.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Прямоугольник 1"/>
          <p:cNvSpPr>
            <a:spLocks noChangeArrowheads="1"/>
          </p:cNvSpPr>
          <p:nvPr/>
        </p:nvSpPr>
        <p:spPr bwMode="auto">
          <a:xfrm>
            <a:off x="0" y="188913"/>
            <a:ext cx="9080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7030A0"/>
                </a:solidFill>
                <a:latin typeface="Verdana" pitchFamily="34" charset="0"/>
              </a:rPr>
              <a:t> </a:t>
            </a:r>
            <a:r>
              <a:rPr lang="ru-RU" sz="2400" b="1" i="1">
                <a:solidFill>
                  <a:srgbClr val="C00000"/>
                </a:solidFill>
                <a:latin typeface="Bookman Old Style" pitchFamily="18" charset="0"/>
              </a:rPr>
              <a:t>Ростовская область – южная «житница России»: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3876675"/>
            <a:ext cx="4979988" cy="2938463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933450"/>
            <a:ext cx="4675187" cy="2889250"/>
          </a:xfrm>
          <a:prstGeom prst="rect">
            <a:avLst/>
          </a:prstGeom>
          <a:noFill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6013" y="938213"/>
            <a:ext cx="3968750" cy="2974975"/>
          </a:xfrm>
          <a:prstGeom prst="rect">
            <a:avLst/>
          </a:prstGeom>
          <a:noFill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9963" y="3846513"/>
            <a:ext cx="4303712" cy="29019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1" name="Прямоугольник 1"/>
          <p:cNvSpPr>
            <a:spLocks noChangeArrowheads="1"/>
          </p:cNvSpPr>
          <p:nvPr/>
        </p:nvSpPr>
        <p:spPr bwMode="auto">
          <a:xfrm>
            <a:off x="428625" y="214313"/>
            <a:ext cx="8302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Лекарственные растения родного края</a:t>
            </a:r>
          </a:p>
        </p:txBody>
      </p:sp>
      <p:graphicFrame>
        <p:nvGraphicFramePr>
          <p:cNvPr id="13330" name="Object 18"/>
          <p:cNvGraphicFramePr>
            <a:graphicFrameLocks noChangeAspect="1"/>
          </p:cNvGraphicFramePr>
          <p:nvPr/>
        </p:nvGraphicFramePr>
        <p:xfrm>
          <a:off x="319088" y="908050"/>
          <a:ext cx="8501062" cy="5619750"/>
        </p:xfrm>
        <a:graphic>
          <a:graphicData uri="http://schemas.openxmlformats.org/presentationml/2006/ole">
            <p:oleObj spid="_x0000_s13330" name="Документ" r:id="rId3" imgW="10330112" imgH="6828361" progId="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53" name="Object 17"/>
          <p:cNvGraphicFramePr>
            <a:graphicFrameLocks noChangeAspect="1"/>
          </p:cNvGraphicFramePr>
          <p:nvPr/>
        </p:nvGraphicFramePr>
        <p:xfrm>
          <a:off x="92075" y="404813"/>
          <a:ext cx="9051925" cy="6119812"/>
        </p:xfrm>
        <a:graphic>
          <a:graphicData uri="http://schemas.openxmlformats.org/presentationml/2006/ole">
            <p:oleObj spid="_x0000_s14353" name="Документ" r:id="rId3" imgW="9788733" imgH="6617914" progId="">
              <p:embed/>
            </p:oleObj>
          </a:graphicData>
        </a:graphic>
      </p:graphicFrame>
      <p:pic>
        <p:nvPicPr>
          <p:cNvPr id="1435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1613" y="633413"/>
            <a:ext cx="13906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5" name="Прямоугольник 4"/>
          <p:cNvSpPr>
            <a:spLocks noChangeArrowheads="1"/>
          </p:cNvSpPr>
          <p:nvPr/>
        </p:nvSpPr>
        <p:spPr bwMode="auto">
          <a:xfrm>
            <a:off x="185738" y="2997200"/>
            <a:ext cx="3960812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Verdana" pitchFamily="34" charset="0"/>
              </a:rPr>
              <a:t> Николай Иванович Колесниченко                                     – Заслуженный учитель Российской Федерации. Родился и живет в селе Екатериновка Матвеево-Курганского района Ростовской области.  31 год проработал учителем биологии в Екатериновской средней школе.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99" name="Object 15"/>
          <p:cNvGraphicFramePr>
            <a:graphicFrameLocks noChangeAspect="1"/>
          </p:cNvGraphicFramePr>
          <p:nvPr/>
        </p:nvGraphicFramePr>
        <p:xfrm>
          <a:off x="107950" y="307975"/>
          <a:ext cx="8994775" cy="6121400"/>
        </p:xfrm>
        <a:graphic>
          <a:graphicData uri="http://schemas.openxmlformats.org/presentationml/2006/ole">
            <p:oleObj spid="_x0000_s16399" name="Документ" r:id="rId3" imgW="9753817" imgH="6637012" progId="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015413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50" y="285750"/>
            <a:ext cx="7704138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C00000"/>
                </a:solidFill>
                <a:latin typeface="Bookman Old Style" pitchFamily="18" charset="0"/>
              </a:rPr>
              <a:t>Декоративные растения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002060"/>
              </a:solidFill>
              <a:latin typeface="Bookman Old Style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  <a:t>озеленение домов, </a:t>
            </a:r>
            <a: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  <a:t>села, </a:t>
            </a:r>
            <a: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  <a:t>района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2400" b="1" i="1" dirty="0">
              <a:solidFill>
                <a:srgbClr val="002060"/>
              </a:solidFill>
              <a:latin typeface="Bookman Old Style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400" b="1" i="1" dirty="0">
                <a:solidFill>
                  <a:srgbClr val="002060"/>
                </a:solidFill>
                <a:latin typeface="Bookman Old Style" pitchFamily="18" charset="0"/>
              </a:rPr>
              <a:t>творчество наших земляков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6950" y="109538"/>
            <a:ext cx="2895600" cy="217646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2763" y="3060700"/>
            <a:ext cx="4668837" cy="35052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963" y="2566988"/>
            <a:ext cx="4151312" cy="31146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071563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1071563"/>
            <a:ext cx="3263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786188"/>
            <a:ext cx="3586163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3786188"/>
            <a:ext cx="3592512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1019175" y="96838"/>
            <a:ext cx="67675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Цветник Хачатурян Н.М</a:t>
            </a:r>
            <a:r>
              <a:rPr lang="ru-RU" b="1" i="1">
                <a:solidFill>
                  <a:srgbClr val="C00000"/>
                </a:solidFill>
                <a:latin typeface="Bookman Old Style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/>
          <p:cNvSpPr txBox="1">
            <a:spLocks noChangeArrowheads="1"/>
          </p:cNvSpPr>
          <p:nvPr/>
        </p:nvSpPr>
        <p:spPr bwMode="auto">
          <a:xfrm>
            <a:off x="1187450" y="115888"/>
            <a:ext cx="669766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Творчество</a:t>
            </a:r>
            <a:r>
              <a:rPr lang="ru-RU" sz="3200" b="1" i="1">
                <a:solidFill>
                  <a:srgbClr val="C00000"/>
                </a:solidFill>
                <a:latin typeface="Bookman Old Style" pitchFamily="18" charset="0"/>
              </a:rPr>
              <a:t> наших земляков</a:t>
            </a:r>
          </a:p>
          <a:p>
            <a:pPr algn="ctr"/>
            <a:endParaRPr lang="ru-RU">
              <a:latin typeface="Verdana" pitchFamily="34" charset="0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755650"/>
            <a:ext cx="7851775" cy="5894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8" name="Прямоугольник 1"/>
          <p:cNvSpPr>
            <a:spLocks noChangeArrowheads="1"/>
          </p:cNvSpPr>
          <p:nvPr/>
        </p:nvSpPr>
        <p:spPr bwMode="auto">
          <a:xfrm>
            <a:off x="900113" y="188913"/>
            <a:ext cx="76327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Красная книга Ростовской области и с.Екатериновки.</a:t>
            </a:r>
          </a:p>
        </p:txBody>
      </p:sp>
      <p:graphicFrame>
        <p:nvGraphicFramePr>
          <p:cNvPr id="26637" name="Object 13"/>
          <p:cNvGraphicFramePr>
            <a:graphicFrameLocks noChangeAspect="1"/>
          </p:cNvGraphicFramePr>
          <p:nvPr/>
        </p:nvGraphicFramePr>
        <p:xfrm>
          <a:off x="395288" y="1239838"/>
          <a:ext cx="8299450" cy="5635625"/>
        </p:xfrm>
        <a:graphic>
          <a:graphicData uri="http://schemas.openxmlformats.org/presentationml/2006/ole">
            <p:oleObj spid="_x0000_s26637" name="Документ" r:id="rId3" imgW="9776135" imgH="6638454" progId="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61" name="Object 13"/>
          <p:cNvGraphicFramePr>
            <a:graphicFrameLocks noChangeAspect="1"/>
          </p:cNvGraphicFramePr>
          <p:nvPr/>
        </p:nvGraphicFramePr>
        <p:xfrm>
          <a:off x="468313" y="696913"/>
          <a:ext cx="8539162" cy="5684837"/>
        </p:xfrm>
        <a:graphic>
          <a:graphicData uri="http://schemas.openxmlformats.org/presentationml/2006/ole">
            <p:oleObj spid="_x0000_s27661" name="Document" r:id="rId3" imgW="10125655" imgH="6738272" progId="Word.Document.8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538" y="2143125"/>
            <a:ext cx="6132512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790575" y="214313"/>
            <a:ext cx="83534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Цветы, как люди, на добро щедры,</a:t>
            </a:r>
          </a:p>
          <a:p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И, щедро нежность людям отдавая,</a:t>
            </a:r>
          </a:p>
          <a:p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Они цветут, сердца обогревая,</a:t>
            </a:r>
          </a:p>
          <a:p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Как маленькие тёплые костры.</a:t>
            </a:r>
          </a:p>
          <a:p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                                                  К. Жанэ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85" name="Object 13"/>
          <p:cNvGraphicFramePr>
            <a:graphicFrameLocks noChangeAspect="1"/>
          </p:cNvGraphicFramePr>
          <p:nvPr/>
        </p:nvGraphicFramePr>
        <p:xfrm>
          <a:off x="111125" y="476250"/>
          <a:ext cx="8923338" cy="5905500"/>
        </p:xfrm>
        <a:graphic>
          <a:graphicData uri="http://schemas.openxmlformats.org/presentationml/2006/ole">
            <p:oleObj spid="_x0000_s28685" name="Document" r:id="rId3" imgW="10114497" imgH="6693588" progId="Word.Document.8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09" name="Object 13"/>
          <p:cNvGraphicFramePr>
            <a:graphicFrameLocks noChangeAspect="1"/>
          </p:cNvGraphicFramePr>
          <p:nvPr/>
        </p:nvGraphicFramePr>
        <p:xfrm>
          <a:off x="0" y="620713"/>
          <a:ext cx="9031288" cy="5976937"/>
        </p:xfrm>
        <a:graphic>
          <a:graphicData uri="http://schemas.openxmlformats.org/presentationml/2006/ole">
            <p:oleObj spid="_x0000_s29709" name="Document" r:id="rId3" imgW="10114497" imgH="6693588" progId="Word.Document.8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2500313"/>
            <a:ext cx="44164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Прямоугольник 1"/>
          <p:cNvSpPr>
            <a:spLocks noChangeArrowheads="1"/>
          </p:cNvSpPr>
          <p:nvPr/>
        </p:nvSpPr>
        <p:spPr bwMode="auto">
          <a:xfrm>
            <a:off x="714375" y="142875"/>
            <a:ext cx="792956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Если я сорву цветок, если ты сорвешь цветок,</a:t>
            </a:r>
          </a:p>
          <a:p>
            <a:pPr algn="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 Если все: и я, и ты, если мы сорвем цветы –</a:t>
            </a:r>
          </a:p>
          <a:p>
            <a:pPr algn="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 Опустеют все поляны, и не будет красоты! </a:t>
            </a:r>
          </a:p>
          <a:p>
            <a:pPr algn="r"/>
            <a:r>
              <a:rPr lang="ru-RU" sz="2400" b="1" i="1">
                <a:solidFill>
                  <a:srgbClr val="C00000"/>
                </a:solidFill>
                <a:latin typeface="Bookman Old Style" pitchFamily="18" charset="0"/>
              </a:rPr>
              <a:t>Т. Собакина</a:t>
            </a:r>
          </a:p>
        </p:txBody>
      </p: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0" y="5929313"/>
            <a:ext cx="8929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1">
                <a:solidFill>
                  <a:srgbClr val="002060"/>
                </a:solidFill>
                <a:latin typeface="Bookman Old Style" pitchFamily="18" charset="0"/>
              </a:rPr>
              <a:t>Не рвите цветы, не рвите…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06489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Спасибо за урок!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3675" y="1133475"/>
            <a:ext cx="5918200" cy="4445000"/>
          </a:xfrm>
          <a:prstGeom prst="rect">
            <a:avLst/>
          </a:prstGeom>
          <a:noFill/>
        </p:spPr>
      </p:pic>
      <p:sp>
        <p:nvSpPr>
          <p:cNvPr id="53251" name="Прямоугольник 3"/>
          <p:cNvSpPr>
            <a:spLocks noChangeArrowheads="1"/>
          </p:cNvSpPr>
          <p:nvPr/>
        </p:nvSpPr>
        <p:spPr bwMode="auto">
          <a:xfrm>
            <a:off x="539750" y="4941888"/>
            <a:ext cx="80645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latin typeface="Verdana" pitchFamily="34" charset="0"/>
            </a:endParaRPr>
          </a:p>
          <a:p>
            <a:pPr algn="ctr"/>
            <a:endParaRPr lang="ru-RU" sz="2800" b="1">
              <a:solidFill>
                <a:srgbClr val="C00000"/>
              </a:solidFill>
              <a:latin typeface="Verdana" pitchFamily="34" charset="0"/>
            </a:endParaRP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Там, где вырождаются цветы, не может жить человек. (Гегель Г.Ф.)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06489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Использованные источники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54274" name="Прямоугольник 4"/>
          <p:cNvSpPr>
            <a:spLocks noChangeArrowheads="1"/>
          </p:cNvSpPr>
          <p:nvPr/>
        </p:nvSpPr>
        <p:spPr bwMode="auto">
          <a:xfrm>
            <a:off x="1285875" y="1285875"/>
            <a:ext cx="557212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solidFill>
                  <a:srgbClr val="002060"/>
                </a:solidFill>
                <a:latin typeface="Verdana" pitchFamily="34" charset="0"/>
                <a:hlinkClick r:id="rId2"/>
              </a:rPr>
              <a:t>http://annuo.mypage.ru/tag/</a:t>
            </a:r>
            <a:r>
              <a:rPr lang="ru-RU" u="sng">
                <a:solidFill>
                  <a:srgbClr val="002060"/>
                </a:solidFill>
                <a:latin typeface="Verdana" pitchFamily="34" charset="0"/>
                <a:hlinkClick r:id="rId2"/>
              </a:rPr>
              <a:t>чувства</a:t>
            </a:r>
            <a:endParaRPr lang="ru-RU" u="sng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n-US" u="sng">
                <a:solidFill>
                  <a:srgbClr val="002060"/>
                </a:solidFill>
                <a:latin typeface="Verdana" pitchFamily="34" charset="0"/>
              </a:rPr>
              <a:t>jetwallpapers.ru</a:t>
            </a:r>
            <a:endParaRPr lang="ru-RU" u="sng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n-US" u="sng">
                <a:solidFill>
                  <a:srgbClr val="002060"/>
                </a:solidFill>
                <a:latin typeface="Verdana" pitchFamily="34" charset="0"/>
              </a:rPr>
              <a:t>fotki.yandex.ru</a:t>
            </a:r>
            <a:endParaRPr lang="ru-RU" u="sng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n-US" u="sng">
                <a:solidFill>
                  <a:srgbClr val="002060"/>
                </a:solidFill>
                <a:latin typeface="Verdana" pitchFamily="34" charset="0"/>
                <a:hlinkClick r:id="rId3"/>
              </a:rPr>
              <a:t>http://www.artfotki.ru/6/cvety1930.html</a:t>
            </a:r>
            <a:endParaRPr lang="ru-RU" u="sng">
              <a:solidFill>
                <a:srgbClr val="002060"/>
              </a:solidFill>
              <a:latin typeface="Verdana" pitchFamily="34" charset="0"/>
            </a:endParaRPr>
          </a:p>
          <a:p>
            <a:r>
              <a:rPr lang="en-US" u="sng">
                <a:solidFill>
                  <a:srgbClr val="002060"/>
                </a:solidFill>
                <a:latin typeface="Verdana" pitchFamily="34" charset="0"/>
              </a:rPr>
              <a:t>http://o6oi.ru/main.php/wallpapers/holidays/8-march/0118.jpg.html</a:t>
            </a:r>
            <a:endParaRPr lang="ru-RU" u="sng">
              <a:solidFill>
                <a:srgbClr val="002060"/>
              </a:solidFill>
              <a:latin typeface="Verdana" pitchFamily="34" charset="0"/>
            </a:endParaRPr>
          </a:p>
          <a:p>
            <a:endParaRPr lang="ru-RU">
              <a:latin typeface="Verdana" pitchFamily="34" charset="0"/>
            </a:endParaRPr>
          </a:p>
          <a:p>
            <a:endParaRPr lang="ru-RU">
              <a:latin typeface="Verdana" pitchFamily="34" charset="0"/>
            </a:endParaRPr>
          </a:p>
          <a:p>
            <a:endParaRPr lang="ru-RU">
              <a:latin typeface="Verdan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357188"/>
            <a:ext cx="8215313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rgbClr val="C00000"/>
                </a:solidFill>
                <a:latin typeface="Bookman Old Style" pitchFamily="18" charset="0"/>
              </a:rPr>
              <a:t>Сегодня на уроке: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00206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2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Покрытосеменные, 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или 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цветковые растения.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Особенности 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строения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 Признаки 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Покрытосеменных растений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 Многообразие 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покрытосеменных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 Значение покрытосеменных.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 Охрана </a:t>
            </a:r>
            <a:r>
              <a:rPr lang="ru-RU" sz="3200" b="1" i="1" dirty="0">
                <a:solidFill>
                  <a:srgbClr val="002060"/>
                </a:solidFill>
                <a:latin typeface="Bookman Old Style" pitchFamily="18" charset="0"/>
              </a:rPr>
              <a:t>растений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76200"/>
            <a:ext cx="29987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0" y="4732338"/>
            <a:ext cx="30384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4657725"/>
            <a:ext cx="2790825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1400" y="4732338"/>
            <a:ext cx="30099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Прямоугольник 1"/>
          <p:cNvSpPr>
            <a:spLocks noChangeArrowheads="1"/>
          </p:cNvSpPr>
          <p:nvPr/>
        </p:nvSpPr>
        <p:spPr bwMode="auto">
          <a:xfrm>
            <a:off x="214313" y="2071688"/>
            <a:ext cx="864076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 i="1">
              <a:solidFill>
                <a:srgbClr val="C00000"/>
              </a:solidFill>
              <a:latin typeface="Verdana" pitchFamily="34" charset="0"/>
            </a:endParaRPr>
          </a:p>
          <a:p>
            <a:pPr algn="ctr"/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Покрытосеменные</a:t>
            </a:r>
            <a:r>
              <a:rPr lang="ru-RU" sz="2800" i="1">
                <a:latin typeface="Bookman Old Style" pitchFamily="18" charset="0"/>
              </a:rPr>
              <a:t> </a:t>
            </a:r>
            <a:r>
              <a:rPr lang="ru-RU" sz="2800" b="1" i="1">
                <a:solidFill>
                  <a:srgbClr val="0070C0"/>
                </a:solidFill>
                <a:latin typeface="Bookman Old Style" pitchFamily="18" charset="0"/>
              </a:rPr>
              <a:t>или</a:t>
            </a:r>
            <a:r>
              <a:rPr lang="ru-RU" sz="2800" i="1">
                <a:latin typeface="Bookman Old Style" pitchFamily="18" charset="0"/>
              </a:rPr>
              <a:t> </a:t>
            </a:r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Цветковые</a:t>
            </a:r>
            <a:r>
              <a:rPr lang="ru-RU" sz="2800" i="1">
                <a:latin typeface="Bookman Old Style" pitchFamily="18" charset="0"/>
              </a:rPr>
              <a:t> </a:t>
            </a:r>
            <a:r>
              <a:rPr lang="ru-RU" sz="2800" b="1" i="1">
                <a:solidFill>
                  <a:srgbClr val="0070C0"/>
                </a:solidFill>
                <a:latin typeface="Bookman Old Style" pitchFamily="18" charset="0"/>
              </a:rPr>
              <a:t>растения - самый обширный отдел растительного мира.</a:t>
            </a:r>
          </a:p>
          <a:p>
            <a:pPr algn="ctr"/>
            <a:endParaRPr lang="ru-RU" sz="2000" b="1" i="1">
              <a:solidFill>
                <a:srgbClr val="0070C0"/>
              </a:solidFill>
              <a:latin typeface="Bookman Old Style" pitchFamily="18" charset="0"/>
            </a:endParaRPr>
          </a:p>
          <a:p>
            <a:pPr algn="ctr"/>
            <a:r>
              <a:rPr lang="ru-RU" sz="2800" b="1" i="1">
                <a:solidFill>
                  <a:srgbClr val="0070C0"/>
                </a:solidFill>
                <a:latin typeface="Bookman Old Style" pitchFamily="18" charset="0"/>
              </a:rPr>
              <a:t>Цветковые насчитывают 250.000 видов. </a:t>
            </a:r>
          </a:p>
          <a:p>
            <a:pPr algn="r"/>
            <a:endParaRPr lang="ru-RU" sz="4000" i="1">
              <a:latin typeface="Verdana" pitchFamily="34" charset="0"/>
            </a:endParaRPr>
          </a:p>
        </p:txBody>
      </p:sp>
      <p:pic>
        <p:nvPicPr>
          <p:cNvPr id="17414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4725" y="76200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54400" y="90488"/>
            <a:ext cx="2243138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571500" y="214313"/>
            <a:ext cx="8178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Кто не верит, всех зову я в сад, </a:t>
            </a:r>
          </a:p>
          <a:p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Видите, моргая еле-еле, </a:t>
            </a:r>
          </a:p>
          <a:p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На людей доверчиво глядят</a:t>
            </a:r>
          </a:p>
          <a:p>
            <a:r>
              <a:rPr lang="ru-RU" sz="2800" b="1" i="1">
                <a:solidFill>
                  <a:srgbClr val="C00000"/>
                </a:solidFill>
                <a:latin typeface="Bookman Old Style" pitchFamily="18" charset="0"/>
              </a:rPr>
              <a:t>Все цветы, как дети в колыбели.</a:t>
            </a:r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3838" y="2419350"/>
            <a:ext cx="5729287" cy="4305300"/>
          </a:xfrm>
          <a:prstGeom prst="rect">
            <a:avLst/>
          </a:prstGeom>
          <a:noFill/>
        </p:spPr>
      </p:pic>
      <p:sp>
        <p:nvSpPr>
          <p:cNvPr id="18435" name="Прямоугольник 3"/>
          <p:cNvSpPr>
            <a:spLocks noChangeArrowheads="1"/>
          </p:cNvSpPr>
          <p:nvPr/>
        </p:nvSpPr>
        <p:spPr bwMode="auto">
          <a:xfrm>
            <a:off x="6572250" y="2071688"/>
            <a:ext cx="2347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C00000"/>
                </a:solidFill>
                <a:latin typeface="Bookman Old Style" pitchFamily="18" charset="0"/>
              </a:rPr>
              <a:t>Расул Гамзатов.</a:t>
            </a:r>
            <a:endParaRPr lang="ru-RU">
              <a:latin typeface="Verdan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35756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428875"/>
            <a:ext cx="42862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4514850" y="1428750"/>
            <a:ext cx="4629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Имеется орган семенного размножения – цветок. 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14313" y="2000250"/>
            <a:ext cx="4032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  <a:latin typeface="Bookman Old Style" pitchFamily="18" charset="0"/>
              </a:rPr>
              <a:t>Семя развивается внутри плода, т.е. защищено(покрыто).</a:t>
            </a:r>
          </a:p>
        </p:txBody>
      </p:sp>
      <p:sp>
        <p:nvSpPr>
          <p:cNvPr id="19461" name="Прямоугольник 4"/>
          <p:cNvSpPr>
            <a:spLocks noChangeArrowheads="1"/>
          </p:cNvSpPr>
          <p:nvPr/>
        </p:nvSpPr>
        <p:spPr bwMode="auto">
          <a:xfrm>
            <a:off x="500063" y="0"/>
            <a:ext cx="8353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rgbClr val="C00000"/>
                </a:solidFill>
                <a:latin typeface="Bookman Old Style" pitchFamily="18" charset="0"/>
              </a:rPr>
              <a:t>Почему их называют покрытосеменными?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619125" y="188913"/>
            <a:ext cx="8140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C00000"/>
                </a:solidFill>
                <a:latin typeface="Bookman Old Style" pitchFamily="18" charset="0"/>
              </a:rPr>
              <a:t>Особенности строения цветкового растения.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03313"/>
            <a:ext cx="3262312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7888" y="1103313"/>
            <a:ext cx="4078287" cy="5370512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6788" y="1768475"/>
            <a:ext cx="1341437" cy="1004888"/>
          </a:xfrm>
          <a:prstGeom prst="rect">
            <a:avLst/>
          </a:prstGeom>
          <a:noFill/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2555875" y="2997200"/>
            <a:ext cx="3024188" cy="20161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3708400" y="2997200"/>
            <a:ext cx="3959225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132138" y="5373688"/>
            <a:ext cx="4535487" cy="215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488" name="TextBox 12"/>
          <p:cNvSpPr txBox="1">
            <a:spLocks noChangeArrowheads="1"/>
          </p:cNvSpPr>
          <p:nvPr/>
        </p:nvSpPr>
        <p:spPr bwMode="auto">
          <a:xfrm>
            <a:off x="2951163" y="739775"/>
            <a:ext cx="13176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Verdana" pitchFamily="34" charset="0"/>
              </a:rPr>
              <a:t>Плод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906713" y="1109663"/>
            <a:ext cx="658812" cy="11620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4932363" y="169863"/>
            <a:ext cx="3994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C00000"/>
                </a:solidFill>
                <a:latin typeface="Bookman Old Style" pitchFamily="18" charset="0"/>
              </a:rPr>
              <a:t>Признаки покрытосеменных. </a:t>
            </a:r>
          </a:p>
        </p:txBody>
      </p:sp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323850" y="204788"/>
            <a:ext cx="3960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C00000"/>
                </a:solidFill>
                <a:latin typeface="Bookman Old Style" pitchFamily="18" charset="0"/>
              </a:rPr>
              <a:t>Признаки голосеменных.</a:t>
            </a: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4857750" y="1143000"/>
            <a:ext cx="39941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Bookman Old Style" pitchFamily="18" charset="0"/>
              </a:rPr>
              <a:t>1. Образуют семена.</a:t>
            </a:r>
          </a:p>
          <a:p>
            <a:r>
              <a:rPr lang="ru-RU" sz="2000" b="1" i="1">
                <a:solidFill>
                  <a:srgbClr val="002060"/>
                </a:solidFill>
                <a:latin typeface="Bookman Old Style" pitchFamily="18" charset="0"/>
              </a:rPr>
              <a:t>2. Развивают цветок.</a:t>
            </a:r>
          </a:p>
          <a:p>
            <a:r>
              <a:rPr lang="ru-RU" sz="2000" b="1" i="1">
                <a:solidFill>
                  <a:srgbClr val="002060"/>
                </a:solidFill>
                <a:latin typeface="Bookman Old Style" pitchFamily="18" charset="0"/>
              </a:rPr>
              <a:t>3.Развивают плод.</a:t>
            </a:r>
          </a:p>
          <a:p>
            <a:r>
              <a:rPr lang="ru-RU" sz="2000" b="1" i="1">
                <a:solidFill>
                  <a:srgbClr val="002060"/>
                </a:solidFill>
                <a:latin typeface="Bookman Old Style" pitchFamily="18" charset="0"/>
              </a:rPr>
              <a:t>4. Опыляется животными, ветром, водой, самоопылением</a:t>
            </a:r>
          </a:p>
          <a:p>
            <a:r>
              <a:rPr lang="ru-RU" sz="2000" b="1" i="1">
                <a:solidFill>
                  <a:srgbClr val="002060"/>
                </a:solidFill>
                <a:latin typeface="Bookman Old Style" pitchFamily="18" charset="0"/>
              </a:rPr>
              <a:t>5. Имеются древесные и травянистые формы</a:t>
            </a:r>
          </a:p>
        </p:txBody>
      </p:sp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179388" y="1196975"/>
            <a:ext cx="43211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Bookman Old Style" pitchFamily="18" charset="0"/>
              </a:rPr>
              <a:t>1. Образуют семена.</a:t>
            </a:r>
          </a:p>
          <a:p>
            <a:r>
              <a:rPr lang="ru-RU" sz="2000" b="1" i="1">
                <a:solidFill>
                  <a:srgbClr val="002060"/>
                </a:solidFill>
                <a:latin typeface="Bookman Old Style" pitchFamily="18" charset="0"/>
              </a:rPr>
              <a:t>2. Цветков не образуют.</a:t>
            </a:r>
          </a:p>
          <a:p>
            <a:r>
              <a:rPr lang="ru-RU" sz="2000" b="1" i="1">
                <a:solidFill>
                  <a:srgbClr val="002060"/>
                </a:solidFill>
                <a:latin typeface="Bookman Old Style" pitchFamily="18" charset="0"/>
              </a:rPr>
              <a:t>3. Плодов не развивают.</a:t>
            </a:r>
          </a:p>
          <a:p>
            <a:r>
              <a:rPr lang="ru-RU" sz="2000" b="1" i="1">
                <a:solidFill>
                  <a:srgbClr val="002060"/>
                </a:solidFill>
                <a:latin typeface="Bookman Old Style" pitchFamily="18" charset="0"/>
              </a:rPr>
              <a:t>4. Опыляется ветром.</a:t>
            </a:r>
          </a:p>
          <a:p>
            <a:r>
              <a:rPr lang="ru-RU" sz="2000" b="1" i="1">
                <a:solidFill>
                  <a:srgbClr val="002060"/>
                </a:solidFill>
                <a:latin typeface="Bookman Old Style" pitchFamily="18" charset="0"/>
              </a:rPr>
              <a:t>5. Имеются древесные формы, трав нет.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3" y="3163888"/>
            <a:ext cx="2779712" cy="3700462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5350" y="3779838"/>
            <a:ext cx="3921125" cy="29448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1130</TotalTime>
  <Words>476</Words>
  <Application>Microsoft Office PowerPoint</Application>
  <PresentationFormat>Экран (4:3)</PresentationFormat>
  <Paragraphs>98</Paragraphs>
  <Slides>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Verdana</vt:lpstr>
      <vt:lpstr>Arial</vt:lpstr>
      <vt:lpstr>Wingdings 2</vt:lpstr>
      <vt:lpstr>Calibri</vt:lpstr>
      <vt:lpstr>Bookman Old Style</vt:lpstr>
      <vt:lpstr>Wingdings</vt:lpstr>
      <vt:lpstr>Spring</vt:lpstr>
      <vt:lpstr>Spring</vt:lpstr>
      <vt:lpstr>Документ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KovalevskayNI</dc:creator>
  <cp:lastModifiedBy>User</cp:lastModifiedBy>
  <cp:revision>91</cp:revision>
  <dcterms:created xsi:type="dcterms:W3CDTF">2012-05-20T11:38:48Z</dcterms:created>
  <dcterms:modified xsi:type="dcterms:W3CDTF">2013-03-05T07:56:34Z</dcterms:modified>
</cp:coreProperties>
</file>