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0000"/>
    <a:srgbClr val="3D4B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0" y="15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8A0A-0E6D-498B-8F92-2363D983CA98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3E31-476F-4113-ADED-95D07B22F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857496"/>
            <a:ext cx="3714776" cy="225266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b="1" cap="all" dirty="0" smtClean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4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- мастерская</a:t>
            </a:r>
            <a:endParaRPr lang="ru-RU" sz="44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rus-izba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3337803" cy="424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07154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Изба – произведение русских древоделов</a:t>
            </a:r>
            <a:endParaRPr lang="ru-RU" sz="6000" b="1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Выполнение творческого </a:t>
            </a:r>
            <a:br>
              <a:rPr lang="ru-RU" sz="5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</a:br>
            <a:r>
              <a:rPr lang="ru-RU" sz="5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проекта «Русская изба»</a:t>
            </a:r>
            <a:endParaRPr lang="ru-RU" sz="5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062a7d3a983331e36f154d374ca2e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760342" cy="5192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60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4022" t="4104" r="4022" b="4349"/>
          <a:stretch>
            <a:fillRect/>
          </a:stretch>
        </p:blipFill>
        <p:spPr>
          <a:xfrm>
            <a:off x="714348" y="357166"/>
            <a:ext cx="7971493" cy="608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us-izba-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860101" cy="5603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13-0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7390772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-ulochkah-kolomny-0000419051-preview.jpg"/>
          <p:cNvPicPr>
            <a:picLocks noChangeAspect="1"/>
          </p:cNvPicPr>
          <p:nvPr/>
        </p:nvPicPr>
        <p:blipFill>
          <a:blip r:embed="rId2"/>
          <a:srcRect l="1981" t="2907" r="2961" b="14680"/>
          <a:stretch>
            <a:fillRect/>
          </a:stretch>
        </p:blipFill>
        <p:spPr>
          <a:xfrm>
            <a:off x="571472" y="928670"/>
            <a:ext cx="8029404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яя"/>
          <p:cNvPicPr>
            <a:picLocks noChangeAspect="1" noChangeArrowheads="1"/>
          </p:cNvPicPr>
          <p:nvPr/>
        </p:nvPicPr>
        <p:blipFill>
          <a:blip r:embed="rId2"/>
          <a:srcRect l="3494" t="6132" r="2173"/>
          <a:stretch>
            <a:fillRect/>
          </a:stretch>
        </p:blipFill>
        <p:spPr>
          <a:xfrm>
            <a:off x="1714480" y="785794"/>
            <a:ext cx="5715040" cy="5616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Цели урока:</a:t>
            </a:r>
            <a:br>
              <a:rPr lang="ru-RU" sz="4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</a:br>
            <a:endParaRPr lang="ru-RU" sz="4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143536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Продолжать </a:t>
            </a:r>
            <a:r>
              <a:rPr lang="ru-RU" sz="4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знакомиться </a:t>
            </a:r>
            <a:r>
              <a:rPr lang="ru-RU" sz="40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с культурой русского народа: (русское    деревянное          зодчество и народная </a:t>
            </a:r>
            <a:r>
              <a:rPr lang="ru-RU" sz="4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музыка);</a:t>
            </a:r>
            <a:endParaRPr lang="ru-RU" sz="40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4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Учиться выполнять макет избы;</a:t>
            </a:r>
            <a:endParaRPr lang="ru-RU" sz="40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40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Развивать умение работы </a:t>
            </a:r>
            <a:r>
              <a:rPr lang="ru-RU" sz="40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в группах («плотницких артелях</a:t>
            </a:r>
            <a:r>
              <a:rPr lang="ru-RU" sz="4000" b="1" cap="all" dirty="0">
                <a:ln w="0"/>
                <a:solidFill>
                  <a:srgbClr val="3D4BCF"/>
                </a:solidFill>
                <a:effectLst>
                  <a:reflection blurRad="12700" stA="50000" endPos="50000" dist="5000" dir="5400000" sy="-100000" rotWithShape="0"/>
                </a:effectLst>
              </a:rPr>
              <a:t>»)</a:t>
            </a: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Правила работы в группе:</a:t>
            </a:r>
            <a:br>
              <a:rPr lang="ru-RU" sz="4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</a:br>
            <a:endParaRPr lang="ru-RU" sz="4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Уважать </a:t>
            </a: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мнение другого человека;</a:t>
            </a:r>
          </a:p>
          <a:p>
            <a:pPr lvl="0"/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Внимательно слушать  и слышать друг друга;</a:t>
            </a:r>
          </a:p>
          <a:p>
            <a:pPr lvl="0"/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Выполняй свою часть задачи четко, не мешая другим;</a:t>
            </a:r>
          </a:p>
          <a:p>
            <a:pPr lvl="0"/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Делать замечания по выполнению работы вежливо, не повышая тона;</a:t>
            </a:r>
          </a:p>
          <a:p>
            <a:pPr lvl="0"/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Рационально распределять время при выполнении задания.</a:t>
            </a:r>
          </a:p>
          <a:p>
            <a:pPr>
              <a:buNone/>
            </a:pP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sz="4800" dirty="0" smtClean="0"/>
              <a:t>   </a:t>
            </a:r>
            <a:r>
              <a:rPr lang="ru-RU" sz="4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Выбор </a:t>
            </a:r>
            <a:r>
              <a:rPr lang="ru-RU" sz="4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места для строительства </a:t>
            </a:r>
            <a:r>
              <a:rPr lang="ru-RU" sz="4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дома</a:t>
            </a:r>
            <a:endParaRPr lang="ru-RU" sz="4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  <a:p>
            <a:pPr algn="ctr">
              <a:buNone/>
            </a:pPr>
            <a:endParaRPr lang="ru-RU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pic>
        <p:nvPicPr>
          <p:cNvPr id="4" name="Рисунок 3" descr="7669905-autumnal-village-scenery-small-wooden-church-and-peasant-s-log-hut-the-autumnal-forest-in-the-back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357430"/>
            <a:ext cx="4500594" cy="3004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113-0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1"/>
            <a:ext cx="4215968" cy="2893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</a:t>
            </a:r>
            <a:r>
              <a:rPr lang="ru-RU" sz="4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ыбор </a:t>
            </a:r>
            <a:r>
              <a:rPr lang="ru-RU" sz="4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строительного материала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714488"/>
          <a:ext cx="835824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57203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0000FF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Сосна и лиственница нижние венцы срубов;</a:t>
                      </a:r>
                    </a:p>
                    <a:p>
                      <a:pPr algn="l">
                        <a:buNone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0000FF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Стены – сосна;</a:t>
                      </a:r>
                    </a:p>
                    <a:p>
                      <a:pPr algn="l">
                        <a:buNone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0000FF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Кровля, стропила – ель;</a:t>
                      </a:r>
                    </a:p>
                    <a:p>
                      <a:pPr algn="l">
                        <a:buNone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0000FF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Мох – прокладка бревен.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FF0000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Нельзя:</a:t>
                      </a:r>
                    </a:p>
                    <a:p>
                      <a:pPr>
                        <a:buNone/>
                      </a:pPr>
                      <a:endParaRPr lang="ru-RU" sz="3200" b="1" cap="all" dirty="0" smtClean="0">
                        <a:ln w="0"/>
                        <a:solidFill>
                          <a:srgbClr val="0033CC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</a:endParaRPr>
                    </a:p>
                    <a:p>
                      <a:pPr>
                        <a:buNone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0033CC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Из священной рощи, с кладбища;</a:t>
                      </a:r>
                    </a:p>
                    <a:p>
                      <a:pPr>
                        <a:buNone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0033CC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Молодое дерево;</a:t>
                      </a:r>
                    </a:p>
                    <a:p>
                      <a:pPr>
                        <a:buNone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0033CC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Старое дерево;</a:t>
                      </a:r>
                    </a:p>
                    <a:p>
                      <a:pPr>
                        <a:buNone/>
                      </a:pPr>
                      <a:r>
                        <a:rPr lang="ru-RU" sz="3200" b="1" cap="all" dirty="0" smtClean="0">
                          <a:ln w="0"/>
                          <a:solidFill>
                            <a:srgbClr val="0033CC"/>
                          </a:solidFill>
                          <a:effectLst>
                            <a:reflection blurRad="12700" stA="50000" endPos="50000" dist="5000" dir="5400000" sy="-100000" rotWithShape="0"/>
                          </a:effectLst>
                        </a:rPr>
                        <a:t>Дерево с дуплами, наростами.</a:t>
                      </a:r>
                    </a:p>
                    <a:p>
                      <a:endParaRPr lang="ru-RU" sz="3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357314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Виды </a:t>
            </a:r>
            <a:r>
              <a:rPr lang="ru-RU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изб и </a:t>
            </a:r>
            <a:r>
              <a:rPr lang="ru-RU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основные части дома</a:t>
            </a:r>
            <a:r>
              <a:rPr lang="ru-RU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/>
            </a:r>
            <a:br>
              <a:rPr lang="ru-RU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</a:br>
            <a:endParaRPr lang="ru-RU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pic>
        <p:nvPicPr>
          <p:cNvPr id="4" name="Содержимое 3" descr="56677339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40000"/>
                <a:lumOff val="60000"/>
                <a:alpha val="89804"/>
                <a:tint val="45000"/>
                <a:satMod val="400000"/>
              </a:schemeClr>
            </a:duotone>
          </a:blip>
          <a:srcRect r="3187"/>
          <a:stretch>
            <a:fillRect/>
          </a:stretch>
        </p:blipFill>
        <p:spPr>
          <a:xfrm>
            <a:off x="2428860" y="1785926"/>
            <a:ext cx="3143272" cy="454877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4786322"/>
            <a:ext cx="84984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сруб</a:t>
            </a:r>
            <a:endParaRPr lang="ru-RU" sz="2400" b="1" u="sng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1571612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кровля</a:t>
            </a:r>
            <a:endParaRPr lang="ru-RU" sz="2400" b="1" u="sng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242886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фронтон</a:t>
            </a:r>
            <a:endParaRPr lang="ru-RU" sz="2400" b="1" u="sng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4429132"/>
            <a:ext cx="3000396" cy="12144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красные окна с </a:t>
            </a:r>
          </a:p>
          <a:p>
            <a:r>
              <a:rPr lang="ru-RU" sz="2400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наличниками </a:t>
            </a:r>
          </a:p>
          <a:p>
            <a:r>
              <a:rPr lang="ru-RU" sz="2400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и ставнями </a:t>
            </a:r>
            <a:endParaRPr lang="ru-RU" sz="2400" b="1" u="sng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285992"/>
            <a:ext cx="107612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конек</a:t>
            </a:r>
            <a:endParaRPr lang="ru-RU" sz="2400" b="1" u="sng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3357562"/>
            <a:ext cx="25680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r>
              <a:rPr lang="ru-RU" sz="2400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обовая доска </a:t>
            </a:r>
            <a:endParaRPr lang="ru-RU" sz="2400" b="1" u="sng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643174" y="1928802"/>
            <a:ext cx="1357322" cy="7143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00166" y="5143512"/>
            <a:ext cx="1071570" cy="3571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429124" y="1928802"/>
            <a:ext cx="857256" cy="5000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4000496" y="2786058"/>
            <a:ext cx="1857388" cy="1428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4429124" y="3714751"/>
            <a:ext cx="1714512" cy="1428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4857752" y="4929200"/>
            <a:ext cx="1143008" cy="5715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8596" y="3571876"/>
            <a:ext cx="189802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причелины</a:t>
            </a:r>
            <a:endParaRPr lang="ru-RU" sz="2400" b="1" u="sng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214546" y="2928935"/>
            <a:ext cx="1285884" cy="10001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О</a:t>
            </a:r>
            <a:r>
              <a:rPr lang="ru-RU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формление </a:t>
            </a:r>
            <a:r>
              <a:rPr lang="ru-RU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внешнего вида дома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57298"/>
            <a:ext cx="8229600" cy="45259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u="sng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Виды украшений окон</a:t>
            </a:r>
          </a:p>
          <a:p>
            <a:pPr algn="ctr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143644"/>
            <a:ext cx="123296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ставни</a:t>
            </a:r>
            <a:endParaRPr lang="ru-RU" sz="24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2285992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наличники</a:t>
            </a:r>
            <a:endParaRPr lang="ru-RU" sz="24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6215082"/>
            <a:ext cx="177523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кокошник</a:t>
            </a:r>
            <a:endParaRPr lang="ru-RU" sz="24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5643578"/>
            <a:ext cx="123912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фартук</a:t>
            </a:r>
            <a:endParaRPr lang="ru-RU" sz="24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214546" y="2000240"/>
            <a:ext cx="714380" cy="7143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4500562" y="2714620"/>
            <a:ext cx="1285884" cy="64294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143768" y="2714620"/>
            <a:ext cx="642942" cy="3571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3306" y="3429000"/>
            <a:ext cx="2214578" cy="277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с"/>
          <p:cNvPicPr>
            <a:picLocks noChangeAspect="1" noChangeArrowheads="1"/>
          </p:cNvPicPr>
          <p:nvPr/>
        </p:nvPicPr>
        <p:blipFill>
          <a:blip r:embed="rId3"/>
          <a:srcRect t="34670"/>
          <a:stretch>
            <a:fillRect/>
          </a:stretch>
        </p:blipFill>
        <p:spPr bwMode="auto">
          <a:xfrm>
            <a:off x="6643703" y="3286124"/>
            <a:ext cx="2059191" cy="218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6" descr="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2857496"/>
            <a:ext cx="218161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9" name="Прямая со стрелкой 38"/>
          <p:cNvCxnSpPr/>
          <p:nvPr/>
        </p:nvCxnSpPr>
        <p:spPr>
          <a:xfrm>
            <a:off x="4786314" y="1928802"/>
            <a:ext cx="785818" cy="3571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4387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Виды резьбы </a:t>
            </a:r>
            <a:endParaRPr lang="ru-RU" sz="5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607220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накладная</a:t>
            </a:r>
            <a:endParaRPr lang="ru-RU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429264"/>
            <a:ext cx="99225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г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лухая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5357826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Пропильная</a:t>
            </a:r>
            <a:endParaRPr lang="ru-RU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643050"/>
            <a:ext cx="2870886" cy="35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71678"/>
            <a:ext cx="280811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00306"/>
            <a:ext cx="3173874" cy="347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Определения понятий:</a:t>
            </a:r>
            <a:endParaRPr lang="ru-RU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Конек – </a:t>
            </a:r>
            <a:r>
              <a:rPr lang="ru-RU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охлупень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– стык двух скатов крыши, символ солнца;</a:t>
            </a:r>
          </a:p>
          <a:p>
            <a:pPr>
              <a:buNone/>
            </a:pP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  Кровля – двускатная крыша;</a:t>
            </a:r>
          </a:p>
          <a:p>
            <a:pPr>
              <a:buNone/>
            </a:pP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  Лобовая доска – </a:t>
            </a:r>
            <a:r>
              <a:rPr lang="ru-RU" b="1" cap="all" dirty="0" err="1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доска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под фронтоном, украшенная резьбой;</a:t>
            </a:r>
          </a:p>
          <a:p>
            <a:pPr>
              <a:buNone/>
            </a:pP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  Красные окна – красивые окна, украшенные резьбой;</a:t>
            </a:r>
          </a:p>
          <a:p>
            <a:pPr>
              <a:buNone/>
            </a:pP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  Сруб – основная, жилая часть дома;</a:t>
            </a:r>
          </a:p>
          <a:p>
            <a:pPr>
              <a:buNone/>
            </a:pP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  Фронтон – находится под крышей на фасаде дома;</a:t>
            </a:r>
          </a:p>
          <a:p>
            <a:pPr>
              <a:buNone/>
            </a:pP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  Фасад – лицевая часть дома;</a:t>
            </a:r>
          </a:p>
          <a:p>
            <a:pPr>
              <a:buNone/>
            </a:pPr>
            <a:r>
              <a:rPr lang="ru-RU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    Улица – дорога у лица дома</a:t>
            </a:r>
            <a:endParaRPr lang="ru-RU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252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Изба – произведение русских древоделов</vt:lpstr>
      <vt:lpstr>Цели урока: </vt:lpstr>
      <vt:lpstr>Правила работы в группе: </vt:lpstr>
      <vt:lpstr>Слайд 4</vt:lpstr>
      <vt:lpstr>Выбор строительного материала</vt:lpstr>
      <vt:lpstr>Виды изб и основные части дома </vt:lpstr>
      <vt:lpstr>Оформление внешнего вида дома</vt:lpstr>
      <vt:lpstr>Слайд 8</vt:lpstr>
      <vt:lpstr>Определения понятий:</vt:lpstr>
      <vt:lpstr>Выполнение творческого  проекта «Русская изба»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Изба – произведение русских древоделов</dc:title>
  <dc:creator>user</dc:creator>
  <cp:lastModifiedBy>user</cp:lastModifiedBy>
  <cp:revision>16</cp:revision>
  <dcterms:created xsi:type="dcterms:W3CDTF">2012-02-09T13:00:57Z</dcterms:created>
  <dcterms:modified xsi:type="dcterms:W3CDTF">2013-01-30T14:06:51Z</dcterms:modified>
</cp:coreProperties>
</file>