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41"/>
  </p:notesMasterIdLst>
  <p:sldIdLst>
    <p:sldId id="310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257" r:id="rId16"/>
    <p:sldId id="296" r:id="rId17"/>
    <p:sldId id="298" r:id="rId18"/>
    <p:sldId id="300" r:id="rId19"/>
    <p:sldId id="301" r:id="rId20"/>
    <p:sldId id="303" r:id="rId21"/>
    <p:sldId id="302" r:id="rId22"/>
    <p:sldId id="304" r:id="rId23"/>
    <p:sldId id="305" r:id="rId24"/>
    <p:sldId id="265" r:id="rId25"/>
    <p:sldId id="283" r:id="rId26"/>
    <p:sldId id="307" r:id="rId27"/>
    <p:sldId id="281" r:id="rId28"/>
    <p:sldId id="282" r:id="rId29"/>
    <p:sldId id="261" r:id="rId30"/>
    <p:sldId id="264" r:id="rId31"/>
    <p:sldId id="325" r:id="rId32"/>
    <p:sldId id="326" r:id="rId33"/>
    <p:sldId id="327" r:id="rId34"/>
    <p:sldId id="328" r:id="rId35"/>
    <p:sldId id="262" r:id="rId36"/>
    <p:sldId id="285" r:id="rId37"/>
    <p:sldId id="309" r:id="rId38"/>
    <p:sldId id="330" r:id="rId39"/>
    <p:sldId id="329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FF"/>
    <a:srgbClr val="006600"/>
    <a:srgbClr val="F70314"/>
    <a:srgbClr val="5F5F5F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6" autoAdjust="0"/>
    <p:restoredTop sz="94660"/>
  </p:normalViewPr>
  <p:slideViewPr>
    <p:cSldViewPr>
      <p:cViewPr varScale="1">
        <p:scale>
          <a:sx n="82" d="100"/>
          <a:sy n="82" d="100"/>
        </p:scale>
        <p:origin x="-10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2C49D8-75C8-4166-8484-271396DDD103}" type="datetimeFigureOut">
              <a:rPr lang="ru-RU"/>
              <a:pPr>
                <a:defRPr/>
              </a:pPr>
              <a:t>25.03.2013</a:t>
            </a:fld>
            <a:endParaRPr lang="ru-RU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E7B35A-CB88-4A51-AC33-1DBB199858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0A49-10BB-4150-8A4B-DF6B399029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97BD-8409-4641-BCE6-325862C106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F4B5-8080-4E72-87B7-64DD788DFB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A808-3AA5-40BE-B7B3-316D84ABDB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D0FE4-D941-470C-81D8-213FC4C40C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C6E5-4590-4C2C-93CC-6780FEE52A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D666-1864-4B34-BF52-FBF279997F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AB762-CD80-4E06-93FF-FA1066D038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ABF0-CB28-4B3C-858C-B3A9B17A96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DF75-4823-4F8C-9B49-222EB28D99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D7DF9-1951-4528-9B0D-A6E2379AC4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E81D7C-EB48-45F7-A468-4636C3706D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59" r:id="rId2"/>
    <p:sldLayoutId id="2147483858" r:id="rId3"/>
    <p:sldLayoutId id="2147483857" r:id="rId4"/>
    <p:sldLayoutId id="2147483856" r:id="rId5"/>
    <p:sldLayoutId id="2147483855" r:id="rId6"/>
    <p:sldLayoutId id="2147483854" r:id="rId7"/>
    <p:sldLayoutId id="2147483853" r:id="rId8"/>
    <p:sldLayoutId id="2147483852" r:id="rId9"/>
    <p:sldLayoutId id="2147483851" r:id="rId10"/>
    <p:sldLayoutId id="21474838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3.gstatic.com/images?q=tbn:ANd9GcQBJrBcnZsYg3AT2D-eykbeRXg-_OehWck_mPNZAmAtoMz5rcve_TMACZY" TargetMode="External"/><Relationship Id="rId13" Type="http://schemas.openxmlformats.org/officeDocument/2006/relationships/hyperlink" Target="http://www.bestpeopleofrussia.ru/persona/1456/" TargetMode="External"/><Relationship Id="rId3" Type="http://schemas.openxmlformats.org/officeDocument/2006/relationships/hyperlink" Target="http://nsportal.ru/sites/default/files/2012/9/400_let_opolcheniyu_minina_i_pozharskogo.pptx" TargetMode="External"/><Relationship Id="rId7" Type="http://schemas.openxmlformats.org/officeDocument/2006/relationships/hyperlink" Target="https://encrypted-tbn1.gstatic.com/images?q=tbn:ANd9GcT2cQ2CBGsw284ddmFIQuPkMSVt80rldiJqLQhJWc6u7ez7ZK2HJw" TargetMode="External"/><Relationship Id="rId12" Type="http://schemas.openxmlformats.org/officeDocument/2006/relationships/hyperlink" Target="http://www.openclass.ru/node/274416" TargetMode="External"/><Relationship Id="rId2" Type="http://schemas.openxmlformats.org/officeDocument/2006/relationships/hyperlink" Target="http://nsportal.ru/sites/default/files/2012/9/chast_1.ppt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du.of.ru/attach/17/35359.ppt" TargetMode="External"/><Relationship Id="rId11" Type="http://schemas.openxmlformats.org/officeDocument/2006/relationships/hyperlink" Target="http://nsportal.ru/sites/default/files/2012/8/klassnyy_chas_minin_i_pozharskiy.doc" TargetMode="External"/><Relationship Id="rId5" Type="http://schemas.openxmlformats.org/officeDocument/2006/relationships/hyperlink" Target="http://s016.radikal.ru/i335/1011/06/33eed45623c3.jpg" TargetMode="External"/><Relationship Id="rId10" Type="http://schemas.openxmlformats.org/officeDocument/2006/relationships/hyperlink" Target="https://encrypted-tbn0.gstatic.com/images?q=tbn:ANd9GcS0nW--P-MIO7yl_K0w85N4LuC27P5IT_qllLG6iG5-j7JT7AsE" TargetMode="External"/><Relationship Id="rId4" Type="http://schemas.openxmlformats.org/officeDocument/2006/relationships/hyperlink" Target="http://i081.radikal.ru/1011/2b/270992ede8c6.jpg" TargetMode="External"/><Relationship Id="rId9" Type="http://schemas.openxmlformats.org/officeDocument/2006/relationships/hyperlink" Target="http://www.radikal.ru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7688" y="5534025"/>
            <a:ext cx="45720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263" y="115888"/>
            <a:ext cx="8208962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400-летие освобождения Москвы ополчением под руководством </a:t>
            </a:r>
            <a:r>
              <a:rPr lang="ru-RU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Минина </a:t>
            </a:r>
            <a:r>
              <a:rPr lang="ru-RU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</a:t>
            </a:r>
            <a:r>
              <a:rPr lang="ru-RU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Пожарского</a:t>
            </a:r>
            <a:endParaRPr lang="ru-R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3644900"/>
          <a:ext cx="8948738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1637"/>
                <a:gridCol w="4317869"/>
              </a:tblGrid>
              <a:tr h="122413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Учитель физики МБОУ «СОШ» пст.Студенец </a:t>
                      </a:r>
                    </a:p>
                    <a:p>
                      <a:r>
                        <a:rPr lang="ru-RU" sz="2800" dirty="0" smtClean="0"/>
                        <a:t>Усть-Вымского района Республики Коми</a:t>
                      </a:r>
                    </a:p>
                    <a:p>
                      <a:r>
                        <a:rPr lang="ru-RU" sz="2800" dirty="0" smtClean="0"/>
                        <a:t>Приезжева Елена Николаевна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«… Гордиться славой своих предков не только можно, но и должно».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(А. С. Пушкин)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964613" cy="647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70 лет со дня окончания битвы под Москвой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554" name="Picture 2" descr="C:\Users\Adnin\Downloads\ad94701f02c2d751ee7e92173c0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2875"/>
            <a:ext cx="80502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762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70 лет со дня начала сталинградской битвы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4578" name="Picture 2" descr="C:\Users\Adnin\Downloads\post-2-12324406312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81075"/>
            <a:ext cx="70389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0850" y="188913"/>
            <a:ext cx="8281988" cy="1079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55 лет со дня Запуск первого 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искусственного спутника Земли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5602" name="Picture 2" descr="C:\Users\Adnin\Downloads\481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341438"/>
            <a:ext cx="6588125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6275" y="269875"/>
            <a:ext cx="7632700" cy="8556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90 лет со дня образования СССР</a:t>
            </a:r>
            <a:endParaRPr lang="ru-RU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6626" name="Picture 2" descr="C:\Users\Adnin\Downloads\0a584e8ede831118def7dfd26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8048625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0075" y="0"/>
            <a:ext cx="8135938" cy="12858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975 лет со дня образования первой библиотеки на Руси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7650" name="Picture 2" descr="C:\Users\Adnin\Downloads\000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412875"/>
            <a:ext cx="3217862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</a:t>
            </a: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1042988" y="1268413"/>
            <a:ext cx="68421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700"/>
              </a:lnSpc>
              <a:spcBef>
                <a:spcPct val="50000"/>
              </a:spcBef>
              <a:defRPr/>
            </a:pPr>
            <a:r>
              <a:rPr lang="ru-RU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В </a:t>
            </a:r>
            <a:r>
              <a:rPr lang="ru-RU" sz="54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2012</a:t>
            </a:r>
            <a:r>
              <a:rPr lang="ru-RU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 </a:t>
            </a:r>
            <a:r>
              <a:rPr lang="ru-RU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 году  вся Россия торжественно отмечала  знаменательную  дату  своей  истории –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400 лет  Народному  ополчению  </a:t>
            </a:r>
            <a:r>
              <a:rPr lang="ru-RU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под руководством  нижегородского  старосты  Кузьмы  Минина  и воеводы  князя  Дмитрия  Пожарского.</a:t>
            </a:r>
            <a:endParaRPr lang="ru-RU" sz="5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Gungsuh" pitchFamily="18" charset="-127"/>
              <a:cs typeface="Cordia New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3649663" cy="4511675"/>
          </a:xfrm>
          <a:prstGeom prst="rect">
            <a:avLst/>
          </a:prstGeom>
          <a:noFill/>
          <a:ln w="28575">
            <a:solidFill>
              <a:srgbClr val="25406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90625" y="5445125"/>
            <a:ext cx="277971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Иван Грозный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7413" y="620713"/>
            <a:ext cx="3709987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Во времена правления Ивана Грозного Русь стала ещё более сильным государством, значительно увеличились её территории.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3763" y="3933825"/>
            <a:ext cx="371157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После смерти Ивана Грозного и его двух сыновей в России наступили </a:t>
            </a:r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«смутные времена».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Gungsuh" pitchFamily="18" charset="-127"/>
              <a:cs typeface="Cordia New" pitchFamily="34" charset="-3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00113" y="1773238"/>
            <a:ext cx="77724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Что такое </a:t>
            </a:r>
            <a:b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</a:br>
            <a: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«смутные времена»?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6088" y="5667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4000"/>
              </a:lnSpc>
              <a:defRPr/>
            </a:pPr>
            <a:r>
              <a:rPr lang="ru-RU" sz="4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Смутные времена наступили, </a:t>
            </a:r>
            <a:endParaRPr lang="ru-RU" sz="48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Gungsuh" pitchFamily="18" charset="-127"/>
              <a:cs typeface="Cordia New" pitchFamily="34" charset="-34"/>
            </a:endParaRPr>
          </a:p>
          <a:p>
            <a:pPr>
              <a:lnSpc>
                <a:spcPts val="4000"/>
              </a:lnSpc>
              <a:defRPr/>
            </a:pPr>
            <a:r>
              <a:rPr lang="ru-RU" sz="4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потому </a:t>
            </a:r>
            <a:r>
              <a:rPr lang="ru-RU" sz="4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что: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3113" y="4868863"/>
            <a:ext cx="503555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Начался страшный голод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8188" y="4041775"/>
            <a:ext cx="4948237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года были неурожаи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16125" y="3457575"/>
            <a:ext cx="66786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разорена долгими войнами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8188" y="2379663"/>
            <a:ext cx="777716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короткий срок сменилось много правителей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3713" y="1706563"/>
            <a:ext cx="6923087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Прекратился царский род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8975" y="5589588"/>
            <a:ext cx="6121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 начал восставать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684213" y="1196975"/>
            <a:ext cx="77025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Какая угроза возникает над страной, в которой нет сильного единого правителя?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326437" cy="6492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Краткий обзор памятных дат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20688" y="6021388"/>
            <a:ext cx="8450262" cy="64770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Призвание варягов. </a:t>
            </a:r>
            <a:b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Художник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В.М. Васнецов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8313" y="692150"/>
            <a:ext cx="8323262" cy="28813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1150-летие создания Русского государства</a:t>
            </a:r>
            <a:endParaRPr lang="ru-RU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68413"/>
            <a:ext cx="67691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611188" y="7651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Смутой воспользовались польский и шведский короли.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55650" y="2852738"/>
            <a:ext cx="77041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Их войска </a:t>
            </a:r>
            <a:r>
              <a:rPr lang="ru-RU" i="1" u="sng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вторглись в Россию</a:t>
            </a:r>
            <a:r>
              <a:rPr lang="ru-RU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 </a:t>
            </a:r>
          </a:p>
          <a:p>
            <a:pPr>
              <a:defRPr/>
            </a:pPr>
            <a:endParaRPr lang="ru-RU" kern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defRPr/>
            </a:pPr>
            <a:r>
              <a:rPr lang="ru-RU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Вскоре поляки </a:t>
            </a:r>
            <a:r>
              <a:rPr lang="ru-RU" i="1" u="sng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заняли Москву</a:t>
            </a:r>
            <a:r>
              <a:rPr lang="ru-RU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</a:t>
            </a:r>
          </a:p>
          <a:p>
            <a:pPr>
              <a:defRPr/>
            </a:pPr>
            <a:endParaRPr lang="ru-RU" kern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defRPr/>
            </a:pPr>
            <a:r>
              <a:rPr lang="ru-RU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i="1" u="sng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Страна оказалась в опасности.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323850" y="604838"/>
            <a:ext cx="9309100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Как вы понимаете</a:t>
            </a:r>
            <a:br>
              <a:rPr lang="ru-RU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</a:br>
            <a:r>
              <a:rPr lang="ru-RU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 эти пословицы?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5650" y="25654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общее дело стой смело.</a:t>
            </a:r>
          </a:p>
          <a:p>
            <a:pPr>
              <a:defRPr/>
            </a:pPr>
            <a:endParaRPr lang="ru-RU" b="1" kern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ru-RU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Один в поле - не воин.</a:t>
            </a:r>
          </a:p>
          <a:p>
            <a:pPr>
              <a:defRPr/>
            </a:pPr>
            <a:endParaRPr lang="ru-RU" b="1" kern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ru-RU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Один – за всех, а все – за одного.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 </a:t>
            </a:r>
            <a:r>
              <a:rPr lang="ru-RU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Спас </a:t>
            </a:r>
            <a:r>
              <a:rPr lang="ru-RU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 страну  Нижний  Новгород.</a:t>
            </a:r>
            <a:endParaRPr lang="ru-RU" sz="54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700213"/>
            <a:ext cx="4038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Был организован </a:t>
            </a:r>
            <a:r>
              <a:rPr lang="ru-RU" sz="2800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сбор средств </a:t>
            </a: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для создания большого </a:t>
            </a:r>
            <a:r>
              <a:rPr lang="ru-RU" sz="2800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войска-ополчения.</a:t>
            </a:r>
          </a:p>
          <a:p>
            <a:pPr marL="0" indent="0">
              <a:buFontTx/>
              <a:buNone/>
              <a:defRPr/>
            </a:pPr>
            <a:endParaRPr lang="ru-RU" sz="2800" kern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defRPr/>
            </a:pP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 призывом к нижегородцам обратился выбранный староста </a:t>
            </a:r>
            <a:r>
              <a:rPr lang="ru-RU" sz="2800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Кузьма Минин.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6438" y="1547813"/>
            <a:ext cx="3914775" cy="57673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838" y="806450"/>
            <a:ext cx="381635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Минин был гражданином Нижнего Новгорода. Он </a:t>
            </a: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убеждал </a:t>
            </a: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народ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«стать за веру, за Отечество»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.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Gungsuh" pitchFamily="18" charset="-127"/>
              <a:cs typeface="Cordia New" pitchFamily="34" charset="-34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В </a:t>
            </a: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Нижнем Новгороде начались постоянные сходки: рассуждали о том, как подняться, откуда взять людей и средства. С такими вопросами обращались, прежде всего, к Минину.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62425" y="5811838"/>
            <a:ext cx="45720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Минин перед народом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003300"/>
            <a:ext cx="3527425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Нижегородцы увлеклись предложениями Минина и решили образовать ополчение, созывать служилых людей и собирать на них деньги. По совету Минина давали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«третью деньгу», </a:t>
            </a: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т.е. третью часть имущества; по его же совету выбрали вождем князя Дмитрия Пожарского.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3100" y="850900"/>
            <a:ext cx="3883025" cy="5026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пожарский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541838" y="476250"/>
            <a:ext cx="4021137" cy="44592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4213225" y="5102225"/>
            <a:ext cx="489585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КНЯЗЬ</a:t>
            </a:r>
          </a:p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ДМИТРИЙ ПОЖАРСКИЙ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2638" y="533400"/>
            <a:ext cx="3671887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Пожарский происходил из князей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и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принадлежал к, так называемым, «захудалым» княжеским родам, т.е. не игравшим важной роли в государственных делах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.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Gungsuh" pitchFamily="18" charset="-127"/>
              <a:cs typeface="Cordia New" pitchFamily="34" charset="-34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476250"/>
            <a:ext cx="4024313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175" y="360363"/>
            <a:ext cx="7754938" cy="1706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В предыдущих сражениях Пожарский был ранен и лечил ранения в своей вотчине недалеко от Нижнего Новгорода, куда и прибыли  люди приглашать его сделаться начальником ополчения, которое затевалось в Нижнем Новгороде. Он согласился.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066925"/>
            <a:ext cx="6153150" cy="445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проба0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900" y="1731963"/>
            <a:ext cx="7199313" cy="430212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192213" y="6061075"/>
            <a:ext cx="698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СКОТТИ  «МИНИН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ПОЖАРСКИЙ»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404813"/>
            <a:ext cx="849788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Вся Русская земля встала против захватчиков и предателей. Начались бои за Москву.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проба0015"/>
          <p:cNvPicPr>
            <a:picLocks noChangeAspect="1" noChangeArrowheads="1"/>
          </p:cNvPicPr>
          <p:nvPr/>
        </p:nvPicPr>
        <p:blipFill rotWithShape="1">
          <a:blip/>
          <a:srcRect b="10371"/>
          <a:stretch/>
        </p:blipFill>
        <p:spPr bwMode="auto">
          <a:xfrm>
            <a:off x="908050" y="404813"/>
            <a:ext cx="7185025" cy="4537075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0825" y="4868863"/>
            <a:ext cx="8497888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Князь Пожарский оказался талантливым полководцем. А Козьма Минин, не жалея жизни, сражался под стенами столицы, как простой ратник.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проба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8" y="1192213"/>
            <a:ext cx="8067675" cy="4675187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0962" name="Text Box 7"/>
          <p:cNvSpPr txBox="1">
            <a:spLocks noChangeArrowheads="1"/>
          </p:cNvSpPr>
          <p:nvPr/>
        </p:nvSpPr>
        <p:spPr bwMode="auto">
          <a:xfrm>
            <a:off x="468313" y="5876925"/>
            <a:ext cx="8316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ПОЛЯКИ ПОКИДАЮТ КРЕМЛЬ И СДАЮТСЯ МИНИНУ И ПОЖАРСКОМУ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333375"/>
            <a:ext cx="8316912" cy="890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И вот наступил славный день: вражеское войско сдалось на милость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победителей!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Gungsuh" pitchFamily="18" charset="-127"/>
              <a:cs typeface="Cordia New" pitchFamily="34" charset="-3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памятник Минину и Пожарско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650875"/>
            <a:ext cx="4319587" cy="5761038"/>
          </a:xfrm>
          <a:prstGeom prst="rect">
            <a:avLst/>
          </a:prstGeom>
          <a:noFill/>
          <a:ln w="19050">
            <a:solidFill>
              <a:srgbClr val="C4BD97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77813" y="657225"/>
            <a:ext cx="37353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Когда настали мирные времена, новый царь щедро наградил Минина и Пожарского. Но лучшей наградой стала память народная. Недаром памятник им стоит на Красной площади – на самом сердце России.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8150" y="0"/>
            <a:ext cx="8569325" cy="8366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400-летие нижегородского ополчения</a:t>
            </a:r>
            <a:endParaRPr lang="ru-RU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00338" y="5732463"/>
            <a:ext cx="4141787" cy="9366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Минин и Пожарский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Художник М</a:t>
            </a:r>
            <a:r>
              <a:rPr lang="ru-RU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И. </a:t>
            </a:r>
            <a:r>
              <a:rPr lang="ru-RU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Скотти</a:t>
            </a:r>
          </a:p>
        </p:txBody>
      </p:sp>
      <p:pic>
        <p:nvPicPr>
          <p:cNvPr id="16387" name="Содержимое 6" descr="минин и пожарский.jpg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663" y="908050"/>
            <a:ext cx="75025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463" y="344488"/>
            <a:ext cx="7753350" cy="62468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Главное, в этом 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событии, 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что впервые не государство само себя защищало, не власть, а сам народ. Люди, которые возглавили это ополчение, не собирались становиться царями, ни занимать какие-то государственные посты. Люди просто восстановили государственную власть, избрали царя и передали ему власть. В этом, наверное, уникальная особенность данного 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события.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Gungsuh" pitchFamily="18" charset="-127"/>
              <a:cs typeface="Cordia New" pitchFamily="34" charset="-34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елена\Desktop\фестиваль\фестиваль моя работа\внекласка\270992ede8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333375"/>
            <a:ext cx="8281988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6.radikal.ru/i335/1011/06/33eed45623c3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1138"/>
            <a:ext cx="7620000" cy="6435725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25" y="5084763"/>
            <a:ext cx="41481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Боярин Федор Никитич Романов,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Превратившийся потом в 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Митрополита Филарета</a:t>
            </a:r>
          </a:p>
        </p:txBody>
      </p:sp>
      <p:pic>
        <p:nvPicPr>
          <p:cNvPr id="47106" name="Picture 2" descr="C:\Users\елена\Desktop\фестиваль\фестиваль моя работа\внекласка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63" y="476250"/>
            <a:ext cx="37766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C:\Users\елена\Desktop\фестиваль\фестиваль моя работа\внекласка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76250"/>
            <a:ext cx="3097213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67288" y="4887913"/>
            <a:ext cx="4033837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Михаил Федорович Романов (1596 – 1645), избранный на царство Земским Собором в 1613 году. Первый представитель рода Романовых на русском престоле.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-79375"/>
            <a:ext cx="8856662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Через 10-20 минут неспешной прогулки по болоту открывается 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безлесная 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центральная часть болота. Здесь находится сосна с необычно ярким цветом коры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якобы 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впитавшая кровь Сусанина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 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Рядом находится столбик с металлическим ящиком-алтарем. Это и есть место гибели народного героя.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276475"/>
            <a:ext cx="6146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икона Казанской Божьей Мате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4613" y="1487488"/>
            <a:ext cx="3357562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1042988" y="6165850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4926013" y="5656263"/>
            <a:ext cx="38131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ИКОНА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КАЗАНСКОЙ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БОЖЬЕЙ МАТЕРИ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893763"/>
            <a:ext cx="4381500" cy="4762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488" y="1827213"/>
            <a:ext cx="6240462" cy="4679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288" y="257175"/>
            <a:ext cx="84248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честь иконы Казанской Божьей матери и в память обо всех погибших в период смутного времени Дмитрий Пожарский на свои средства выстроил Казанский собор на Красной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площади.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4675" y="1133475"/>
            <a:ext cx="5741988" cy="5692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 единства будем рядом,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Будем вместе навсегда,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народности России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дальних селах, городах!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Вместе жить, работать, строить,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Сеять хлеб, растить детей,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Созидать, любить и спорить,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Охранять покой людей,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Предков чтить, дела их помнить,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Войн, конфликтов избегать,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Чтобы счастьем жизнь наполнить,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Чтоб под мирным небом спать!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0" y="-100013"/>
            <a:ext cx="7272338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С </a:t>
            </a:r>
            <a:r>
              <a:rPr lang="ru-RU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2005  </a:t>
            </a:r>
            <a:r>
              <a:rPr lang="ru-RU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года </a:t>
            </a:r>
            <a:r>
              <a:rPr lang="ru-RU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  4  ноября   в   </a:t>
            </a:r>
            <a:r>
              <a:rPr lang="ru-RU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России – </a:t>
            </a:r>
            <a:r>
              <a:rPr lang="ru-RU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государственный   </a:t>
            </a:r>
            <a:r>
              <a:rPr lang="ru-RU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Gungsuh" pitchFamily="18" charset="-127"/>
                <a:cs typeface="Cordia New" pitchFamily="34" charset="-34"/>
              </a:rPr>
              <a:t>выходной.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088" y="115888"/>
            <a:ext cx="6629400" cy="433387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 используемой литературы: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6" name="Прямоугольник 3"/>
          <p:cNvSpPr>
            <a:spLocks noChangeArrowheads="1"/>
          </p:cNvSpPr>
          <p:nvPr/>
        </p:nvSpPr>
        <p:spPr bwMode="auto">
          <a:xfrm>
            <a:off x="684213" y="476250"/>
            <a:ext cx="75596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000" u="sng">
                <a:hlinkClick r:id="rId2"/>
              </a:rPr>
              <a:t>http://nsportal.ru/sites/default/files/2012/9/chast_1.pptx</a:t>
            </a:r>
            <a:r>
              <a:rPr lang="ru-RU" sz="2000"/>
              <a:t> (2-14 слайды)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u="sng">
                <a:hlinkClick r:id="rId3"/>
              </a:rPr>
              <a:t>http://nsportal.ru/sites/default/files/2012/9/400_let_opolcheniyu_minina_i_pozharskogo.pptx</a:t>
            </a:r>
            <a:r>
              <a:rPr lang="ru-RU" sz="2000"/>
              <a:t> ( 2-20 слайды)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u="sng">
                <a:hlinkClick r:id="rId4"/>
              </a:rPr>
              <a:t>http://i081.radikal.ru/1011/2b/270992ede8c6.jpg</a:t>
            </a:r>
            <a:endParaRPr lang="ru-RU" sz="2000"/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u="sng">
                <a:hlinkClick r:id="rId5"/>
              </a:rPr>
              <a:t>http://s016.radikal.ru/i335/1011/06/33eed45623c3.jpg</a:t>
            </a:r>
            <a:endParaRPr lang="ru-RU" sz="2000"/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u="sng">
                <a:hlinkClick r:id="rId6"/>
              </a:rPr>
              <a:t>http://edu.of.ru/attach/17/35359.ppt</a:t>
            </a:r>
            <a:r>
              <a:rPr lang="ru-RU" sz="2000"/>
              <a:t> (слайд 4)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u="sng">
                <a:hlinkClick r:id="rId7"/>
              </a:rPr>
              <a:t>https://encrypted-tbn1.gstatic.com/images?q=tbn:ANd9GcT2cQ2CBGsw284ddmFIQuPkMSVt80rldiJqLQhJWc6u7ez7ZK2HJw</a:t>
            </a:r>
            <a:r>
              <a:rPr lang="ru-RU" sz="2000"/>
              <a:t>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u="sng">
                <a:hlinkClick r:id="rId8"/>
              </a:rPr>
              <a:t>https://encrypted-tbn3.gstatic.com/images?q=tbn:ANd9GcQBJrBcnZsYg3AT2D-eykbeRXg-_OehWck_mPNZAmAtoMz5rcve_TMACZY</a:t>
            </a:r>
            <a:endParaRPr lang="ru-RU" sz="2000"/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u="sng">
                <a:hlinkClick r:id="rId9"/>
              </a:rPr>
              <a:t>http://www.radikal.ru/</a:t>
            </a:r>
            <a:endParaRPr lang="ru-RU" sz="2000"/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u="sng">
                <a:hlinkClick r:id="rId10"/>
              </a:rPr>
              <a:t>https://encrypted-tbn0.gstatic.com/images?q=tbn:ANd9GcS0nW--P-MIO7yl_K0w85N4LuC27P5IT_qllLG6iG5-j7JT7AsE</a:t>
            </a:r>
            <a:endParaRPr lang="ru-RU" sz="2000"/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u="sng">
                <a:hlinkClick r:id="rId11"/>
              </a:rPr>
              <a:t>http://nsportal.ru/sites/default/files/2012/8/klassnyy_chas_minin_i_pozharskiy.doc</a:t>
            </a:r>
            <a:endParaRPr lang="ru-RU" sz="2000"/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u="sng">
                <a:hlinkClick r:id="rId12"/>
              </a:rPr>
              <a:t>http://www.openclass.ru/node/274416</a:t>
            </a:r>
            <a:r>
              <a:rPr lang="ru-RU" sz="2000"/>
              <a:t> (слайд 9)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u="sng">
                <a:hlinkClick r:id="rId13"/>
              </a:rPr>
              <a:t>http://www.bestpeopleofrussia.ru/persona/1456/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3663"/>
            <a:ext cx="89281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83534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025" y="0"/>
            <a:ext cx="8569325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200 лет со дня Бородинского сражения</a:t>
            </a:r>
            <a:endParaRPr lang="ru-RU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513" y="5873750"/>
            <a:ext cx="4824412" cy="849313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Бородинская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битва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Художник С.В. Герасимов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7411" name="AutoShape 2" descr="Картинка 17 из 329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7412" name="AutoShape 4" descr="Картинка 17 из 32944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7413" name="AutoShape 6" descr="Картинка 17 из 32944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7414" name="AutoShape 8" descr="Картинка 17 из 32944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17415" name="Picture 9" descr="C:\Users\Adnin\Downloads\GERASIMOVSV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79488"/>
            <a:ext cx="687546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497887" cy="1655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150 лет со дня рождения </a:t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Петра Аркадьевича Столыпина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9663" y="1844675"/>
            <a:ext cx="4224337" cy="561975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Пётр Аркадьевич </a:t>
            </a:r>
            <a:r>
              <a:rPr lang="ru-RU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Столыпин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(14.04.1862-18.09.1911)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Министр </a:t>
            </a:r>
            <a:r>
              <a:rPr lang="ru-RU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внутренних дел </a:t>
            </a:r>
            <a:br>
              <a:rPr lang="ru-RU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премьер-министр Российской </a:t>
            </a:r>
            <a:r>
              <a:rPr lang="ru-RU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империи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43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366236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762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770 лет со дня «Ледового побоища»  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5661025"/>
            <a:ext cx="7392987" cy="1008063"/>
          </a:xfrm>
        </p:spPr>
        <p:txBody>
          <a:bodyPr rtlCol="0"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Ледовое 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побоище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Художник В.А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Серов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9459" name="AutoShape 2" descr="Картинка 43 из 13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19460" name="Picture 3" descr="C:\Users\Adnin\Downloads\39627960_alexander_suvorov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750888"/>
            <a:ext cx="576103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40763" cy="1008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340-й день рождения российского императора и полководца Петра</a:t>
            </a:r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PMingLiU"/>
              </a:rPr>
              <a:t> </a:t>
            </a: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PMingLiU"/>
              </a:rPr>
              <a:t> первого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482" name="Picture 2" descr="C:\Users\Adnin\Downloads\Peter_der-Grosse_1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363" y="1341438"/>
            <a:ext cx="3494087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1175" y="5921375"/>
            <a:ext cx="49704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Портрет Петра 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(1672-1725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Художник Поль Деларош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353425" cy="828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290 лет со дня утверждения табеля о рангах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525" y="1287463"/>
            <a:ext cx="3168650" cy="1925637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"Табель о рангах всех чинов воинских, статских и придворных" была утверждена Петром I </a:t>
            </a:r>
            <a:endParaRPr lang="ru-RU" sz="2800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24 </a:t>
            </a:r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января 1722 года и действовала (с многочисленными изменениями) вплоть до революции.</a:t>
            </a:r>
          </a:p>
        </p:txBody>
      </p:sp>
      <p:sp>
        <p:nvSpPr>
          <p:cNvPr id="21507" name="AutoShape 2" descr="Картинка 1 из 1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21508" name="Picture 3" descr="C:\Users\Adnin\Downloads\tabe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1268413"/>
            <a:ext cx="52641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38" y="144463"/>
            <a:ext cx="8785225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90 лет со дня основания пионерской организации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2530" name="Picture 2" descr="C:\Users\Adnin\Downloads\6d77033e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9007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807</Words>
  <Application>Microsoft Office PowerPoint</Application>
  <PresentationFormat>Экран (4:3)</PresentationFormat>
  <Paragraphs>115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0" baseType="lpstr">
      <vt:lpstr>Times New Roman</vt:lpstr>
      <vt:lpstr>Arial</vt:lpstr>
      <vt:lpstr>Calibri</vt:lpstr>
      <vt:lpstr>Monotype Corsiva</vt:lpstr>
      <vt:lpstr>Candara</vt:lpstr>
      <vt:lpstr>PMingLiU</vt:lpstr>
      <vt:lpstr>Gabriola</vt:lpstr>
      <vt:lpstr>Gungsuh</vt:lpstr>
      <vt:lpstr>Cordia New</vt:lpstr>
      <vt:lpstr>Arial Unicode MS</vt:lpstr>
      <vt:lpstr>Тема Office</vt:lpstr>
      <vt:lpstr>Слайд 1</vt:lpstr>
      <vt:lpstr>Краткий обзор памятных дат</vt:lpstr>
      <vt:lpstr>400-летие нижегородского ополчения</vt:lpstr>
      <vt:lpstr>200 лет со дня Бородинского сражения</vt:lpstr>
      <vt:lpstr>150 лет со дня рождения  Петра Аркадьевича Столыпина</vt:lpstr>
      <vt:lpstr>770 лет со дня «Ледового побоища»  </vt:lpstr>
      <vt:lpstr>340-й день рождения российского императора и полководца Петра  первого</vt:lpstr>
      <vt:lpstr>290 лет со дня утверждения табеля о рангах</vt:lpstr>
      <vt:lpstr>90 лет со дня основания пионерской организации</vt:lpstr>
      <vt:lpstr>70 лет со дня окончания битвы под Москвой</vt:lpstr>
      <vt:lpstr>70 лет со дня начала сталинградской битвы</vt:lpstr>
      <vt:lpstr>55 лет со дня Запуск первого  искусственного спутника Земли</vt:lpstr>
      <vt:lpstr>90 лет со дня образования СССР</vt:lpstr>
      <vt:lpstr>975 лет со дня образования первой библиотеки на Руси</vt:lpstr>
      <vt:lpstr>     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User</cp:lastModifiedBy>
  <cp:revision>102</cp:revision>
  <dcterms:created xsi:type="dcterms:W3CDTF">2012-08-30T15:17:43Z</dcterms:created>
  <dcterms:modified xsi:type="dcterms:W3CDTF">2013-03-25T19:48:38Z</dcterms:modified>
</cp:coreProperties>
</file>