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323" autoAdjust="0"/>
  </p:normalViewPr>
  <p:slideViewPr>
    <p:cSldViewPr>
      <p:cViewPr varScale="1">
        <p:scale>
          <a:sx n="59" d="100"/>
          <a:sy n="59" d="100"/>
        </p:scale>
        <p:origin x="-6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F3B628C-E9AC-4080-9627-379318878E63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E0E8DAB-E111-4F43-9552-51952D08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628C-E9AC-4080-9627-379318878E63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8DAB-E111-4F43-9552-51952D08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628C-E9AC-4080-9627-379318878E63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8DAB-E111-4F43-9552-51952D08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9509D-0346-4E4E-94DA-451CE87DA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88FE6-C9F3-4A97-9D8F-0E23A8E01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628C-E9AC-4080-9627-379318878E63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8DAB-E111-4F43-9552-51952D08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628C-E9AC-4080-9627-379318878E63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8DAB-E111-4F43-9552-51952D08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628C-E9AC-4080-9627-379318878E63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8DAB-E111-4F43-9552-51952D0846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628C-E9AC-4080-9627-379318878E63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8DAB-E111-4F43-9552-51952D0846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628C-E9AC-4080-9627-379318878E63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8DAB-E111-4F43-9552-51952D08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628C-E9AC-4080-9627-379318878E63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8DAB-E111-4F43-9552-51952D08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F3B628C-E9AC-4080-9627-379318878E63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E0E8DAB-E111-4F43-9552-51952D08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F3B628C-E9AC-4080-9627-379318878E63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E0E8DAB-E111-4F43-9552-51952D08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5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F3B628C-E9AC-4080-9627-379318878E63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E0E8DAB-E111-4F43-9552-51952D084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lito.mir.io/40373.xml" TargetMode="Externa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539552" y="571489"/>
            <a:ext cx="454912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dirty="0" smtClean="0">
                <a:solidFill>
                  <a:srgbClr val="0070C0"/>
                </a:solidFill>
                <a:latin typeface="Arno Pro Smbd Caption" pitchFamily="18" charset="0"/>
              </a:rPr>
              <a:t>Всё обо всем!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755576" y="5357826"/>
            <a:ext cx="6030988" cy="768337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Arno Pro Smbd Caption" pitchFamily="18" charset="0"/>
              </a:rPr>
              <a:t>Государственное бюджетное учреждение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Arno Pro Smbd Caption" pitchFamily="18" charset="0"/>
              </a:rPr>
              <a:t>Центр образования № 1495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>
                <a:solidFill>
                  <a:srgbClr val="0070C0"/>
                </a:solidFill>
                <a:latin typeface="Arno Pro Smbd Caption" pitchFamily="18" charset="0"/>
              </a:rPr>
              <a:t>п</a:t>
            </a:r>
            <a:r>
              <a:rPr lang="ru-RU" sz="2000" b="1" dirty="0" smtClean="0">
                <a:solidFill>
                  <a:srgbClr val="0070C0"/>
                </a:solidFill>
                <a:latin typeface="Arno Pro Smbd Caption" pitchFamily="18" charset="0"/>
              </a:rPr>
              <a:t>резентация учителя начальных классов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 err="1" smtClean="0">
                <a:solidFill>
                  <a:srgbClr val="0070C0"/>
                </a:solidFill>
                <a:latin typeface="Arno Pro Smbd Caption" pitchFamily="18" charset="0"/>
              </a:rPr>
              <a:t>Сургиной</a:t>
            </a:r>
            <a:r>
              <a:rPr lang="ru-RU" sz="2000" b="1" dirty="0" smtClean="0">
                <a:solidFill>
                  <a:srgbClr val="0070C0"/>
                </a:solidFill>
                <a:latin typeface="Arno Pro Smbd Caption" pitchFamily="18" charset="0"/>
              </a:rPr>
              <a:t> Наталии Владимировны</a:t>
            </a:r>
            <a:endParaRPr lang="ru-RU" sz="20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no Pro Smbd Caption" pitchFamily="18" charset="0"/>
            </a:endParaRPr>
          </a:p>
        </p:txBody>
      </p:sp>
      <p:sp>
        <p:nvSpPr>
          <p:cNvPr id="32777" name="WordArt 9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928661" y="1714489"/>
            <a:ext cx="6500859" cy="22145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kern="10" dirty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своя игра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73981"/>
            <a:ext cx="1501155" cy="2215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-612576" y="536638"/>
            <a:ext cx="7572375" cy="12033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002060"/>
                </a:solidFill>
                <a:latin typeface="Arno Pro Smbd Caption" pitchFamily="18" charset="0"/>
              </a:rPr>
              <a:t>30 баллов</a:t>
            </a:r>
            <a:br>
              <a:rPr lang="ru-RU" sz="4000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642938" y="2143125"/>
            <a:ext cx="7715250" cy="398303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Кто автор сказки </a:t>
            </a:r>
          </a:p>
          <a:p>
            <a:pPr algn="ctr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«Серебряное копытце»?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4"/>
          </p:nvPr>
        </p:nvSpPr>
        <p:spPr>
          <a:xfrm>
            <a:off x="1500188" y="4786313"/>
            <a:ext cx="6357937" cy="696912"/>
          </a:xfrm>
        </p:spPr>
        <p:txBody>
          <a:bodyPr>
            <a:normAutofit fontScale="85000" lnSpcReduction="10000"/>
          </a:bodyPr>
          <a:lstStyle/>
          <a:p>
            <a:pPr algn="ctr"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ПАВЕЛ ПЕТРОВИЧ БАЖОВ</a:t>
            </a:r>
          </a:p>
        </p:txBody>
      </p:sp>
      <p:sp>
        <p:nvSpPr>
          <p:cNvPr id="1126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51725" y="5013325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6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25453"/>
            <a:ext cx="6500813" cy="113191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40 баллов</a:t>
            </a:r>
            <a:b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b="1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2143125"/>
            <a:ext cx="8329613" cy="39830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Перед вами перечень рек: Красная,</a:t>
            </a:r>
          </a:p>
          <a:p>
            <a:pPr algn="ctr" eaLnBrk="1" hangingPunct="1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Оранжевая, Желтая, Зеленая, Голубая.</a:t>
            </a:r>
          </a:p>
          <a:p>
            <a:pPr algn="ctr" eaLnBrk="1" hangingPunct="1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Какой из этих рек нет на карте России?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4"/>
          </p:nvPr>
        </p:nvSpPr>
        <p:spPr>
          <a:xfrm>
            <a:off x="2571750" y="4500563"/>
            <a:ext cx="4038600" cy="1125537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ОРАНЖЕВОЙ</a:t>
            </a:r>
          </a:p>
        </p:txBody>
      </p:sp>
      <p:sp>
        <p:nvSpPr>
          <p:cNvPr id="1229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92950" y="5229225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29" y="614363"/>
            <a:ext cx="757237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50 баллов</a:t>
            </a:r>
            <a:b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b="1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>
            <a:off x="457200" y="2214563"/>
            <a:ext cx="8115300" cy="39116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Какой цвет является цветом траура</a:t>
            </a:r>
          </a:p>
          <a:p>
            <a:pPr algn="ctr">
              <a:buFontTx/>
              <a:buNone/>
            </a:pPr>
            <a:r>
              <a:rPr lang="ru-RU" sz="3200" b="1" dirty="0">
                <a:solidFill>
                  <a:srgbClr val="1818C6"/>
                </a:solidFill>
                <a:latin typeface="Arno Pro Smbd Caption" pitchFamily="18" charset="0"/>
              </a:rPr>
              <a:t>в</a:t>
            </a: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 Китае?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4"/>
          </p:nvPr>
        </p:nvSpPr>
        <p:spPr>
          <a:xfrm>
            <a:off x="3000375" y="4857750"/>
            <a:ext cx="3681413" cy="911225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БЕЛЫЙ</a:t>
            </a:r>
          </a:p>
        </p:txBody>
      </p:sp>
      <p:sp>
        <p:nvSpPr>
          <p:cNvPr id="1331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29500" y="5286375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07219"/>
            <a:ext cx="407193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10 баллов</a:t>
            </a:r>
            <a:b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b="1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>
            <a:off x="457200" y="2214563"/>
            <a:ext cx="7615238" cy="391160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  <a:cs typeface="Times New Roman" pitchFamily="18" charset="0"/>
              </a:rPr>
              <a:t>Какой породы был пудель </a:t>
            </a:r>
            <a:r>
              <a:rPr lang="ru-RU" sz="3200" b="1" dirty="0" err="1" smtClean="0">
                <a:solidFill>
                  <a:srgbClr val="1818C6"/>
                </a:solidFill>
                <a:latin typeface="Arno Pro Smbd Caption" pitchFamily="18" charset="0"/>
                <a:cs typeface="Times New Roman" pitchFamily="18" charset="0"/>
              </a:rPr>
              <a:t>Артемон</a:t>
            </a: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ru-RU" sz="3200" b="1" dirty="0">
                <a:solidFill>
                  <a:srgbClr val="1818C6"/>
                </a:solidFill>
                <a:latin typeface="Arno Pro Smbd Caption" pitchFamily="18" charset="0"/>
                <a:cs typeface="Times New Roman" pitchFamily="18" charset="0"/>
              </a:rPr>
              <a:t>с</a:t>
            </a: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  <a:cs typeface="Times New Roman" pitchFamily="18" charset="0"/>
              </a:rPr>
              <a:t>казки «Приключения Буратино…»?</a:t>
            </a:r>
            <a:endParaRPr lang="ru-RU" sz="3200" b="1" dirty="0" smtClean="0">
              <a:solidFill>
                <a:srgbClr val="1818C6"/>
              </a:solidFill>
              <a:latin typeface="Arno Pro Smbd Caption" pitchFamily="18" charset="0"/>
            </a:endParaRPr>
          </a:p>
          <a:p>
            <a:pPr marL="0" indent="0"/>
            <a:endParaRPr lang="ru-RU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4"/>
          </p:nvPr>
        </p:nvSpPr>
        <p:spPr>
          <a:xfrm>
            <a:off x="571500" y="4643438"/>
            <a:ext cx="8115300" cy="14827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ПУДЕЛЬ</a:t>
            </a:r>
          </a:p>
        </p:txBody>
      </p:sp>
      <p:sp>
        <p:nvSpPr>
          <p:cNvPr id="1434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5373688"/>
            <a:ext cx="1042987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7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07219"/>
            <a:ext cx="407193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20 баллов</a:t>
            </a:r>
            <a:b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b="1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>
            <a:off x="457200" y="2071688"/>
            <a:ext cx="7829550" cy="40544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Кто спрашивал: «Бабушка, а почему</a:t>
            </a:r>
          </a:p>
          <a:p>
            <a:pPr algn="ctr">
              <a:buFontTx/>
              <a:buNone/>
            </a:pPr>
            <a:r>
              <a:rPr lang="ru-RU" sz="3200" b="1" dirty="0">
                <a:solidFill>
                  <a:srgbClr val="1818C6"/>
                </a:solidFill>
                <a:latin typeface="Arno Pro Smbd Caption" pitchFamily="18" charset="0"/>
              </a:rPr>
              <a:t>у</a:t>
            </a: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 тебя такие большие уши?»</a:t>
            </a:r>
          </a:p>
          <a:p>
            <a:pPr>
              <a:buFontTx/>
              <a:buNone/>
            </a:pPr>
            <a:endParaRPr lang="ru-RU" sz="3200" b="1" dirty="0" smtClean="0">
              <a:solidFill>
                <a:srgbClr val="1818C6"/>
              </a:solidFill>
              <a:latin typeface="Arno Pro Smbd Captio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4"/>
          </p:nvPr>
        </p:nvSpPr>
        <p:spPr>
          <a:xfrm>
            <a:off x="1835696" y="4555331"/>
            <a:ext cx="6408712" cy="1482725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КРАСНАЯ ШАПОЧКА</a:t>
            </a:r>
          </a:p>
        </p:txBody>
      </p:sp>
      <p:sp>
        <p:nvSpPr>
          <p:cNvPr id="1536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516563"/>
            <a:ext cx="1042988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7" grpId="0" build="p"/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421484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30 баллов</a:t>
            </a:r>
            <a:b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b="1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>
            <a:off x="285720" y="2071678"/>
            <a:ext cx="7972425" cy="4054475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Какую рыбу пригласил в няньки к глупому мышонку </a:t>
            </a:r>
          </a:p>
          <a:p>
            <a:pPr algn="ctr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Самуил Яковлевич Маршак?</a:t>
            </a:r>
          </a:p>
          <a:p>
            <a:pPr algn="ctr"/>
            <a:endParaRPr lang="ru-RU" sz="3200" b="1" dirty="0" smtClean="0">
              <a:solidFill>
                <a:srgbClr val="1818C6"/>
              </a:solidFill>
              <a:latin typeface="Arno Pro Smbd Captio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4"/>
          </p:nvPr>
        </p:nvSpPr>
        <p:spPr>
          <a:xfrm>
            <a:off x="3131840" y="5168106"/>
            <a:ext cx="4038600" cy="69691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ЩУКУ</a:t>
            </a:r>
          </a:p>
        </p:txBody>
      </p:sp>
      <p:sp>
        <p:nvSpPr>
          <p:cNvPr id="1638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551656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7" grpId="0" build="p"/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810306"/>
            <a:ext cx="4071934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40 баллов</a:t>
            </a:r>
            <a:b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b="1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>
            <a:off x="285720" y="2071678"/>
            <a:ext cx="8258175" cy="40544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Все мы очень любим слушать</a:t>
            </a:r>
          </a:p>
          <a:p>
            <a:pPr algn="ctr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Как поёт у нас Тамара,</a:t>
            </a:r>
          </a:p>
          <a:p>
            <a:pPr algn="ctr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И в руках её послушна</a:t>
            </a:r>
          </a:p>
          <a:p>
            <a:pPr algn="ctr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Шестиструнная...</a:t>
            </a:r>
          </a:p>
          <a:p>
            <a:endParaRPr lang="ru-RU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4"/>
          </p:nvPr>
        </p:nvSpPr>
        <p:spPr>
          <a:xfrm>
            <a:off x="2857500" y="5286375"/>
            <a:ext cx="4038600" cy="839788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smtClean="0">
                <a:solidFill>
                  <a:srgbClr val="C00000"/>
                </a:solidFill>
                <a:latin typeface="Arno Pro Smbd Caption" pitchFamily="18" charset="0"/>
              </a:rPr>
              <a:t>…ГИТАРА</a:t>
            </a:r>
          </a:p>
        </p:txBody>
      </p:sp>
      <p:sp>
        <p:nvSpPr>
          <p:cNvPr id="17413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24750" y="5229225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7" grpId="0" build="p"/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65150"/>
            <a:ext cx="400049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50 баллов</a:t>
            </a:r>
            <a:b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b="1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>
            <a:off x="539552" y="2143116"/>
            <a:ext cx="7718593" cy="39116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Сколько подземных королей встретила Элли в волшебной стране?</a:t>
            </a:r>
          </a:p>
          <a:p>
            <a:endParaRPr lang="ru-RU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4"/>
          </p:nvPr>
        </p:nvSpPr>
        <p:spPr>
          <a:xfrm>
            <a:off x="3286125" y="5286375"/>
            <a:ext cx="4038600" cy="625475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СЕМЬ</a:t>
            </a:r>
          </a:p>
        </p:txBody>
      </p:sp>
      <p:sp>
        <p:nvSpPr>
          <p:cNvPr id="1843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15250" y="5643563"/>
            <a:ext cx="1042988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7" grpId="0" build="p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65805"/>
            <a:ext cx="507206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10 баллов</a:t>
            </a:r>
            <a:b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b="1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19461" name="Содержимое 5"/>
          <p:cNvSpPr>
            <a:spLocks noGrp="1"/>
          </p:cNvSpPr>
          <p:nvPr>
            <p:ph sz="quarter" idx="13"/>
          </p:nvPr>
        </p:nvSpPr>
        <p:spPr>
          <a:xfrm>
            <a:off x="0" y="2000240"/>
            <a:ext cx="7972425" cy="41259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200" dirty="0" smtClean="0">
                <a:solidFill>
                  <a:srgbClr val="1818C6"/>
                </a:solidFill>
                <a:latin typeface="Arno Pro Smbd Caption" pitchFamily="18" charset="0"/>
              </a:rPr>
              <a:t>…встречаются ядовитые удавы?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>
          <a:xfrm>
            <a:off x="3275856" y="4375150"/>
            <a:ext cx="4038600" cy="911225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НЕТ</a:t>
            </a:r>
          </a:p>
        </p:txBody>
      </p:sp>
      <p:sp>
        <p:nvSpPr>
          <p:cNvPr id="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00938" y="5286375"/>
            <a:ext cx="1042987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19461" grpId="0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1167"/>
            <a:ext cx="464343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20 баллов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0" y="2357430"/>
            <a:ext cx="8115300" cy="36972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200" dirty="0" smtClean="0">
                <a:solidFill>
                  <a:srgbClr val="1818C6"/>
                </a:solidFill>
                <a:latin typeface="Arno Pro Smbd Caption" pitchFamily="18" charset="0"/>
              </a:rPr>
              <a:t>…эвкалипт – самое высокое и быстрорастущее дерево в мире?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4"/>
          </p:nvPr>
        </p:nvSpPr>
        <p:spPr>
          <a:xfrm>
            <a:off x="24656" y="4005064"/>
            <a:ext cx="7500938" cy="1838772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2800" dirty="0" smtClean="0">
                <a:solidFill>
                  <a:srgbClr val="C00000"/>
                </a:solidFill>
                <a:latin typeface="Arno Pro Smbd Caption" pitchFamily="18" charset="0"/>
              </a:rPr>
              <a:t>                                           </a:t>
            </a:r>
            <a:r>
              <a:rPr lang="ru-RU" sz="2800" b="1" dirty="0" smtClean="0">
                <a:solidFill>
                  <a:srgbClr val="C00000"/>
                </a:solidFill>
                <a:latin typeface="Arno Pro Smbd Caption" pitchFamily="18" charset="0"/>
              </a:rPr>
              <a:t>ДА.</a:t>
            </a:r>
          </a:p>
          <a:p>
            <a:pPr>
              <a:buFontTx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no Pro Smbd Caption" pitchFamily="18" charset="0"/>
              </a:rPr>
              <a:t>                ДЕРЕВО ВЫРАСТАЕТ ВЫСОТОЙ</a:t>
            </a:r>
          </a:p>
          <a:p>
            <a:pPr>
              <a:buFontTx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no Pro Smbd Caption" pitchFamily="18" charset="0"/>
              </a:rPr>
              <a:t>                                  ДО 100 МЕТРОВ.</a:t>
            </a:r>
          </a:p>
        </p:txBody>
      </p:sp>
      <p:sp>
        <p:nvSpPr>
          <p:cNvPr id="2048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86688" y="5429250"/>
            <a:ext cx="1042987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6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98" name="Group 15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24738492"/>
              </p:ext>
            </p:extLst>
          </p:nvPr>
        </p:nvGraphicFramePr>
        <p:xfrm>
          <a:off x="755576" y="548680"/>
          <a:ext cx="7632848" cy="5767846"/>
        </p:xfrm>
        <a:graphic>
          <a:graphicData uri="http://schemas.openxmlformats.org/drawingml/2006/table">
            <a:tbl>
              <a:tblPr/>
              <a:tblGrid>
                <a:gridCol w="2334011"/>
                <a:gridCol w="998839"/>
                <a:gridCol w="1036129"/>
                <a:gridCol w="1036129"/>
                <a:gridCol w="1036129"/>
                <a:gridCol w="1191611"/>
              </a:tblGrid>
              <a:tr h="92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ВСЕ СЛОВА, СЛОВА,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СЛОВА…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2" action="ppaction://hlinksldjump"/>
                        </a:rPr>
                        <a:t>10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3" action="ppaction://hlinksldjump"/>
                        </a:rPr>
                        <a:t>20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4" action="ppaction://hlinksldjump"/>
                        </a:rPr>
                        <a:t>30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5" action="ppaction://hlinksldjump"/>
                        </a:rPr>
                        <a:t>40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6" action="ppaction://hlinksldjump"/>
                        </a:rPr>
                        <a:t>50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ЦВЕТНЫЕ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ВОПРОСЫ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7" action="ppaction://hlinksldjump"/>
                        </a:rPr>
                        <a:t>10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8" action="ppaction://hlinksldjump"/>
                        </a:rPr>
                        <a:t>20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9" action="ppaction://hlinksldjump"/>
                        </a:rPr>
                        <a:t>30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10" action="ppaction://hlinksldjump"/>
                        </a:rPr>
                        <a:t>40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11" action="ppaction://hlinksldjump"/>
                        </a:rPr>
                        <a:t>50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11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В ГОСТЯХ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У СКАЗКИ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12" action="ppaction://hlinksldjump"/>
                        </a:rPr>
                        <a:t>10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13" action="ppaction://hlinksldjump"/>
                        </a:rPr>
                        <a:t>20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14" action="ppaction://hlinksldjump"/>
                        </a:rPr>
                        <a:t>30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15" action="ppaction://hlinksldjump"/>
                        </a:rPr>
                        <a:t>40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16" action="ppaction://hlinksldjump"/>
                        </a:rPr>
                        <a:t>50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Cambria Math" pitchFamily="18" charset="0"/>
                        </a:rPr>
                        <a:t>ПРАВДА ЛИ, ЧТО…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17" action="ppaction://hlinksldjump"/>
                        </a:rPr>
                        <a:t>10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18" action="ppaction://hlinksldjump"/>
                        </a:rPr>
                        <a:t>20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19" action="ppaction://hlinksldjump"/>
                        </a:rPr>
                        <a:t>30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20" action="ppaction://hlinksldjump"/>
                        </a:rPr>
                        <a:t>40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21" action="ppaction://hlinksldjump"/>
                        </a:rPr>
                        <a:t>50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1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ОДНИМ СЛОВОМ…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22" action="ppaction://hlinksldjump"/>
                        </a:rPr>
                        <a:t>10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23" action="ppaction://hlinksldjump"/>
                        </a:rPr>
                        <a:t>20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24" action="ppaction://hlinksldjump"/>
                        </a:rPr>
                        <a:t>30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25" action="ppaction://hlinksldjump"/>
                        </a:rPr>
                        <a:t>40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hlinkClick r:id="rId26" action="ppaction://hlinksldjump"/>
                        </a:rPr>
                        <a:t>50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8" name="AutoShape 153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532813" y="0"/>
            <a:ext cx="611187" cy="6477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52463"/>
            <a:ext cx="442912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30 баллов</a:t>
            </a:r>
            <a:b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b="1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142844" y="2214554"/>
            <a:ext cx="8258175" cy="38401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200" dirty="0" smtClean="0">
                <a:solidFill>
                  <a:srgbClr val="1818C6"/>
                </a:solidFill>
                <a:latin typeface="Arno Pro Smbd Caption" pitchFamily="18" charset="0"/>
              </a:rPr>
              <a:t>…осьминог при  укусе парализует свою жертву ядовитой слюной, которая почти безвредна для человека?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4"/>
          </p:nvPr>
        </p:nvSpPr>
        <p:spPr>
          <a:xfrm>
            <a:off x="2714625" y="4357688"/>
            <a:ext cx="4038600" cy="982662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dirty="0" smtClean="0">
                <a:solidFill>
                  <a:srgbClr val="C00000"/>
                </a:solidFill>
                <a:latin typeface="Arno Pro Smbd Caption" pitchFamily="18" charset="0"/>
              </a:rPr>
              <a:t>           </a:t>
            </a: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ДА</a:t>
            </a:r>
          </a:p>
        </p:txBody>
      </p:sp>
      <p:sp>
        <p:nvSpPr>
          <p:cNvPr id="2150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75" y="542925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6" grpId="0" build="p"/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52463"/>
            <a:ext cx="507206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40 баллов</a:t>
            </a:r>
            <a:b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b="1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457200" y="2428875"/>
            <a:ext cx="7900988" cy="369728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200" dirty="0" smtClean="0">
                <a:solidFill>
                  <a:srgbClr val="1818C6"/>
                </a:solidFill>
                <a:latin typeface="Arno Pro Smbd Caption" pitchFamily="18" charset="0"/>
              </a:rPr>
              <a:t>…у некоторых птиц есть зубы?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4"/>
          </p:nvPr>
        </p:nvSpPr>
        <p:spPr>
          <a:xfrm>
            <a:off x="2000250" y="4429125"/>
            <a:ext cx="5038725" cy="1268413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               НЕТ</a:t>
            </a:r>
          </a:p>
        </p:txBody>
      </p:sp>
      <p:sp>
        <p:nvSpPr>
          <p:cNvPr id="2253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43813" y="5500688"/>
            <a:ext cx="1042987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6" grpId="0" build="p"/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764704"/>
            <a:ext cx="421481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002060"/>
                </a:solidFill>
                <a:latin typeface="Arno Pro Smbd Caption" pitchFamily="18" charset="0"/>
              </a:rPr>
              <a:t>50 баллов</a:t>
            </a:r>
            <a:br>
              <a:rPr lang="ru-RU" sz="4000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457200" y="2357438"/>
            <a:ext cx="8186738" cy="37687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200" dirty="0" smtClean="0">
                <a:solidFill>
                  <a:srgbClr val="1818C6"/>
                </a:solidFill>
                <a:latin typeface="Arno Pro Smbd Caption" pitchFamily="18" charset="0"/>
              </a:rPr>
              <a:t>…в Австралии овец в три раза больше, чем жителей?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4"/>
          </p:nvPr>
        </p:nvSpPr>
        <p:spPr>
          <a:xfrm>
            <a:off x="2786063" y="4500563"/>
            <a:ext cx="4038600" cy="839787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            ДА</a:t>
            </a:r>
          </a:p>
        </p:txBody>
      </p:sp>
      <p:sp>
        <p:nvSpPr>
          <p:cNvPr id="2355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29500" y="5357813"/>
            <a:ext cx="1042988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6" grpId="0" build="p"/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82613"/>
            <a:ext cx="492918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10 баллов</a:t>
            </a:r>
            <a:b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b="1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24581" name="Содержимое 5"/>
          <p:cNvSpPr>
            <a:spLocks noGrp="1"/>
          </p:cNvSpPr>
          <p:nvPr>
            <p:ph sz="quarter" idx="13"/>
          </p:nvPr>
        </p:nvSpPr>
        <p:spPr>
          <a:xfrm>
            <a:off x="251520" y="2060848"/>
            <a:ext cx="8186738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   Королева среди цветов.</a:t>
            </a:r>
          </a:p>
          <a:p>
            <a:endParaRPr lang="ru-RU" sz="3200" b="1" dirty="0" smtClean="0">
              <a:solidFill>
                <a:srgbClr val="1818C6"/>
              </a:solidFill>
              <a:latin typeface="Arno Pro Smbd Captio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>
          <a:xfrm>
            <a:off x="3643313" y="5000625"/>
            <a:ext cx="4038600" cy="839788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РОЗА</a:t>
            </a:r>
          </a:p>
        </p:txBody>
      </p:sp>
      <p:sp>
        <p:nvSpPr>
          <p:cNvPr id="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75" y="542925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47247"/>
            <a:ext cx="40005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002060"/>
                </a:solidFill>
                <a:latin typeface="Arno Pro Smbd Caption" pitchFamily="18" charset="0"/>
              </a:rPr>
              <a:t>20 баллов</a:t>
            </a:r>
            <a:br>
              <a:rPr lang="ru-RU" sz="4000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25605" name="Содержимое 5"/>
          <p:cNvSpPr>
            <a:spLocks noGrp="1"/>
          </p:cNvSpPr>
          <p:nvPr>
            <p:ph sz="quarter" idx="13"/>
          </p:nvPr>
        </p:nvSpPr>
        <p:spPr>
          <a:xfrm>
            <a:off x="236538" y="1603374"/>
            <a:ext cx="8258175" cy="4597401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200" dirty="0" smtClean="0">
                <a:solidFill>
                  <a:srgbClr val="1818C6"/>
                </a:solidFill>
                <a:latin typeface="Arno Pro Smbd Caption" pitchFamily="18" charset="0"/>
              </a:rPr>
              <a:t>Как, согласно русским поверьям, </a:t>
            </a:r>
          </a:p>
          <a:p>
            <a:pPr algn="ctr">
              <a:buFontTx/>
              <a:buNone/>
            </a:pPr>
            <a:r>
              <a:rPr lang="ru-RU" sz="3200" dirty="0" smtClean="0">
                <a:solidFill>
                  <a:srgbClr val="1818C6"/>
                </a:solidFill>
                <a:latin typeface="Arno Pro Smbd Caption" pitchFamily="18" charset="0"/>
              </a:rPr>
              <a:t>зовут жену домового?</a:t>
            </a:r>
          </a:p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>
          <a:xfrm>
            <a:off x="2987824" y="4607719"/>
            <a:ext cx="4038600" cy="1071562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КИКИМОРА</a:t>
            </a:r>
          </a:p>
        </p:txBody>
      </p:sp>
      <p:sp>
        <p:nvSpPr>
          <p:cNvPr id="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51725" y="5157788"/>
            <a:ext cx="1042988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5605" grpId="0" build="p"/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32733"/>
            <a:ext cx="428625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002060"/>
                </a:solidFill>
                <a:latin typeface="Arno Pro Smbd Caption" pitchFamily="18" charset="0"/>
              </a:rPr>
              <a:t>30 баллов</a:t>
            </a:r>
            <a:br>
              <a:rPr lang="ru-RU" sz="4000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323528" y="1817687"/>
            <a:ext cx="8186738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Животное – символ упрямства.</a:t>
            </a:r>
            <a:endParaRPr lang="en-US" sz="3200" b="1" dirty="0" smtClean="0">
              <a:solidFill>
                <a:srgbClr val="1818C6"/>
              </a:solidFill>
              <a:latin typeface="Arno Pro Smbd Caption" pitchFamily="18" charset="0"/>
            </a:endParaRPr>
          </a:p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4"/>
          </p:nvPr>
        </p:nvSpPr>
        <p:spPr>
          <a:xfrm>
            <a:off x="3357563" y="4929188"/>
            <a:ext cx="4038600" cy="911225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ОСЁЛ</a:t>
            </a:r>
          </a:p>
        </p:txBody>
      </p:sp>
      <p:sp>
        <p:nvSpPr>
          <p:cNvPr id="2662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530066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6" grpId="0" build="p"/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65163"/>
            <a:ext cx="371475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002060"/>
                </a:solidFill>
                <a:latin typeface="Arno Pro Smbd Caption" pitchFamily="18" charset="0"/>
              </a:rPr>
              <a:t>40 баллов</a:t>
            </a:r>
            <a:br>
              <a:rPr lang="ru-RU" sz="4000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0" y="1928802"/>
            <a:ext cx="8401050" cy="4125913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3200" dirty="0" smtClean="0">
                <a:solidFill>
                  <a:srgbClr val="1818C6"/>
                </a:solidFill>
              </a:rPr>
              <a:t>Как называется блуждающая</a:t>
            </a:r>
          </a:p>
          <a:p>
            <a:pPr algn="ctr">
              <a:buFontTx/>
              <a:buNone/>
            </a:pPr>
            <a:r>
              <a:rPr lang="ru-RU" sz="3200" dirty="0" smtClean="0">
                <a:solidFill>
                  <a:srgbClr val="1818C6"/>
                </a:solidFill>
              </a:rPr>
              <a:t> ледяная глыба?</a:t>
            </a:r>
            <a:endParaRPr lang="ru-RU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4"/>
          </p:nvPr>
        </p:nvSpPr>
        <p:spPr>
          <a:xfrm>
            <a:off x="3214688" y="5286375"/>
            <a:ext cx="4038600" cy="55403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АЙСБЕРГ</a:t>
            </a:r>
          </a:p>
        </p:txBody>
      </p:sp>
      <p:sp>
        <p:nvSpPr>
          <p:cNvPr id="2765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40650" y="5229225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6" grpId="0" build="p"/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65163"/>
            <a:ext cx="478631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rgbClr val="002060"/>
                </a:solidFill>
                <a:latin typeface="Arno Pro Smbd Caption" pitchFamily="18" charset="0"/>
              </a:rPr>
              <a:t>50 баллов</a:t>
            </a:r>
            <a:br>
              <a:rPr lang="ru-RU" sz="4000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0" y="1643050"/>
            <a:ext cx="8258175" cy="247173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3200" dirty="0" smtClean="0">
                <a:solidFill>
                  <a:srgbClr val="1818C6"/>
                </a:solidFill>
                <a:latin typeface="Arno Pro Smbd Caption" pitchFamily="18" charset="0"/>
              </a:rPr>
              <a:t>Мера дёгтя в бочке мёда.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4"/>
          </p:nvPr>
        </p:nvSpPr>
        <p:spPr>
          <a:xfrm>
            <a:off x="3143250" y="4857750"/>
            <a:ext cx="4038600" cy="76835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ЛОЖКА</a:t>
            </a:r>
          </a:p>
        </p:txBody>
      </p:sp>
      <p:sp>
        <p:nvSpPr>
          <p:cNvPr id="2867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530066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6" grpId="0" build="p"/>
      <p:bldP spid="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9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785786" y="2232033"/>
            <a:ext cx="7572428" cy="22145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kern="1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Спасибо за игру!</a:t>
            </a:r>
            <a:endParaRPr lang="ru-RU" sz="9600" kern="10" dirty="0">
              <a:ln w="11430"/>
              <a:solidFill>
                <a:schemeClr val="accent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29699" name="Прямоугольник 5">
            <a:hlinkClick r:id="rId2"/>
          </p:cNvPr>
          <p:cNvSpPr>
            <a:spLocks noChangeArrowheads="1"/>
          </p:cNvSpPr>
          <p:nvPr/>
        </p:nvSpPr>
        <p:spPr bwMode="auto">
          <a:xfrm>
            <a:off x="3143250" y="5786438"/>
            <a:ext cx="2800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963346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/>
              <a:t>При подготовке материала были использованы следующие ресурсы:</a:t>
            </a:r>
            <a:br>
              <a:rPr lang="ru-RU" sz="1600" b="1" dirty="0" smtClean="0"/>
            </a:br>
            <a:r>
              <a:rPr lang="ru-RU" sz="1600" b="1" dirty="0" smtClean="0"/>
              <a:t>1. Н.Ю. </a:t>
            </a:r>
            <a:r>
              <a:rPr lang="ru-RU" sz="1600" b="1" dirty="0" err="1" smtClean="0"/>
              <a:t>Анашина</a:t>
            </a:r>
            <a:r>
              <a:rPr lang="ru-RU" sz="1600" b="1" dirty="0" smtClean="0"/>
              <a:t> «Путешествие в страну Что? Где? Когда?</a:t>
            </a:r>
            <a:br>
              <a:rPr lang="ru-RU" sz="1600" b="1" dirty="0" smtClean="0"/>
            </a:br>
            <a:r>
              <a:rPr lang="ru-RU" sz="1600" b="1" dirty="0" smtClean="0"/>
              <a:t>2. Н.А. </a:t>
            </a:r>
            <a:r>
              <a:rPr lang="ru-RU" sz="1600" b="1" dirty="0" err="1" smtClean="0"/>
              <a:t>Шаульская</a:t>
            </a:r>
            <a:r>
              <a:rPr lang="ru-RU" sz="1600" b="1" dirty="0" smtClean="0"/>
              <a:t> «Вопросы умникам и умницам»</a:t>
            </a:r>
            <a:br>
              <a:rPr lang="ru-RU" sz="1600" b="1" dirty="0" smtClean="0"/>
            </a:b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5045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335756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Arno Pro Smbd Caption" pitchFamily="18" charset="0"/>
              </a:rPr>
              <a:t>10 баллов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Arno Pro Smbd Caption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Arno Pro Smbd Caption" pitchFamily="18" charset="0"/>
              </a:rPr>
            </a:br>
            <a:endParaRPr lang="ru-RU" sz="4000" dirty="0" smtClean="0">
              <a:solidFill>
                <a:schemeClr val="accent6">
                  <a:lumMod val="75000"/>
                </a:schemeClr>
              </a:solidFill>
              <a:latin typeface="Arno Pro Smbd Captio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43608" y="3933056"/>
            <a:ext cx="6743080" cy="11430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САРАЙ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sz="quarter" idx="14"/>
          </p:nvPr>
        </p:nvSpPr>
        <p:spPr>
          <a:xfrm>
            <a:off x="683568" y="1340768"/>
            <a:ext cx="7776864" cy="4104456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2800" b="1" i="1" dirty="0" smtClean="0">
                <a:solidFill>
                  <a:srgbClr val="1818C6"/>
                </a:solidFill>
                <a:cs typeface="Times New Roman" pitchFamily="18" charset="0"/>
              </a:rPr>
              <a:t>Это слово означает некую постройку и у русских, и у татар, но в России – маленькую и неказистую, а у татар – дворец, да и только!</a:t>
            </a:r>
            <a:endParaRPr lang="ru-RU" sz="2800" b="1" i="1" dirty="0" smtClean="0">
              <a:solidFill>
                <a:srgbClr val="1818C6"/>
              </a:solidFill>
            </a:endParaRPr>
          </a:p>
          <a:p>
            <a:pPr algn="ctr" eaLnBrk="1" hangingPunct="1"/>
            <a:endParaRPr lang="ru-RU" sz="3200" b="1" dirty="0" smtClean="0">
              <a:solidFill>
                <a:srgbClr val="1818C6"/>
              </a:solidFill>
            </a:endParaRPr>
          </a:p>
        </p:txBody>
      </p:sp>
      <p:sp>
        <p:nvSpPr>
          <p:cNvPr id="410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86688" y="564356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/>
      <p:bldP spid="41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044624" y="620688"/>
            <a:ext cx="664370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0070C0"/>
                </a:solidFill>
                <a:latin typeface="Arno Pro Smbd Caption" pitchFamily="18" charset="0"/>
              </a:rPr>
              <a:t>20 баллов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Arno Pro Smbd Caption" pitchFamily="18" charset="0"/>
              </a:rPr>
              <a:t/>
            </a:r>
            <a:b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Arno Pro Smbd Caption" pitchFamily="18" charset="0"/>
              </a:rPr>
            </a:br>
            <a:endParaRPr lang="ru-RU" sz="4000" dirty="0" smtClean="0">
              <a:solidFill>
                <a:schemeClr val="accent6">
                  <a:lumMod val="75000"/>
                </a:schemeClr>
              </a:solidFill>
              <a:latin typeface="Arno Pro Smbd Captio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1560" y="1268760"/>
            <a:ext cx="7776864" cy="324036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000" dirty="0" smtClean="0"/>
              <a:t>  </a:t>
            </a:r>
            <a:r>
              <a:rPr lang="ru-RU" sz="2800" b="1" i="1" dirty="0" smtClean="0">
                <a:solidFill>
                  <a:srgbClr val="1818C6"/>
                </a:solidFill>
              </a:rPr>
              <a:t>Это французское слово означает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i="1" dirty="0" smtClean="0">
                <a:solidFill>
                  <a:srgbClr val="1818C6"/>
                </a:solidFill>
              </a:rPr>
              <a:t> «сорок дней».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i="1" dirty="0" smtClean="0">
                <a:solidFill>
                  <a:srgbClr val="1818C6"/>
                </a:solidFill>
              </a:rPr>
              <a:t> Мы так называем санитарные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i="1" dirty="0" smtClean="0">
                <a:solidFill>
                  <a:srgbClr val="1818C6"/>
                </a:solidFill>
              </a:rPr>
              <a:t>мероприятия для предупреждения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i="1" dirty="0" smtClean="0">
                <a:solidFill>
                  <a:srgbClr val="1818C6"/>
                </a:solidFill>
              </a:rPr>
              <a:t>распространения заразных болезней.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4"/>
          </p:nvPr>
        </p:nvSpPr>
        <p:spPr>
          <a:xfrm>
            <a:off x="395536" y="4069076"/>
            <a:ext cx="8401050" cy="198278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КАРАНТИН</a:t>
            </a:r>
          </a:p>
        </p:txBody>
      </p:sp>
      <p:sp>
        <p:nvSpPr>
          <p:cNvPr id="512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551656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06900"/>
            <a:ext cx="357187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Arno Pro Smbd Caption" pitchFamily="18" charset="0"/>
              </a:rPr>
              <a:t>30 баллов</a:t>
            </a:r>
            <a:r>
              <a:rPr lang="ru-RU" sz="4000" dirty="0" smtClean="0">
                <a:solidFill>
                  <a:srgbClr val="002060"/>
                </a:solidFill>
                <a:latin typeface="Arno Pro Smbd Captio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600200"/>
            <a:ext cx="8472488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</a:t>
            </a:r>
            <a:r>
              <a:rPr lang="ru-RU" sz="2800" b="1" i="1" dirty="0" smtClean="0">
                <a:solidFill>
                  <a:srgbClr val="1818C6"/>
                </a:solidFill>
              </a:rPr>
              <a:t>Скажите по-французски слово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i="1" dirty="0" smtClean="0">
                <a:solidFill>
                  <a:srgbClr val="1818C6"/>
                </a:solidFill>
              </a:rPr>
              <a:t>«пыль».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990000"/>
                </a:solidFill>
                <a:latin typeface="Monotype Corsiva" pitchFamily="66" charset="0"/>
              </a:rPr>
              <a:t>       </a:t>
            </a:r>
            <a:endParaRPr lang="ru-RU" dirty="0" smtClean="0">
              <a:solidFill>
                <a:srgbClr val="C00000"/>
              </a:solidFill>
              <a:latin typeface="Arno Pro Smbd Captio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4"/>
          </p:nvPr>
        </p:nvSpPr>
        <p:spPr>
          <a:xfrm>
            <a:off x="268333" y="3692394"/>
            <a:ext cx="8858250" cy="3197225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ПУДРА</a:t>
            </a:r>
          </a:p>
          <a:p>
            <a:pPr eaLnBrk="1" hangingPunct="1"/>
            <a:endParaRPr lang="ru-RU" sz="4000" dirty="0" smtClean="0"/>
          </a:p>
        </p:txBody>
      </p:sp>
      <p:sp>
        <p:nvSpPr>
          <p:cNvPr id="614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86688" y="5643563"/>
            <a:ext cx="1042987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323532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40 баллов</a:t>
            </a:r>
            <a:b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b="1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12776"/>
            <a:ext cx="7704856" cy="471338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i="1" dirty="0" smtClean="0">
                <a:solidFill>
                  <a:schemeClr val="accent2"/>
                </a:solidFill>
              </a:rPr>
              <a:t>   </a:t>
            </a:r>
            <a:r>
              <a:rPr lang="ru-RU" sz="2800" b="1" i="1" dirty="0" smtClean="0">
                <a:solidFill>
                  <a:srgbClr val="1818C6"/>
                </a:solidFill>
              </a:rPr>
              <a:t>С итальянского языка это слово переводится как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i="1" dirty="0" smtClean="0">
                <a:solidFill>
                  <a:srgbClr val="1818C6"/>
                </a:solidFill>
              </a:rPr>
              <a:t> «сломанная скамья». А в русском языке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i="1" dirty="0" smtClean="0">
                <a:solidFill>
                  <a:srgbClr val="1818C6"/>
                </a:solidFill>
              </a:rPr>
              <a:t>оно обозначает неудачливого бизнесмена. Что это за слово?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4000" b="1" dirty="0" smtClean="0">
              <a:solidFill>
                <a:srgbClr val="C00000"/>
              </a:solidFill>
              <a:latin typeface="Arno Pro Smbd Captio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4000" b="1" dirty="0" smtClean="0">
              <a:solidFill>
                <a:srgbClr val="C00000"/>
              </a:solidFill>
              <a:latin typeface="Arno Pro Smbd Captio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БАНКРОТ</a:t>
            </a: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5373688"/>
            <a:ext cx="1042987" cy="1042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1488"/>
            <a:ext cx="364331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50 баллов</a:t>
            </a:r>
            <a:b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b="1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28638" y="1071563"/>
            <a:ext cx="8229600" cy="4357687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dirty="0" smtClean="0"/>
              <a:t>   </a:t>
            </a:r>
          </a:p>
          <a:p>
            <a:pPr algn="ctr" eaLnBrk="1" hangingPunct="1">
              <a:buFontTx/>
              <a:buNone/>
            </a:pPr>
            <a:r>
              <a:rPr lang="ru-RU" sz="2800" b="1" i="1" dirty="0" smtClean="0">
                <a:solidFill>
                  <a:srgbClr val="1818C6"/>
                </a:solidFill>
              </a:rPr>
              <a:t>По порядку он девятый, а его название с латинского языка</a:t>
            </a:r>
          </a:p>
          <a:p>
            <a:pPr algn="ctr" eaLnBrk="1" hangingPunct="1">
              <a:buFontTx/>
              <a:buNone/>
            </a:pPr>
            <a:r>
              <a:rPr lang="ru-RU" sz="2800" b="1" i="1" dirty="0">
                <a:solidFill>
                  <a:srgbClr val="1818C6"/>
                </a:solidFill>
              </a:rPr>
              <a:t>п</a:t>
            </a:r>
            <a:r>
              <a:rPr lang="ru-RU" sz="2800" b="1" i="1" dirty="0" smtClean="0">
                <a:solidFill>
                  <a:srgbClr val="1818C6"/>
                </a:solidFill>
              </a:rPr>
              <a:t>ереводится как «седьмой». О чем идет речь?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pPr algn="ctr" eaLnBrk="1" hangingPunct="1">
              <a:buFontTx/>
              <a:buNone/>
            </a:pPr>
            <a:endParaRPr lang="ru-RU" sz="4000" b="1" dirty="0" smtClean="0">
              <a:solidFill>
                <a:srgbClr val="C00000"/>
              </a:solidFill>
              <a:latin typeface="Arno Pro Smbd Captio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МЕСЯЦ СЕНТЯБРЬ</a:t>
            </a:r>
          </a:p>
        </p:txBody>
      </p:sp>
      <p:sp>
        <p:nvSpPr>
          <p:cNvPr id="81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15250" y="5429250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528" y="836712"/>
            <a:ext cx="621506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  10 баллов</a:t>
            </a:r>
            <a:b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  </a:t>
            </a:r>
          </a:p>
        </p:txBody>
      </p:sp>
      <p:sp>
        <p:nvSpPr>
          <p:cNvPr id="9219" name="Содержимое 6"/>
          <p:cNvSpPr>
            <a:spLocks noGrp="1"/>
          </p:cNvSpPr>
          <p:nvPr>
            <p:ph sz="quarter" idx="13"/>
          </p:nvPr>
        </p:nvSpPr>
        <p:spPr>
          <a:xfrm>
            <a:off x="457200" y="2000250"/>
            <a:ext cx="7972425" cy="4125913"/>
          </a:xfrm>
        </p:spPr>
        <p:txBody>
          <a:bodyPr/>
          <a:lstStyle/>
          <a:p>
            <a:pPr algn="ctr">
              <a:buFontTx/>
              <a:buNone/>
            </a:pPr>
            <a:endParaRPr lang="ru-RU" sz="3200" b="1" dirty="0" smtClean="0">
              <a:solidFill>
                <a:srgbClr val="1818C6"/>
              </a:solidFill>
              <a:latin typeface="Arno Pro Smbd Display" pitchFamily="18" charset="0"/>
            </a:endParaRPr>
          </a:p>
          <a:p>
            <a:pPr algn="ctr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С какой строки начинается абзац?</a:t>
            </a:r>
          </a:p>
        </p:txBody>
      </p:sp>
      <p:sp>
        <p:nvSpPr>
          <p:cNvPr id="9220" name="Содержимое 7"/>
          <p:cNvSpPr>
            <a:spLocks noGrp="1"/>
          </p:cNvSpPr>
          <p:nvPr>
            <p:ph sz="quarter" idx="14"/>
          </p:nvPr>
        </p:nvSpPr>
        <p:spPr>
          <a:xfrm>
            <a:off x="857250" y="4643438"/>
            <a:ext cx="7829550" cy="14827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С КРАСНОЙ</a:t>
            </a:r>
          </a:p>
        </p:txBody>
      </p:sp>
      <p:sp>
        <p:nvSpPr>
          <p:cNvPr id="922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661025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5929344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  <a:t>20 баллов</a:t>
            </a:r>
            <a:br>
              <a:rPr lang="ru-RU" sz="4000" b="1" dirty="0" smtClean="0">
                <a:solidFill>
                  <a:srgbClr val="002060"/>
                </a:solidFill>
                <a:latin typeface="Arno Pro Smbd Caption" pitchFamily="18" charset="0"/>
              </a:rPr>
            </a:br>
            <a:endParaRPr lang="ru-RU" sz="4000" b="1" dirty="0" smtClean="0">
              <a:solidFill>
                <a:srgbClr val="002060"/>
              </a:solidFill>
              <a:latin typeface="Arno Pro Smbd Captio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3"/>
          </p:nvPr>
        </p:nvSpPr>
        <p:spPr>
          <a:xfrm>
            <a:off x="457200" y="2286000"/>
            <a:ext cx="7972425" cy="38401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Назовите «школьный» известняк, </a:t>
            </a:r>
          </a:p>
          <a:p>
            <a:pPr algn="ctr">
              <a:buFontTx/>
              <a:buNone/>
            </a:pPr>
            <a:r>
              <a:rPr lang="ru-RU" sz="3200" b="1" dirty="0">
                <a:solidFill>
                  <a:srgbClr val="1818C6"/>
                </a:solidFill>
                <a:latin typeface="Arno Pro Smbd Caption" pitchFamily="18" charset="0"/>
              </a:rPr>
              <a:t>к</a:t>
            </a:r>
            <a:r>
              <a:rPr lang="ru-RU" sz="3200" b="1" dirty="0" smtClean="0">
                <a:solidFill>
                  <a:srgbClr val="1818C6"/>
                </a:solidFill>
                <a:latin typeface="Arno Pro Smbd Caption" pitchFamily="18" charset="0"/>
              </a:rPr>
              <a:t>оторый может быть разного цвета.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4"/>
          </p:nvPr>
        </p:nvSpPr>
        <p:spPr>
          <a:xfrm>
            <a:off x="1857375" y="4500563"/>
            <a:ext cx="4038600" cy="13398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no Pro Smbd Caption" pitchFamily="18" charset="0"/>
              </a:rPr>
              <a:t>          МЕЛ</a:t>
            </a:r>
          </a:p>
        </p:txBody>
      </p:sp>
      <p:sp>
        <p:nvSpPr>
          <p:cNvPr id="1024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5445125"/>
            <a:ext cx="1042988" cy="1042988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6" grpId="0" build="p"/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303</TotalTime>
  <Words>490</Words>
  <Application>Microsoft Office PowerPoint</Application>
  <PresentationFormat>Экран (4:3)</PresentationFormat>
  <Paragraphs>154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Кнопка</vt:lpstr>
      <vt:lpstr>Всё обо всем!</vt:lpstr>
      <vt:lpstr>Презентация PowerPoint</vt:lpstr>
      <vt:lpstr>10 баллов </vt:lpstr>
      <vt:lpstr>20 баллов </vt:lpstr>
      <vt:lpstr>30 баллов </vt:lpstr>
      <vt:lpstr>40 баллов </vt:lpstr>
      <vt:lpstr>50 баллов </vt:lpstr>
      <vt:lpstr>  10 баллов   </vt:lpstr>
      <vt:lpstr>20 баллов </vt:lpstr>
      <vt:lpstr>30 баллов </vt:lpstr>
      <vt:lpstr>40 баллов </vt:lpstr>
      <vt:lpstr>50 баллов </vt:lpstr>
      <vt:lpstr>10 баллов </vt:lpstr>
      <vt:lpstr>20 баллов </vt:lpstr>
      <vt:lpstr>30 баллов </vt:lpstr>
      <vt:lpstr>40 баллов </vt:lpstr>
      <vt:lpstr>50 баллов </vt:lpstr>
      <vt:lpstr>10 баллов </vt:lpstr>
      <vt:lpstr>20 баллов</vt:lpstr>
      <vt:lpstr>30 баллов </vt:lpstr>
      <vt:lpstr>40 баллов </vt:lpstr>
      <vt:lpstr>50 баллов </vt:lpstr>
      <vt:lpstr>10 баллов </vt:lpstr>
      <vt:lpstr>20 баллов </vt:lpstr>
      <vt:lpstr>30 баллов </vt:lpstr>
      <vt:lpstr>40 баллов </vt:lpstr>
      <vt:lpstr>50 баллов </vt:lpstr>
      <vt:lpstr>Презентация PowerPoint</vt:lpstr>
      <vt:lpstr>При подготовке материала были использованы следующие ресурсы: 1. Н.Ю. Анашина «Путешествие в страну Что? Где? Когда? 2. Н.А. Шаульская «Вопросы умникам и умницам» </vt:lpstr>
    </vt:vector>
  </TitlesOfParts>
  <Company>МАОУ СОШ №127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turovskaya</dc:creator>
  <cp:lastModifiedBy>user</cp:lastModifiedBy>
  <cp:revision>56</cp:revision>
  <dcterms:created xsi:type="dcterms:W3CDTF">2012-02-05T08:01:46Z</dcterms:created>
  <dcterms:modified xsi:type="dcterms:W3CDTF">2012-12-27T07:34:51Z</dcterms:modified>
</cp:coreProperties>
</file>