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6" r:id="rId10"/>
    <p:sldId id="289" r:id="rId11"/>
    <p:sldId id="287" r:id="rId12"/>
    <p:sldId id="288" r:id="rId13"/>
    <p:sldId id="294" r:id="rId14"/>
    <p:sldId id="293" r:id="rId15"/>
    <p:sldId id="292" r:id="rId16"/>
    <p:sldId id="269" r:id="rId17"/>
    <p:sldId id="263" r:id="rId18"/>
    <p:sldId id="291" r:id="rId19"/>
    <p:sldId id="290" r:id="rId20"/>
    <p:sldId id="295" r:id="rId21"/>
    <p:sldId id="29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ECFF"/>
    <a:srgbClr val="663300"/>
    <a:srgbClr val="FFFF66"/>
    <a:srgbClr val="FFCC66"/>
    <a:srgbClr val="66FF66"/>
    <a:srgbClr val="FFFF99"/>
    <a:srgbClr val="99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3" autoAdjust="0"/>
    <p:restoredTop sz="94660"/>
  </p:normalViewPr>
  <p:slideViewPr>
    <p:cSldViewPr>
      <p:cViewPr varScale="1">
        <p:scale>
          <a:sx n="64" d="100"/>
          <a:sy n="64" d="100"/>
        </p:scale>
        <p:origin x="-10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85C228-A23A-4A9D-8132-0F54726D3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8C90DA-A6D9-4F0D-B9EF-BBB389D5F4DF}" type="datetimeFigureOut">
              <a:rPr lang="ru-RU"/>
              <a:pPr>
                <a:defRPr/>
              </a:pPr>
              <a:t>06.03.2013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A74FF-8FE5-4705-87A7-5EFDDD098B39}" type="datetimeFigureOut">
              <a:rPr lang="ru-RU"/>
              <a:pPr>
                <a:defRPr/>
              </a:pPr>
              <a:t>06.03.2013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45C5D-30A2-42A4-ABF4-9C2BFEA20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1BA91-6643-4004-AADB-D4B8391003BB}" type="datetimeFigureOut">
              <a:rPr lang="ru-RU"/>
              <a:pPr>
                <a:defRPr/>
              </a:pPr>
              <a:t>06.03.2013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79220-F425-4B5D-A305-6AF0D8FE4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E3CEE-2F99-426C-950E-1E7E228BE029}" type="datetimeFigureOut">
              <a:rPr lang="ru-RU"/>
              <a:pPr>
                <a:defRPr/>
              </a:pPr>
              <a:t>06.03.2013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27940-862C-4B70-86F9-6BFD57647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B578E-E2D5-40F8-A080-C3C6BFEEDA11}" type="datetimeFigureOut">
              <a:rPr lang="ru-RU"/>
              <a:pPr>
                <a:defRPr/>
              </a:pPr>
              <a:t>06.03.2013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46EFF-E8DF-49DD-9B68-1FED4EC11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3E5CF-404A-498C-AABA-46A50771310F}" type="datetimeFigureOut">
              <a:rPr lang="ru-RU"/>
              <a:pPr>
                <a:defRPr/>
              </a:pPr>
              <a:t>06.03.2013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19D40-DE24-45EB-B034-007581972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E37F5-2369-46B9-88D8-8865A0DC1C7D}" type="datetimeFigureOut">
              <a:rPr lang="ru-RU"/>
              <a:pPr>
                <a:defRPr/>
              </a:pPr>
              <a:t>06.03.2013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D90AD-7DE5-4346-A3D1-0CBC6689F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169D4-89D7-45FC-9E89-6CF7D3FDFA52}" type="datetimeFigureOut">
              <a:rPr lang="ru-RU"/>
              <a:pPr>
                <a:defRPr/>
              </a:pPr>
              <a:t>06.03.2013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849E0-7883-43AF-8F16-B6477B8C5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912FD-754C-4341-A95D-A1897E91C6F2}" type="datetimeFigureOut">
              <a:rPr lang="ru-RU"/>
              <a:pPr>
                <a:defRPr/>
              </a:pPr>
              <a:t>06.03.2013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74AB0-4BA5-4BEB-99AA-061D29C02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6EFF9-9B2D-4186-AD40-54264ECC2DB1}" type="datetimeFigureOut">
              <a:rPr lang="ru-RU"/>
              <a:pPr>
                <a:defRPr/>
              </a:pPr>
              <a:t>06.03.2013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3E676-92A8-4E83-84CE-FDE2EEED4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B7EC6-CF9E-40D0-95F3-38F569650E53}" type="datetimeFigureOut">
              <a:rPr lang="ru-RU"/>
              <a:pPr>
                <a:defRPr/>
              </a:pPr>
              <a:t>06.03.2013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4756A-97A4-476F-A02F-2A2EECD72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6422C93-DC53-467B-9B58-FDE931C0B0C9}" type="datetimeFigureOut">
              <a:rPr lang="ru-RU"/>
              <a:pPr>
                <a:defRPr/>
              </a:pPr>
              <a:t>06.03.2013</a:t>
            </a:fld>
            <a:endParaRPr lang="ru-RU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0C8A5A7-1D74-41C7-9561-B67066F29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92100"/>
            <a:ext cx="8218487" cy="637698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/>
              <a:t>Ему не страшен вал девятый, ни дождь, ни ветер и ни зной.</a:t>
            </a:r>
            <a:br>
              <a:rPr lang="ru-RU" sz="3600" smtClean="0"/>
            </a:br>
            <a:r>
              <a:rPr lang="ru-RU" sz="3600" smtClean="0"/>
              <a:t>В его руках всего лишь карта, рюкзак и кирка за спиной.</a:t>
            </a:r>
            <a:br>
              <a:rPr lang="ru-RU" sz="3600" smtClean="0"/>
            </a:br>
            <a:r>
              <a:rPr lang="ru-RU" sz="3600" smtClean="0"/>
              <a:t>Он знает мир не понаслышке-</a:t>
            </a:r>
            <a:br>
              <a:rPr lang="ru-RU" sz="3600" smtClean="0"/>
            </a:br>
            <a:r>
              <a:rPr lang="ru-RU" sz="3600" smtClean="0"/>
              <a:t>Вдоль- поперёк его прошел.</a:t>
            </a:r>
            <a:br>
              <a:rPr lang="ru-RU" sz="3600" smtClean="0"/>
            </a:br>
            <a:r>
              <a:rPr lang="ru-RU" sz="3600" smtClean="0"/>
              <a:t>О том, что видел- пишет в книжках, Что где услышал, что нашёл.</a:t>
            </a:r>
            <a:br>
              <a:rPr lang="ru-RU" sz="3600" smtClean="0"/>
            </a:br>
            <a:r>
              <a:rPr lang="ru-RU" sz="3600" smtClean="0"/>
              <a:t>Без путешествий он не может-</a:t>
            </a:r>
            <a:br>
              <a:rPr lang="ru-RU" sz="3600" smtClean="0"/>
            </a:br>
            <a:r>
              <a:rPr lang="ru-RU" sz="3600" smtClean="0"/>
              <a:t>Ведь мир прекрасный так велик!</a:t>
            </a:r>
            <a:br>
              <a:rPr lang="ru-RU" sz="3600" smtClean="0"/>
            </a:br>
            <a:r>
              <a:rPr lang="ru-RU" sz="3600" smtClean="0"/>
              <a:t>О ком же речь? Скажите сами</a:t>
            </a:r>
            <a:br>
              <a:rPr lang="ru-RU" sz="3600" smtClean="0"/>
            </a:br>
            <a:r>
              <a:rPr lang="ru-RU" sz="3600" smtClean="0"/>
              <a:t>Ведь это…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908050"/>
            <a:ext cx="7632700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4067175" y="404813"/>
            <a:ext cx="1225550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север</a:t>
            </a:r>
          </a:p>
        </p:txBody>
      </p:sp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995738" y="6453188"/>
            <a:ext cx="576262" cy="233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юг</a:t>
            </a:r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 rot="5400000">
            <a:off x="7936707" y="3088481"/>
            <a:ext cx="1728788" cy="2508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восток</a:t>
            </a:r>
          </a:p>
        </p:txBody>
      </p:sp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 rot="5400000">
            <a:off x="-522288" y="3087688"/>
            <a:ext cx="1585913" cy="39528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запад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  <p:bldP spid="6151" grpId="0" animBg="1"/>
      <p:bldP spid="61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357188" y="981075"/>
            <a:ext cx="4214812" cy="4876800"/>
            <a:chOff x="428596" y="4714892"/>
            <a:chExt cx="4214872" cy="1857374"/>
          </a:xfrm>
        </p:grpSpPr>
        <p:sp>
          <p:nvSpPr>
            <p:cNvPr id="13315" name="Заголовок 1"/>
            <p:cNvSpPr txBox="1">
              <a:spLocks/>
            </p:cNvSpPr>
            <p:nvPr/>
          </p:nvSpPr>
          <p:spPr bwMode="auto">
            <a:xfrm>
              <a:off x="428596" y="4714892"/>
              <a:ext cx="4214872" cy="185737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73050" indent="-273050" algn="ctr">
                <a:lnSpc>
                  <a:spcPct val="90000"/>
                </a:lnSpc>
                <a:spcBef>
                  <a:spcPts val="575"/>
                </a:spcBef>
                <a:buClr>
                  <a:schemeClr val="accent1"/>
                </a:buClr>
                <a:buSzPct val="85000"/>
              </a:pPr>
              <a:r>
                <a:rPr lang="ru-RU" sz="3600" b="1">
                  <a:solidFill>
                    <a:schemeClr val="hlink"/>
                  </a:solidFill>
                  <a:latin typeface="Calibri" pitchFamily="34" charset="0"/>
                </a:rPr>
                <a:t>Подсказка:</a:t>
              </a:r>
            </a:p>
            <a:p>
              <a:pPr marL="273050" indent="-273050" algn="just">
                <a:lnSpc>
                  <a:spcPct val="90000"/>
                </a:lnSpc>
                <a:spcBef>
                  <a:spcPts val="575"/>
                </a:spcBef>
                <a:buClr>
                  <a:schemeClr val="accent1"/>
                </a:buClr>
                <a:buSzPct val="85000"/>
              </a:pPr>
              <a:r>
                <a:rPr lang="ru-RU" sz="2700" b="1">
                  <a:solidFill>
                    <a:schemeClr val="tx2"/>
                  </a:solidFill>
                  <a:latin typeface="Calibri" pitchFamily="34" charset="0"/>
                </a:rPr>
                <a:t>                     </a:t>
              </a:r>
            </a:p>
            <a:p>
              <a:pPr marL="273050" indent="-273050" algn="just">
                <a:lnSpc>
                  <a:spcPct val="90000"/>
                </a:lnSpc>
                <a:spcBef>
                  <a:spcPts val="575"/>
                </a:spcBef>
                <a:buClr>
                  <a:schemeClr val="accent1"/>
                </a:buClr>
                <a:buSzPct val="85000"/>
              </a:pPr>
              <a:endParaRPr lang="ru-RU" sz="2700" b="1">
                <a:solidFill>
                  <a:schemeClr val="tx2"/>
                </a:solidFill>
                <a:latin typeface="Calibri" pitchFamily="34" charset="0"/>
              </a:endParaRPr>
            </a:p>
            <a:p>
              <a:pPr marL="273050" indent="-273050" algn="just">
                <a:lnSpc>
                  <a:spcPct val="90000"/>
                </a:lnSpc>
                <a:spcBef>
                  <a:spcPts val="575"/>
                </a:spcBef>
                <a:buClr>
                  <a:schemeClr val="accent1"/>
                </a:buClr>
                <a:buSzPct val="85000"/>
              </a:pPr>
              <a:r>
                <a:rPr lang="ru-RU" sz="2700" b="1">
                  <a:solidFill>
                    <a:schemeClr val="tx2"/>
                  </a:solidFill>
                  <a:latin typeface="Calibri" pitchFamily="34" charset="0"/>
                </a:rPr>
                <a:t>                     – </a:t>
              </a:r>
              <a:r>
                <a:rPr lang="ru-RU" sz="2600" b="1" i="1">
                  <a:solidFill>
                    <a:schemeClr val="accent1"/>
                  </a:solidFill>
                  <a:latin typeface="Calibri" pitchFamily="34" charset="0"/>
                </a:rPr>
                <a:t>водоёмы </a:t>
              </a:r>
            </a:p>
            <a:p>
              <a:pPr marL="273050" indent="-273050" algn="just">
                <a:lnSpc>
                  <a:spcPct val="90000"/>
                </a:lnSpc>
                <a:spcBef>
                  <a:spcPts val="575"/>
                </a:spcBef>
                <a:buClr>
                  <a:schemeClr val="accent1"/>
                </a:buClr>
                <a:buSzPct val="85000"/>
              </a:pPr>
              <a:r>
                <a:rPr lang="ru-RU" sz="2600" b="1" i="1">
                  <a:solidFill>
                    <a:schemeClr val="accent1"/>
                  </a:solidFill>
                  <a:latin typeface="Calibri" pitchFamily="34" charset="0"/>
                </a:rPr>
                <a:t>                     </a:t>
              </a:r>
            </a:p>
            <a:p>
              <a:pPr marL="273050" indent="-273050" algn="just">
                <a:lnSpc>
                  <a:spcPct val="90000"/>
                </a:lnSpc>
                <a:spcBef>
                  <a:spcPts val="575"/>
                </a:spcBef>
                <a:buClr>
                  <a:schemeClr val="accent1"/>
                </a:buClr>
                <a:buSzPct val="85000"/>
              </a:pPr>
              <a:endParaRPr lang="ru-RU" sz="2600" b="1" i="1">
                <a:solidFill>
                  <a:schemeClr val="accent1"/>
                </a:solidFill>
                <a:latin typeface="Calibri" pitchFamily="34" charset="0"/>
              </a:endParaRPr>
            </a:p>
            <a:p>
              <a:pPr marL="273050" indent="-273050" algn="just">
                <a:lnSpc>
                  <a:spcPct val="90000"/>
                </a:lnSpc>
                <a:spcBef>
                  <a:spcPts val="575"/>
                </a:spcBef>
                <a:buClr>
                  <a:schemeClr val="accent1"/>
                </a:buClr>
                <a:buSzPct val="85000"/>
              </a:pPr>
              <a:r>
                <a:rPr lang="ru-RU" sz="2600" b="1" i="1">
                  <a:solidFill>
                    <a:schemeClr val="accent1"/>
                  </a:solidFill>
                  <a:latin typeface="Calibri" pitchFamily="34" charset="0"/>
                </a:rPr>
                <a:t>                       </a:t>
              </a:r>
              <a:r>
                <a:rPr lang="ru-RU" sz="2400" b="1">
                  <a:solidFill>
                    <a:schemeClr val="tx2"/>
                  </a:solidFill>
                  <a:latin typeface="Arial" charset="0"/>
                </a:rPr>
                <a:t>– </a:t>
              </a:r>
              <a:r>
                <a:rPr lang="ru-RU" sz="2600" b="1" i="1">
                  <a:solidFill>
                    <a:schemeClr val="accent1"/>
                  </a:solidFill>
                  <a:latin typeface="Calibri" pitchFamily="34" charset="0"/>
                </a:rPr>
                <a:t>равнины </a:t>
              </a:r>
            </a:p>
            <a:p>
              <a:pPr marL="273050" indent="-273050" algn="just">
                <a:lnSpc>
                  <a:spcPct val="90000"/>
                </a:lnSpc>
                <a:spcBef>
                  <a:spcPts val="575"/>
                </a:spcBef>
                <a:buClr>
                  <a:schemeClr val="accent1"/>
                </a:buClr>
                <a:buSzPct val="85000"/>
              </a:pPr>
              <a:r>
                <a:rPr lang="ru-RU" sz="2600" b="1" i="1">
                  <a:solidFill>
                    <a:schemeClr val="accent1"/>
                  </a:solidFill>
                  <a:latin typeface="Calibri" pitchFamily="34" charset="0"/>
                </a:rPr>
                <a:t>                     </a:t>
              </a:r>
            </a:p>
            <a:p>
              <a:pPr marL="273050" indent="-273050" algn="just">
                <a:lnSpc>
                  <a:spcPct val="90000"/>
                </a:lnSpc>
                <a:spcBef>
                  <a:spcPts val="575"/>
                </a:spcBef>
                <a:buClr>
                  <a:schemeClr val="accent1"/>
                </a:buClr>
                <a:buSzPct val="85000"/>
              </a:pPr>
              <a:r>
                <a:rPr lang="ru-RU" sz="2600" b="1" i="1">
                  <a:solidFill>
                    <a:schemeClr val="accent1"/>
                  </a:solidFill>
                  <a:latin typeface="Calibri" pitchFamily="34" charset="0"/>
                </a:rPr>
                <a:t> </a:t>
              </a:r>
            </a:p>
            <a:p>
              <a:pPr marL="273050" indent="-273050" algn="just">
                <a:lnSpc>
                  <a:spcPct val="90000"/>
                </a:lnSpc>
                <a:spcBef>
                  <a:spcPts val="575"/>
                </a:spcBef>
                <a:buClr>
                  <a:schemeClr val="accent1"/>
                </a:buClr>
                <a:buSzPct val="85000"/>
              </a:pPr>
              <a:r>
                <a:rPr lang="ru-RU" sz="2600" b="1" i="1">
                  <a:solidFill>
                    <a:schemeClr val="accent1"/>
                  </a:solidFill>
                  <a:latin typeface="Calibri" pitchFamily="34" charset="0"/>
                </a:rPr>
                <a:t>                        </a:t>
              </a:r>
              <a:r>
                <a:rPr lang="ru-RU" sz="2400" b="1">
                  <a:solidFill>
                    <a:schemeClr val="tx2"/>
                  </a:solidFill>
                  <a:latin typeface="Arial" charset="0"/>
                </a:rPr>
                <a:t>– </a:t>
              </a:r>
              <a:r>
                <a:rPr lang="ru-RU" sz="2600" b="1" i="1">
                  <a:solidFill>
                    <a:schemeClr val="accent1"/>
                  </a:solidFill>
                  <a:latin typeface="Calibri" pitchFamily="34" charset="0"/>
                </a:rPr>
                <a:t>горы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71473" y="5286252"/>
              <a:ext cx="571508" cy="214638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71473" y="5715528"/>
              <a:ext cx="571508" cy="21463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285858" y="5286252"/>
              <a:ext cx="571508" cy="214638"/>
            </a:xfrm>
            <a:prstGeom prst="rect">
              <a:avLst/>
            </a:prstGeom>
            <a:solidFill>
              <a:srgbClr val="1D9E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285858" y="5715528"/>
              <a:ext cx="571508" cy="21463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71473" y="6142990"/>
              <a:ext cx="571508" cy="214638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285858" y="6142990"/>
              <a:ext cx="571508" cy="2146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Панорама долины реки Тис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196975"/>
            <a:ext cx="8893175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868863"/>
            <a:ext cx="8229600" cy="1728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400" smtClean="0">
                <a:solidFill>
                  <a:schemeClr val="hlink"/>
                </a:solidFill>
                <a:effectLst/>
              </a:rPr>
              <a:t>Уральские горы — древняя горная система, поэтому в здешних краях не встретишь остроконечных пиков и крутых обрывистых склонов. На Урале преобладают холмы с мягкими очертаниями, густо поросшие лесом.</a:t>
            </a:r>
            <a:r>
              <a:rPr lang="ru-RU" sz="2400" smtClean="0">
                <a:effectLst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400" smtClean="0"/>
          </a:p>
        </p:txBody>
      </p:sp>
      <p:pic>
        <p:nvPicPr>
          <p:cNvPr id="15363" name="Picture 12" descr="05nk003">
            <a:hlinkClick r:id="rId2" action="ppaction://hlinksldjump"/>
          </p:cNvPr>
          <p:cNvPicPr>
            <a:picLocks noChangeAspect="1" noChangeArrowheads="1"/>
          </p:cNvPicPr>
          <p:nvPr>
            <p:ph type="title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50825" y="292100"/>
            <a:ext cx="8569325" cy="4360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652963"/>
            <a:ext cx="8218487" cy="1800225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ru-RU" smtClean="0">
                <a:solidFill>
                  <a:schemeClr val="hlink"/>
                </a:solidFill>
                <a:effectLst/>
              </a:rPr>
              <a:t>На Черноморском побережье Кавказа немало прекрасных курортов, но Сочи – черноморская жемчужина России</a:t>
            </a:r>
          </a:p>
          <a:p>
            <a:pPr eaLnBrk="1" hangingPunct="1">
              <a:buFontTx/>
              <a:buNone/>
              <a:defRPr/>
            </a:pPr>
            <a:endParaRPr lang="ru-RU" smtClean="0">
              <a:solidFill>
                <a:schemeClr val="hlink"/>
              </a:solidFill>
            </a:endParaRPr>
          </a:p>
        </p:txBody>
      </p:sp>
      <p:pic>
        <p:nvPicPr>
          <p:cNvPr id="16387" name="Picture 4" descr="sochi">
            <a:hlinkClick r:id="rId2" action="ppaction://hlinksldjump"/>
          </p:cNvPr>
          <p:cNvPicPr>
            <a:picLocks noChangeAspect="1" noChangeArrowheads="1"/>
          </p:cNvPicPr>
          <p:nvPr>
            <p:ph type="title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95288" y="292100"/>
            <a:ext cx="8497887" cy="4360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941888"/>
            <a:ext cx="8291512" cy="10779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000" smtClean="0">
                <a:effectLst/>
              </a:rPr>
              <a:t>Сколько существует преданий, сколько сложено песен о великой русской реке Волге! Ее недаром называют Волгой-матушкой. На протяжении веков она была кормилицей многих поволжских народов, и сейчас жизнь кипит на ее берегах.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ru-RU" sz="2000" smtClean="0"/>
          </a:p>
        </p:txBody>
      </p:sp>
      <p:pic>
        <p:nvPicPr>
          <p:cNvPr id="17411" name="Picture 10" descr="05nk021">
            <a:hlinkClick r:id="rId2" action="ppaction://hlinksldjump"/>
          </p:cNvPr>
          <p:cNvPicPr>
            <a:picLocks noChangeAspect="1" noChangeArrowheads="1"/>
          </p:cNvPicPr>
          <p:nvPr>
            <p:ph type="title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8313" y="292100"/>
            <a:ext cx="7920037" cy="4505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r03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550" y="0"/>
            <a:ext cx="7272338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79388" y="4813300"/>
            <a:ext cx="8964612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8000"/>
              </a:lnSpc>
              <a:spcBef>
                <a:spcPts val="600"/>
              </a:spcBef>
            </a:pPr>
            <a:r>
              <a:rPr lang="ru-RU" sz="2000">
                <a:solidFill>
                  <a:schemeClr val="bg1"/>
                </a:solidFill>
                <a:latin typeface="Arial" charset="0"/>
              </a:rPr>
              <a:t>Тайга — это густые хвойные леса. Они растут в северных областях Евразии и Северной Америки, где суровые снежные зимы и короткое лето. Тайга славится своими елью, сосной, пихтой, кедром, лиственницей — деревьями, у которых вместо листьев узкие и плотные иголки — хвоя.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214313" y="5013325"/>
            <a:ext cx="8929687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8000"/>
              </a:lnSpc>
              <a:spcBef>
                <a:spcPts val="600"/>
              </a:spcBef>
            </a:pPr>
            <a:r>
              <a:rPr lang="ru-RU" sz="2000">
                <a:solidFill>
                  <a:schemeClr val="bg1"/>
                </a:solidFill>
                <a:latin typeface="Arial" charset="0"/>
              </a:rPr>
              <a:t>Древние римляне считали, что бог огня Вулкан живет глубоко под землей. Когда он гневается, то на поверхности Земли образуются трещины, из которых вырываются пламя, дым и расплавленная огненная масса, а пространство вокруг покрывается пеплом и камнями</a:t>
            </a:r>
            <a:r>
              <a:rPr lang="ru-RU" sz="2000">
                <a:latin typeface="Arial" charset="0"/>
              </a:rPr>
              <a:t>.</a:t>
            </a:r>
          </a:p>
        </p:txBody>
      </p:sp>
      <p:pic>
        <p:nvPicPr>
          <p:cNvPr id="19460" name="Picture 10" descr="v0005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050" y="0"/>
            <a:ext cx="4826000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baikal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188913"/>
            <a:ext cx="76327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292100"/>
            <a:ext cx="8075612" cy="47212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smtClean="0"/>
              <a:t>Тетрадь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стр.41 №1,2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268538" y="3429000"/>
            <a:ext cx="48958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Урок окружающего мира     2 класс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403350" y="333375"/>
            <a:ext cx="6624638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5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Путешествие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5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 родной стране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765175"/>
            <a:ext cx="7772400" cy="1150938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hlink"/>
                </a:solidFill>
              </a:rPr>
              <a:t>Ответы к тесту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886200"/>
            <a:ext cx="8713788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b="1" smtClean="0">
                <a:solidFill>
                  <a:schemeClr val="hlink"/>
                </a:solidFill>
              </a:rPr>
              <a:t>+  -  +  +  -  +  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smtClean="0">
                <a:solidFill>
                  <a:schemeClr val="hlink"/>
                </a:solidFill>
              </a:rPr>
              <a:t>Домашнее задание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Учебник с.96-99</a:t>
            </a:r>
          </a:p>
          <a:p>
            <a:pPr eaLnBrk="1" hangingPunct="1">
              <a:defRPr/>
            </a:pPr>
            <a:r>
              <a:rPr lang="ru-RU" smtClean="0"/>
              <a:t>Тетрадь с.42 №3,5</a:t>
            </a:r>
          </a:p>
          <a:p>
            <a:pPr eaLnBrk="1" hangingPunct="1">
              <a:defRPr/>
            </a:pPr>
            <a:r>
              <a:rPr lang="ru-RU" smtClean="0"/>
              <a:t>*найти материал о г.Ставрополе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292100"/>
            <a:ext cx="8075612" cy="60896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/>
              <a:t>Страны без людей, </a:t>
            </a:r>
            <a:br>
              <a:rPr lang="ru-RU" smtClean="0"/>
            </a:br>
            <a:r>
              <a:rPr lang="ru-RU" smtClean="0"/>
              <a:t>Города без домов,</a:t>
            </a:r>
            <a:br>
              <a:rPr lang="ru-RU" smtClean="0"/>
            </a:br>
            <a:r>
              <a:rPr lang="ru-RU" smtClean="0"/>
              <a:t>Леса без деревьев,</a:t>
            </a:r>
            <a:br>
              <a:rPr lang="ru-RU" smtClean="0"/>
            </a:br>
            <a:r>
              <a:rPr lang="ru-RU" smtClean="0"/>
              <a:t>Моря есть- плавать нельзя,</a:t>
            </a:r>
            <a:br>
              <a:rPr lang="ru-RU" smtClean="0"/>
            </a:br>
            <a:r>
              <a:rPr lang="ru-RU" smtClean="0"/>
              <a:t>Дороги есть- ехать нельзя,</a:t>
            </a:r>
            <a:br>
              <a:rPr lang="ru-RU" smtClean="0"/>
            </a:br>
            <a:r>
              <a:rPr lang="ru-RU" smtClean="0"/>
              <a:t>Земля есть –пахать нельзя</a:t>
            </a:r>
            <a:br>
              <a:rPr lang="ru-RU" smtClean="0"/>
            </a:br>
            <a:r>
              <a:rPr lang="ru-RU" smtClean="0"/>
              <a:t>Что это?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002588" cy="6119812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C000"/>
                </a:solidFill>
              </a:rPr>
              <a:t>Латинское слово «карт» произошло от греческого «</a:t>
            </a:r>
            <a:r>
              <a:rPr lang="ru-RU" sz="3600" b="1" dirty="0" err="1" smtClean="0">
                <a:solidFill>
                  <a:srgbClr val="FFC000"/>
                </a:solidFill>
              </a:rPr>
              <a:t>хартос</a:t>
            </a:r>
            <a:r>
              <a:rPr lang="ru-RU" sz="3600" b="1" dirty="0" smtClean="0">
                <a:solidFill>
                  <a:srgbClr val="FFC000"/>
                </a:solidFill>
              </a:rPr>
              <a:t>» и имеет первоначальное значение «листок», «свиток». Сегодня у слова карта много значений. В науке географии оно означает изображения поверхности Земли, сделанные по определенным правилам.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C000"/>
                </a:solidFill>
              </a:rPr>
              <a:t>Карта древнего Вавилона</a:t>
            </a:r>
            <a:br>
              <a:rPr lang="ru-RU" sz="4000" b="1" dirty="0" smtClean="0">
                <a:solidFill>
                  <a:srgbClr val="FFC000"/>
                </a:solidFill>
              </a:rPr>
            </a:br>
            <a:endParaRPr lang="ru-RU" sz="4000" b="1" dirty="0" smtClean="0">
              <a:solidFill>
                <a:srgbClr val="FFC000"/>
              </a:solidFill>
            </a:endParaRPr>
          </a:p>
        </p:txBody>
      </p:sp>
      <p:pic>
        <p:nvPicPr>
          <p:cNvPr id="7171" name="Picture 3" descr="05ca01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08175" y="1125538"/>
            <a:ext cx="4751388" cy="55435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C000"/>
                </a:solidFill>
              </a:rPr>
              <a:t>Карта Британии 1310 года</a:t>
            </a:r>
            <a:br>
              <a:rPr lang="ru-RU" sz="4000" b="1" dirty="0" smtClean="0">
                <a:solidFill>
                  <a:srgbClr val="FFC000"/>
                </a:solidFill>
              </a:rPr>
            </a:br>
            <a:endParaRPr lang="ru-RU" sz="4000" b="1" dirty="0" smtClean="0">
              <a:solidFill>
                <a:srgbClr val="FFC000"/>
              </a:solidFill>
            </a:endParaRPr>
          </a:p>
        </p:txBody>
      </p:sp>
      <p:pic>
        <p:nvPicPr>
          <p:cNvPr id="8195" name="Picture 3" descr="05ca02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11188" y="1916113"/>
            <a:ext cx="8208962" cy="4105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b="1" smtClean="0">
                <a:solidFill>
                  <a:srgbClr val="000099"/>
                </a:solidFill>
              </a:rPr>
              <a:t>Карта России</a:t>
            </a:r>
            <a:br>
              <a:rPr lang="ru-RU" sz="4000" b="1" smtClean="0">
                <a:solidFill>
                  <a:srgbClr val="000099"/>
                </a:solidFill>
              </a:rPr>
            </a:br>
            <a:endParaRPr lang="ru-RU" sz="4000" b="1" smtClean="0">
              <a:solidFill>
                <a:srgbClr val="000099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1196975"/>
            <a:ext cx="8280400" cy="5256213"/>
          </a:xfrm>
          <a:noFill/>
        </p:spPr>
      </p:pic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 rot="5400000">
            <a:off x="-414337" y="3340100"/>
            <a:ext cx="1225550" cy="2508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запад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292100"/>
            <a:ext cx="8291512" cy="5945188"/>
          </a:xfrm>
        </p:spPr>
        <p:txBody>
          <a:bodyPr/>
          <a:lstStyle/>
          <a:p>
            <a:pPr marL="762000" indent="-762000" eaLnBrk="1" hangingPunct="1">
              <a:defRPr/>
            </a:pPr>
            <a:r>
              <a:rPr lang="ru-RU" sz="4000" smtClean="0"/>
              <a:t>    </a:t>
            </a:r>
            <a:r>
              <a:rPr lang="ru-RU" sz="4000" smtClean="0">
                <a:solidFill>
                  <a:schemeClr val="hlink"/>
                </a:solidFill>
              </a:rPr>
              <a:t>1.Белые медведи во льдах Северного ледовитого океана.</a:t>
            </a:r>
            <a:br>
              <a:rPr lang="ru-RU" sz="4000" smtClean="0">
                <a:solidFill>
                  <a:schemeClr val="hlink"/>
                </a:solidFill>
              </a:rPr>
            </a:br>
            <a:r>
              <a:rPr lang="ru-RU" sz="4000" smtClean="0">
                <a:solidFill>
                  <a:schemeClr val="hlink"/>
                </a:solidFill>
              </a:rPr>
              <a:t>2.Охотское море.</a:t>
            </a:r>
            <a:br>
              <a:rPr lang="ru-RU" sz="4000" smtClean="0">
                <a:solidFill>
                  <a:schemeClr val="hlink"/>
                </a:solidFill>
              </a:rPr>
            </a:br>
            <a:r>
              <a:rPr lang="ru-RU" sz="4000" smtClean="0">
                <a:solidFill>
                  <a:schemeClr val="hlink"/>
                </a:solidFill>
              </a:rPr>
              <a:t>3.Чёрное море</a:t>
            </a:r>
            <a:br>
              <a:rPr lang="ru-RU" sz="4000" smtClean="0">
                <a:solidFill>
                  <a:schemeClr val="hlink"/>
                </a:solidFill>
              </a:rPr>
            </a:br>
            <a:r>
              <a:rPr lang="ru-RU" sz="4000" smtClean="0">
                <a:solidFill>
                  <a:schemeClr val="hlink"/>
                </a:solidFill>
              </a:rPr>
              <a:t>4.Уральские горы.</a:t>
            </a:r>
            <a:br>
              <a:rPr lang="ru-RU" sz="4000" smtClean="0">
                <a:solidFill>
                  <a:schemeClr val="hlink"/>
                </a:solidFill>
              </a:rPr>
            </a:br>
            <a:r>
              <a:rPr lang="ru-RU" sz="4000" smtClean="0">
                <a:solidFill>
                  <a:schemeClr val="hlink"/>
                </a:solidFill>
              </a:rPr>
              <a:t>5.Волга.</a:t>
            </a:r>
            <a:br>
              <a:rPr lang="ru-RU" sz="4000" smtClean="0">
                <a:solidFill>
                  <a:schemeClr val="hlink"/>
                </a:solidFill>
              </a:rPr>
            </a:br>
            <a:r>
              <a:rPr lang="ru-RU" sz="4000" smtClean="0">
                <a:solidFill>
                  <a:schemeClr val="hlink"/>
                </a:solidFill>
              </a:rPr>
              <a:t>6.Таёжные просторы Западной Сибири.</a:t>
            </a:r>
            <a:br>
              <a:rPr lang="ru-RU" sz="4000" smtClean="0">
                <a:solidFill>
                  <a:schemeClr val="hlink"/>
                </a:solidFill>
              </a:rPr>
            </a:br>
            <a:r>
              <a:rPr lang="ru-RU" sz="4000" smtClean="0">
                <a:solidFill>
                  <a:schemeClr val="hlink"/>
                </a:solidFill>
              </a:rPr>
              <a:t>7.Вулканы на Камчатке.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4800" smtClean="0"/>
          </a:p>
          <a:p>
            <a:pPr eaLnBrk="1" hangingPunct="1">
              <a:buFontTx/>
              <a:buNone/>
              <a:defRPr/>
            </a:pPr>
            <a:r>
              <a:rPr lang="ru-RU" sz="4800" smtClean="0"/>
              <a:t>        З                          В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/>
              <a:t>                        С       </a:t>
            </a: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2627313" y="1257300"/>
            <a:ext cx="3886200" cy="37719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35401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4800">
                <a:latin typeface="Arial" charset="0"/>
                <a:cs typeface="Times New Roman" pitchFamily="18" charset="0"/>
              </a:rPr>
              <a:t> </a:t>
            </a:r>
            <a:endParaRPr lang="ru-RU" sz="1100">
              <a:latin typeface="Arial" charset="0"/>
            </a:endParaRPr>
          </a:p>
          <a:p>
            <a:pPr eaLnBrk="0" hangingPunct="0"/>
            <a:endParaRPr lang="ru-RU">
              <a:latin typeface="Arial" charset="0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5213350"/>
            <a:ext cx="15748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4800">
                <a:latin typeface="Arial" charset="0"/>
              </a:rPr>
              <a:t>                         Ю</a:t>
            </a:r>
            <a:r>
              <a:rPr lang="ru-RU" sz="4800">
                <a:latin typeface="Arial" charset="0"/>
                <a:cs typeface="Times New Roman" pitchFamily="18" charset="0"/>
              </a:rPr>
              <a:t>                                                               </a:t>
            </a:r>
            <a:endParaRPr lang="ru-RU">
              <a:latin typeface="Arial" charset="0"/>
            </a:endParaRP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4572000" y="1295400"/>
            <a:ext cx="0" cy="3671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2627313" y="3124200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H="1">
            <a:off x="4211638" y="2855913"/>
            <a:ext cx="720725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4211638" y="2855913"/>
            <a:ext cx="720725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</p:bldLst>
  </p:timing>
</p:sld>
</file>

<file path=ppt/theme/theme1.xml><?xml version="1.0" encoding="utf-8"?>
<a:theme xmlns:a="http://schemas.openxmlformats.org/drawingml/2006/main" name="1_Океан">
  <a:themeElements>
    <a:clrScheme name="1_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1_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376</TotalTime>
  <Words>316</Words>
  <Application>Microsoft Office PowerPoint</Application>
  <PresentationFormat>Экран (4:3)</PresentationFormat>
  <Paragraphs>42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Tahoma</vt:lpstr>
      <vt:lpstr>Arial</vt:lpstr>
      <vt:lpstr>Wingdings</vt:lpstr>
      <vt:lpstr>Calibri</vt:lpstr>
      <vt:lpstr>Times New Roman</vt:lpstr>
      <vt:lpstr>1_Океан</vt:lpstr>
      <vt:lpstr>Ему не страшен вал девятый, ни дождь, ни ветер и ни зной. В его руках всего лишь карта, рюкзак и кирка за спиной. Он знает мир не понаслышке- Вдоль- поперёк его прошел. О том, что видел- пишет в книжках, Что где услышал, что нашёл. Без путешествий он не может- Ведь мир прекрасный так велик! О ком же речь? Скажите сами Ведь это…</vt:lpstr>
      <vt:lpstr>Слайд 2</vt:lpstr>
      <vt:lpstr>Страны без людей,  Города без домов, Леса без деревьев, Моря есть- плавать нельзя, Дороги есть- ехать нельзя, Земля есть –пахать нельзя Что это?</vt:lpstr>
      <vt:lpstr>Латинское слово «карт» произошло от греческого «хартос» и имеет первоначальное значение «листок», «свиток». Сегодня у слова карта много значений. В науке географии оно означает изображения поверхности Земли, сделанные по определенным правилам.</vt:lpstr>
      <vt:lpstr>Карта древнего Вавилона </vt:lpstr>
      <vt:lpstr>Карта Британии 1310 года </vt:lpstr>
      <vt:lpstr>Карта России </vt:lpstr>
      <vt:lpstr>    1.Белые медведи во льдах Северного ледовитого океана. 2.Охотское море. 3.Чёрное море 4.Уральские горы. 5.Волга. 6.Таёжные просторы Западной Сибири. 7.Вулканы на Камчатке.</vt:lpstr>
      <vt:lpstr>                        С      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Тетрадь  стр.41 №1,2</vt:lpstr>
      <vt:lpstr>Ответы к тесту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revaz</cp:lastModifiedBy>
  <cp:revision>12</cp:revision>
  <dcterms:created xsi:type="dcterms:W3CDTF">2008-04-14T17:22:55Z</dcterms:created>
  <dcterms:modified xsi:type="dcterms:W3CDTF">2013-03-06T19:57:18Z</dcterms:modified>
</cp:coreProperties>
</file>