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5.bin" ContentType="application/vnd.openxmlformats-officedocument.oleObject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75" r:id="rId5"/>
    <p:sldId id="260" r:id="rId6"/>
    <p:sldId id="259" r:id="rId7"/>
    <p:sldId id="278" r:id="rId8"/>
    <p:sldId id="280" r:id="rId9"/>
    <p:sldId id="281" r:id="rId10"/>
    <p:sldId id="282" r:id="rId11"/>
    <p:sldId id="283" r:id="rId12"/>
    <p:sldId id="261" r:id="rId13"/>
    <p:sldId id="284" r:id="rId14"/>
    <p:sldId id="264" r:id="rId15"/>
    <p:sldId id="286" r:id="rId16"/>
    <p:sldId id="287" r:id="rId17"/>
    <p:sldId id="288" r:id="rId18"/>
    <p:sldId id="289" r:id="rId19"/>
    <p:sldId id="290" r:id="rId20"/>
    <p:sldId id="265" r:id="rId21"/>
    <p:sldId id="292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2" autoAdjust="0"/>
    <p:restoredTop sz="94660"/>
  </p:normalViewPr>
  <p:slideViewPr>
    <p:cSldViewPr>
      <p:cViewPr varScale="1">
        <p:scale>
          <a:sx n="66" d="100"/>
          <a:sy n="66" d="100"/>
        </p:scale>
        <p:origin x="-80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0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6" Type="http://schemas.microsoft.com/office/2006/relationships/legacyDiagramText" Target="legacyDiagramText13.bin"/><Relationship Id="rId5" Type="http://schemas.microsoft.com/office/2006/relationships/legacyDiagramText" Target="legacyDiagramText12.bin"/><Relationship Id="rId4" Type="http://schemas.microsoft.com/office/2006/relationships/legacyDiagramText" Target="legacyDiagramText11.bin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5259F7-7EAD-4131-B5F6-8AA9F25BBE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939CA-6204-4C62-8E38-F4E31CA623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EAC86-B22F-4B0F-B211-526C0D33A1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1D3B80-0E48-4FA1-8376-6093752528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1FBD361-5EF2-4B66-AEB1-BA69A366A0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ED4FF2F-A2E8-462F-91D5-B4596CDC11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716E4-B357-468C-90BB-80FFD6116E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1CCFC-73C3-4353-A323-5F6BC2251B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F996D-3619-4849-94DD-B2FAA5C388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1EAF9-F615-4C79-AC28-16E9BEFE36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A9A25-7BE7-4B37-8189-CBDCF6F0DA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9B72D-D6B7-4CE9-9E7D-4350A682F8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85675-C423-453A-A216-60604BAF2E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6E81D-966A-4AE9-A63B-F52C99D33C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A6FF9A61-BE66-471F-85CA-CCC9E82D9BC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30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12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image" Target="../media/image35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7.png"/><Relationship Id="rId5" Type="http://schemas.openxmlformats.org/officeDocument/2006/relationships/hyperlink" Target="GenoPro/GenoPro.exe" TargetMode="External"/><Relationship Id="rId4" Type="http://schemas.openxmlformats.org/officeDocument/2006/relationships/image" Target="../media/image3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slide" Target="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4.xml"/><Relationship Id="rId7" Type="http://schemas.openxmlformats.org/officeDocument/2006/relationships/image" Target="../media/image48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image" Target="../media/image7.wmf"/><Relationship Id="rId12" Type="http://schemas.openxmlformats.org/officeDocument/2006/relationships/image" Target="../media/image9.wmf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slide" Target="slide21.xml"/><Relationship Id="rId4" Type="http://schemas.openxmlformats.org/officeDocument/2006/relationships/slide" Target="slide12.xml"/><Relationship Id="rId9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slide" Target="slide4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slide" Target="slide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slide" Target="slide6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76250"/>
            <a:ext cx="7772400" cy="1828800"/>
          </a:xfrm>
        </p:spPr>
        <p:txBody>
          <a:bodyPr/>
          <a:lstStyle/>
          <a:p>
            <a:r>
              <a:rPr lang="ru-RU" sz="6600"/>
              <a:t>МОДЕЛИРОВАНИЕ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997200"/>
            <a:ext cx="8208962" cy="2808288"/>
          </a:xfrm>
        </p:spPr>
        <p:txBody>
          <a:bodyPr/>
          <a:lstStyle/>
          <a:p>
            <a:r>
              <a:rPr lang="ru-RU" sz="6600"/>
              <a:t>Классификация моделей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u="sng"/>
              <a:t>Классификация по области использования</a:t>
            </a:r>
            <a:r>
              <a:rPr lang="ru-RU" sz="3200" i="1"/>
              <a:t/>
            </a:r>
            <a:br>
              <a:rPr lang="ru-RU" sz="3200" i="1"/>
            </a:br>
            <a:r>
              <a:rPr lang="ru-RU" b="1">
                <a:solidFill>
                  <a:srgbClr val="800000"/>
                </a:solidFill>
                <a:latin typeface="Comic Sans MS" pitchFamily="66" charset="0"/>
              </a:rPr>
              <a:t>Научно - технические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Создаются для  исследования процессов и явлений (ускоритель  электронов,  прибор для получения грозового  сигнала, стенд  для проверки электронной  аппаратуры)</a:t>
            </a:r>
          </a:p>
        </p:txBody>
      </p:sp>
      <p:pic>
        <p:nvPicPr>
          <p:cNvPr id="49156" name="Picture 4" descr="poisk-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8538" y="4437063"/>
            <a:ext cx="2419350" cy="1838325"/>
          </a:xfrm>
          <a:prstGeom prst="rect">
            <a:avLst/>
          </a:prstGeom>
          <a:noFill/>
        </p:spPr>
      </p:pic>
      <p:pic>
        <p:nvPicPr>
          <p:cNvPr id="49157" name="Picture 5" descr="Безымянный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625" y="4005263"/>
            <a:ext cx="3055938" cy="2292350"/>
          </a:xfrm>
          <a:prstGeom prst="rect">
            <a:avLst/>
          </a:prstGeom>
          <a:noFill/>
        </p:spPr>
      </p:pic>
      <p:sp>
        <p:nvSpPr>
          <p:cNvPr id="49158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Blank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u="sng"/>
              <a:t>Классификация по области использования</a:t>
            </a:r>
            <a:r>
              <a:rPr lang="ru-RU" sz="3200" i="1"/>
              <a:t/>
            </a:r>
            <a:br>
              <a:rPr lang="ru-RU" sz="3200" i="1"/>
            </a:br>
            <a:r>
              <a:rPr lang="ru-RU" b="1">
                <a:solidFill>
                  <a:srgbClr val="800000"/>
                </a:solidFill>
                <a:latin typeface="Comic Sans MS" pitchFamily="66" charset="0"/>
              </a:rPr>
              <a:t>ИМИТАЦИОННЫЕ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не просто отражают реальность с той или  иной  степенью  точности, а имитируют ее.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Эксперимент с  моделью  проводят  при разных исходных  данных</a:t>
            </a:r>
            <a:r>
              <a:rPr lang="ru-RU" sz="2400"/>
              <a:t> (</a:t>
            </a:r>
            <a:r>
              <a:rPr lang="ru-RU" sz="2000"/>
              <a:t>на мышах испытывается лекарство, в школах проводятся эксперименты и т.п.) Такой метод моделирования называется</a:t>
            </a:r>
            <a:r>
              <a:rPr lang="ru-RU" sz="2400"/>
              <a:t> </a:t>
            </a:r>
            <a:r>
              <a:rPr lang="ru-RU" sz="2400" i="1"/>
              <a:t>методом проб и ошибок</a:t>
            </a:r>
            <a:endParaRPr lang="ru-RU" sz="2000"/>
          </a:p>
        </p:txBody>
      </p:sp>
      <p:pic>
        <p:nvPicPr>
          <p:cNvPr id="50181" name="Picture 5" descr="КОС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48200" y="2570163"/>
            <a:ext cx="4038600" cy="2936875"/>
          </a:xfrm>
          <a:noFill/>
          <a:ln/>
        </p:spPr>
      </p:pic>
      <p:sp>
        <p:nvSpPr>
          <p:cNvPr id="5018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Blank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425" y="4005263"/>
            <a:ext cx="3203575" cy="2662237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6923088" cy="1371600"/>
          </a:xfrm>
        </p:spPr>
        <p:txBody>
          <a:bodyPr/>
          <a:lstStyle/>
          <a:p>
            <a:r>
              <a:rPr lang="ru-RU" sz="4000"/>
              <a:t>Классификация по области знаний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r>
              <a:rPr lang="ru-RU"/>
              <a:t>биологические, </a:t>
            </a:r>
          </a:p>
          <a:p>
            <a:r>
              <a:rPr lang="ru-RU"/>
              <a:t>социологические, </a:t>
            </a:r>
          </a:p>
          <a:p>
            <a:r>
              <a:rPr lang="ru-RU"/>
              <a:t>исторические, </a:t>
            </a:r>
          </a:p>
          <a:p>
            <a:r>
              <a:rPr lang="ru-RU"/>
              <a:t>математические,</a:t>
            </a:r>
          </a:p>
          <a:p>
            <a:r>
              <a:rPr lang="ru-RU"/>
              <a:t>химические </a:t>
            </a:r>
          </a:p>
          <a:p>
            <a:r>
              <a:rPr lang="ru-RU"/>
              <a:t>Физические</a:t>
            </a:r>
          </a:p>
          <a:p>
            <a:r>
              <a:rPr lang="ru-RU"/>
              <a:t>и т. д.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40425" y="1052513"/>
            <a:ext cx="3203575" cy="3025775"/>
          </a:xfrm>
          <a:prstGeom prst="rect">
            <a:avLst/>
          </a:prstGeom>
          <a:noFill/>
        </p:spPr>
      </p:pic>
      <p:pic>
        <p:nvPicPr>
          <p:cNvPr id="7175" name="Picture 7" descr="м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48038" y="4292600"/>
            <a:ext cx="2376487" cy="2376488"/>
          </a:xfrm>
          <a:prstGeom prst="rect">
            <a:avLst/>
          </a:prstGeom>
          <a:noFill/>
        </p:spPr>
      </p:pic>
      <p:sp>
        <p:nvSpPr>
          <p:cNvPr id="7176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05850" y="6540500"/>
            <a:ext cx="395288" cy="260350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9" name="Webpage"/>
          <p:cNvSpPr>
            <a:spLocks noEditPoints="1" noChangeArrowheads="1"/>
          </p:cNvSpPr>
          <p:nvPr/>
        </p:nvSpPr>
        <p:spPr bwMode="auto">
          <a:xfrm>
            <a:off x="6372225" y="1484313"/>
            <a:ext cx="1152525" cy="1439862"/>
          </a:xfrm>
          <a:custGeom>
            <a:avLst/>
            <a:gdLst>
              <a:gd name="T0" fmla="*/ 5187 w 21600"/>
              <a:gd name="T1" fmla="*/ 21600 h 21600"/>
              <a:gd name="T2" fmla="*/ 0 w 21600"/>
              <a:gd name="T3" fmla="*/ 17509 h 21600"/>
              <a:gd name="T4" fmla="*/ 21600 w 21600"/>
              <a:gd name="T5" fmla="*/ 0 h 21600"/>
              <a:gd name="T6" fmla="*/ 0 w 21600"/>
              <a:gd name="T7" fmla="*/ 0 h 21600"/>
              <a:gd name="T8" fmla="*/ 10800 w 21600"/>
              <a:gd name="T9" fmla="*/ 0 h 21600"/>
              <a:gd name="T10" fmla="*/ 21600 w 21600"/>
              <a:gd name="T11" fmla="*/ 0 h 21600"/>
              <a:gd name="T12" fmla="*/ 21600 w 21600"/>
              <a:gd name="T13" fmla="*/ 10800 h 21600"/>
              <a:gd name="T14" fmla="*/ 21600 w 21600"/>
              <a:gd name="T15" fmla="*/ 21600 h 21600"/>
              <a:gd name="T16" fmla="*/ 10800 w 21600"/>
              <a:gd name="T17" fmla="*/ 21600 h 21600"/>
              <a:gd name="T18" fmla="*/ 0 w 21600"/>
              <a:gd name="T19" fmla="*/ 10800 h 21600"/>
              <a:gd name="T20" fmla="*/ 1955 w 21600"/>
              <a:gd name="T21" fmla="*/ 12829 h 21600"/>
              <a:gd name="T22" fmla="*/ 19814 w 21600"/>
              <a:gd name="T23" fmla="*/ 207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9184" y="949"/>
                </a:moveTo>
                <a:lnTo>
                  <a:pt x="9758" y="1309"/>
                </a:lnTo>
                <a:lnTo>
                  <a:pt x="11544" y="1292"/>
                </a:lnTo>
                <a:lnTo>
                  <a:pt x="12437" y="1292"/>
                </a:lnTo>
                <a:lnTo>
                  <a:pt x="13414" y="1161"/>
                </a:lnTo>
                <a:lnTo>
                  <a:pt x="13648" y="1243"/>
                </a:lnTo>
                <a:lnTo>
                  <a:pt x="13542" y="1390"/>
                </a:lnTo>
                <a:lnTo>
                  <a:pt x="13967" y="1849"/>
                </a:lnTo>
                <a:lnTo>
                  <a:pt x="14562" y="2520"/>
                </a:lnTo>
                <a:lnTo>
                  <a:pt x="14669" y="3223"/>
                </a:lnTo>
                <a:lnTo>
                  <a:pt x="14796" y="3518"/>
                </a:lnTo>
                <a:lnTo>
                  <a:pt x="15264" y="3665"/>
                </a:lnTo>
                <a:lnTo>
                  <a:pt x="15753" y="3518"/>
                </a:lnTo>
                <a:lnTo>
                  <a:pt x="15902" y="2978"/>
                </a:lnTo>
                <a:lnTo>
                  <a:pt x="16008" y="2323"/>
                </a:lnTo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591" y="10620"/>
                </a:moveTo>
                <a:lnTo>
                  <a:pt x="6122" y="10996"/>
                </a:lnTo>
                <a:lnTo>
                  <a:pt x="6696" y="11340"/>
                </a:lnTo>
                <a:lnTo>
                  <a:pt x="7313" y="11618"/>
                </a:lnTo>
                <a:lnTo>
                  <a:pt x="7972" y="11863"/>
                </a:lnTo>
                <a:lnTo>
                  <a:pt x="8652" y="12060"/>
                </a:lnTo>
                <a:lnTo>
                  <a:pt x="9396" y="12190"/>
                </a:lnTo>
                <a:lnTo>
                  <a:pt x="10119" y="12272"/>
                </a:lnTo>
                <a:lnTo>
                  <a:pt x="10906" y="12305"/>
                </a:lnTo>
                <a:lnTo>
                  <a:pt x="11650" y="12272"/>
                </a:lnTo>
                <a:lnTo>
                  <a:pt x="12373" y="12190"/>
                </a:lnTo>
                <a:lnTo>
                  <a:pt x="13117" y="12060"/>
                </a:lnTo>
                <a:lnTo>
                  <a:pt x="13797" y="11863"/>
                </a:lnTo>
                <a:lnTo>
                  <a:pt x="14456" y="11618"/>
                </a:lnTo>
                <a:lnTo>
                  <a:pt x="15073" y="11340"/>
                </a:lnTo>
                <a:lnTo>
                  <a:pt x="15647" y="11029"/>
                </a:lnTo>
                <a:lnTo>
                  <a:pt x="16178" y="10652"/>
                </a:lnTo>
                <a:lnTo>
                  <a:pt x="16667" y="10243"/>
                </a:lnTo>
                <a:lnTo>
                  <a:pt x="17071" y="9801"/>
                </a:lnTo>
                <a:lnTo>
                  <a:pt x="17475" y="9327"/>
                </a:lnTo>
                <a:lnTo>
                  <a:pt x="17815" y="8820"/>
                </a:lnTo>
                <a:lnTo>
                  <a:pt x="18049" y="8296"/>
                </a:lnTo>
                <a:lnTo>
                  <a:pt x="18262" y="7723"/>
                </a:lnTo>
                <a:lnTo>
                  <a:pt x="18347" y="7134"/>
                </a:lnTo>
                <a:lnTo>
                  <a:pt x="18389" y="6561"/>
                </a:lnTo>
                <a:lnTo>
                  <a:pt x="18347" y="5956"/>
                </a:lnTo>
                <a:lnTo>
                  <a:pt x="18262" y="5400"/>
                </a:lnTo>
                <a:lnTo>
                  <a:pt x="18049" y="4827"/>
                </a:lnTo>
                <a:lnTo>
                  <a:pt x="17815" y="4303"/>
                </a:lnTo>
                <a:lnTo>
                  <a:pt x="17475" y="3796"/>
                </a:lnTo>
                <a:lnTo>
                  <a:pt x="17114" y="3321"/>
                </a:lnTo>
                <a:lnTo>
                  <a:pt x="16710" y="2880"/>
                </a:lnTo>
                <a:lnTo>
                  <a:pt x="16221" y="2470"/>
                </a:lnTo>
                <a:lnTo>
                  <a:pt x="15689" y="2094"/>
                </a:lnTo>
                <a:lnTo>
                  <a:pt x="15115" y="1750"/>
                </a:lnTo>
                <a:lnTo>
                  <a:pt x="14499" y="1472"/>
                </a:lnTo>
                <a:lnTo>
                  <a:pt x="13797" y="1227"/>
                </a:lnTo>
                <a:lnTo>
                  <a:pt x="13117" y="1030"/>
                </a:lnTo>
                <a:lnTo>
                  <a:pt x="12415" y="883"/>
                </a:lnTo>
                <a:lnTo>
                  <a:pt x="11650" y="818"/>
                </a:lnTo>
                <a:lnTo>
                  <a:pt x="10906" y="785"/>
                </a:lnTo>
                <a:lnTo>
                  <a:pt x="10119" y="818"/>
                </a:lnTo>
                <a:lnTo>
                  <a:pt x="9396" y="883"/>
                </a:lnTo>
                <a:lnTo>
                  <a:pt x="8652" y="1030"/>
                </a:lnTo>
                <a:lnTo>
                  <a:pt x="8014" y="1227"/>
                </a:lnTo>
                <a:lnTo>
                  <a:pt x="7355" y="1440"/>
                </a:lnTo>
                <a:lnTo>
                  <a:pt x="6739" y="1750"/>
                </a:lnTo>
                <a:lnTo>
                  <a:pt x="6122" y="2061"/>
                </a:lnTo>
                <a:lnTo>
                  <a:pt x="5591" y="2438"/>
                </a:lnTo>
                <a:lnTo>
                  <a:pt x="5102" y="2847"/>
                </a:lnTo>
                <a:lnTo>
                  <a:pt x="4698" y="3289"/>
                </a:lnTo>
                <a:lnTo>
                  <a:pt x="4294" y="3763"/>
                </a:lnTo>
                <a:lnTo>
                  <a:pt x="3996" y="4270"/>
                </a:lnTo>
                <a:lnTo>
                  <a:pt x="3720" y="4794"/>
                </a:lnTo>
                <a:lnTo>
                  <a:pt x="3550" y="5367"/>
                </a:lnTo>
                <a:lnTo>
                  <a:pt x="3422" y="5956"/>
                </a:lnTo>
                <a:lnTo>
                  <a:pt x="3380" y="6561"/>
                </a:lnTo>
                <a:lnTo>
                  <a:pt x="3422" y="7134"/>
                </a:lnTo>
                <a:lnTo>
                  <a:pt x="3550" y="7690"/>
                </a:lnTo>
                <a:lnTo>
                  <a:pt x="3720" y="8263"/>
                </a:lnTo>
                <a:lnTo>
                  <a:pt x="3954" y="8787"/>
                </a:lnTo>
                <a:lnTo>
                  <a:pt x="4294" y="9294"/>
                </a:lnTo>
                <a:lnTo>
                  <a:pt x="4655" y="9769"/>
                </a:lnTo>
                <a:lnTo>
                  <a:pt x="5102" y="10210"/>
                </a:lnTo>
                <a:lnTo>
                  <a:pt x="5591" y="10620"/>
                </a:lnTo>
                <a:close/>
              </a:path>
              <a:path w="21600" h="21600" extrusionOk="0">
                <a:moveTo>
                  <a:pt x="3401" y="6021"/>
                </a:moveTo>
                <a:lnTo>
                  <a:pt x="4039" y="5530"/>
                </a:lnTo>
                <a:lnTo>
                  <a:pt x="4294" y="4892"/>
                </a:lnTo>
                <a:lnTo>
                  <a:pt x="4677" y="4156"/>
                </a:lnTo>
                <a:lnTo>
                  <a:pt x="5166" y="3763"/>
                </a:lnTo>
                <a:lnTo>
                  <a:pt x="5378" y="3354"/>
                </a:lnTo>
                <a:lnTo>
                  <a:pt x="5293" y="2732"/>
                </a:lnTo>
                <a:moveTo>
                  <a:pt x="3507" y="7380"/>
                </a:moveTo>
                <a:lnTo>
                  <a:pt x="3890" y="7200"/>
                </a:lnTo>
                <a:lnTo>
                  <a:pt x="4103" y="7249"/>
                </a:lnTo>
                <a:lnTo>
                  <a:pt x="4400" y="7527"/>
                </a:lnTo>
                <a:lnTo>
                  <a:pt x="4719" y="7674"/>
                </a:lnTo>
                <a:lnTo>
                  <a:pt x="5293" y="7641"/>
                </a:lnTo>
                <a:lnTo>
                  <a:pt x="5740" y="7543"/>
                </a:lnTo>
                <a:lnTo>
                  <a:pt x="6144" y="7543"/>
                </a:lnTo>
                <a:lnTo>
                  <a:pt x="6526" y="7821"/>
                </a:lnTo>
                <a:lnTo>
                  <a:pt x="6569" y="8312"/>
                </a:lnTo>
                <a:lnTo>
                  <a:pt x="6059" y="8852"/>
                </a:lnTo>
                <a:lnTo>
                  <a:pt x="5803" y="8967"/>
                </a:lnTo>
                <a:lnTo>
                  <a:pt x="5803" y="9147"/>
                </a:lnTo>
                <a:lnTo>
                  <a:pt x="5421" y="9294"/>
                </a:lnTo>
                <a:lnTo>
                  <a:pt x="4868" y="9163"/>
                </a:lnTo>
                <a:lnTo>
                  <a:pt x="4337" y="9049"/>
                </a:lnTo>
                <a:lnTo>
                  <a:pt x="4081" y="9000"/>
                </a:lnTo>
                <a:moveTo>
                  <a:pt x="14988" y="11372"/>
                </a:moveTo>
                <a:lnTo>
                  <a:pt x="15115" y="10865"/>
                </a:lnTo>
                <a:lnTo>
                  <a:pt x="16072" y="10096"/>
                </a:lnTo>
                <a:lnTo>
                  <a:pt x="16455" y="9605"/>
                </a:lnTo>
                <a:lnTo>
                  <a:pt x="16455" y="8329"/>
                </a:lnTo>
                <a:lnTo>
                  <a:pt x="17156" y="7969"/>
                </a:lnTo>
                <a:lnTo>
                  <a:pt x="17879" y="7870"/>
                </a:lnTo>
                <a:lnTo>
                  <a:pt x="18177" y="7821"/>
                </a:lnTo>
                <a:moveTo>
                  <a:pt x="18368" y="6840"/>
                </a:moveTo>
                <a:lnTo>
                  <a:pt x="18049" y="6610"/>
                </a:lnTo>
                <a:lnTo>
                  <a:pt x="17411" y="6512"/>
                </a:lnTo>
                <a:lnTo>
                  <a:pt x="16859" y="6545"/>
                </a:lnTo>
                <a:lnTo>
                  <a:pt x="16603" y="6201"/>
                </a:lnTo>
                <a:lnTo>
                  <a:pt x="16731" y="5874"/>
                </a:lnTo>
                <a:lnTo>
                  <a:pt x="17241" y="5465"/>
                </a:lnTo>
                <a:lnTo>
                  <a:pt x="17858" y="5236"/>
                </a:lnTo>
                <a:lnTo>
                  <a:pt x="18007" y="5089"/>
                </a:lnTo>
                <a:lnTo>
                  <a:pt x="18049" y="4892"/>
                </a:lnTo>
                <a:moveTo>
                  <a:pt x="8100" y="1260"/>
                </a:moveTo>
                <a:cubicBezTo>
                  <a:pt x="8333" y="1276"/>
                  <a:pt x="8206" y="1554"/>
                  <a:pt x="8695" y="1652"/>
                </a:cubicBezTo>
                <a:cubicBezTo>
                  <a:pt x="9184" y="1750"/>
                  <a:pt x="10481" y="1685"/>
                  <a:pt x="10991" y="1881"/>
                </a:cubicBezTo>
                <a:cubicBezTo>
                  <a:pt x="11501" y="2078"/>
                  <a:pt x="11629" y="2503"/>
                  <a:pt x="11799" y="2830"/>
                </a:cubicBezTo>
                <a:cubicBezTo>
                  <a:pt x="11969" y="3158"/>
                  <a:pt x="11905" y="3910"/>
                  <a:pt x="12054" y="3894"/>
                </a:cubicBezTo>
                <a:cubicBezTo>
                  <a:pt x="12203" y="3878"/>
                  <a:pt x="12351" y="2880"/>
                  <a:pt x="12649" y="2683"/>
                </a:cubicBezTo>
                <a:cubicBezTo>
                  <a:pt x="12947" y="2487"/>
                  <a:pt x="13670" y="2536"/>
                  <a:pt x="13840" y="2683"/>
                </a:cubicBezTo>
                <a:cubicBezTo>
                  <a:pt x="14010" y="2830"/>
                  <a:pt x="13733" y="3370"/>
                  <a:pt x="13648" y="3616"/>
                </a:cubicBezTo>
                <a:cubicBezTo>
                  <a:pt x="13563" y="3861"/>
                  <a:pt x="13457" y="4058"/>
                  <a:pt x="13351" y="4156"/>
                </a:cubicBezTo>
                <a:cubicBezTo>
                  <a:pt x="13244" y="4254"/>
                  <a:pt x="13096" y="4221"/>
                  <a:pt x="12947" y="4254"/>
                </a:cubicBezTo>
                <a:cubicBezTo>
                  <a:pt x="12777" y="4303"/>
                  <a:pt x="12585" y="4369"/>
                  <a:pt x="12394" y="4401"/>
                </a:cubicBezTo>
                <a:cubicBezTo>
                  <a:pt x="12139" y="4500"/>
                  <a:pt x="12054" y="4614"/>
                  <a:pt x="11862" y="4647"/>
                </a:cubicBezTo>
                <a:cubicBezTo>
                  <a:pt x="11650" y="4761"/>
                  <a:pt x="11671" y="4680"/>
                  <a:pt x="11437" y="4778"/>
                </a:cubicBezTo>
                <a:cubicBezTo>
                  <a:pt x="11352" y="4827"/>
                  <a:pt x="11225" y="4974"/>
                  <a:pt x="11246" y="5072"/>
                </a:cubicBezTo>
                <a:cubicBezTo>
                  <a:pt x="11225" y="5154"/>
                  <a:pt x="11267" y="5220"/>
                  <a:pt x="11310" y="5269"/>
                </a:cubicBezTo>
                <a:cubicBezTo>
                  <a:pt x="11352" y="5318"/>
                  <a:pt x="11480" y="5383"/>
                  <a:pt x="11565" y="5416"/>
                </a:cubicBezTo>
                <a:cubicBezTo>
                  <a:pt x="11629" y="5400"/>
                  <a:pt x="11820" y="5465"/>
                  <a:pt x="11862" y="5432"/>
                </a:cubicBezTo>
                <a:cubicBezTo>
                  <a:pt x="11905" y="5416"/>
                  <a:pt x="11926" y="5269"/>
                  <a:pt x="11884" y="5236"/>
                </a:cubicBezTo>
                <a:cubicBezTo>
                  <a:pt x="11841" y="5203"/>
                  <a:pt x="11629" y="5269"/>
                  <a:pt x="11565" y="5220"/>
                </a:cubicBezTo>
                <a:cubicBezTo>
                  <a:pt x="11480" y="5187"/>
                  <a:pt x="11459" y="5040"/>
                  <a:pt x="11480" y="4974"/>
                </a:cubicBezTo>
                <a:cubicBezTo>
                  <a:pt x="11501" y="4909"/>
                  <a:pt x="11607" y="4860"/>
                  <a:pt x="11692" y="4843"/>
                </a:cubicBezTo>
                <a:cubicBezTo>
                  <a:pt x="11905" y="4876"/>
                  <a:pt x="11820" y="4876"/>
                  <a:pt x="12054" y="4876"/>
                </a:cubicBezTo>
                <a:cubicBezTo>
                  <a:pt x="12075" y="5040"/>
                  <a:pt x="12096" y="5269"/>
                  <a:pt x="12139" y="5416"/>
                </a:cubicBezTo>
                <a:cubicBezTo>
                  <a:pt x="12160" y="5465"/>
                  <a:pt x="12330" y="5465"/>
                  <a:pt x="12373" y="5416"/>
                </a:cubicBezTo>
                <a:cubicBezTo>
                  <a:pt x="12415" y="5367"/>
                  <a:pt x="12330" y="4974"/>
                  <a:pt x="12394" y="4892"/>
                </a:cubicBezTo>
                <a:cubicBezTo>
                  <a:pt x="12458" y="4810"/>
                  <a:pt x="12692" y="4925"/>
                  <a:pt x="12755" y="4892"/>
                </a:cubicBezTo>
                <a:cubicBezTo>
                  <a:pt x="12798" y="4860"/>
                  <a:pt x="12840" y="4761"/>
                  <a:pt x="12755" y="4729"/>
                </a:cubicBezTo>
                <a:cubicBezTo>
                  <a:pt x="12670" y="4696"/>
                  <a:pt x="12118" y="4745"/>
                  <a:pt x="12203" y="4696"/>
                </a:cubicBezTo>
                <a:cubicBezTo>
                  <a:pt x="12543" y="4549"/>
                  <a:pt x="12819" y="4434"/>
                  <a:pt x="13266" y="4401"/>
                </a:cubicBezTo>
                <a:cubicBezTo>
                  <a:pt x="13436" y="4385"/>
                  <a:pt x="13585" y="4500"/>
                  <a:pt x="13776" y="4532"/>
                </a:cubicBezTo>
                <a:cubicBezTo>
                  <a:pt x="13967" y="4630"/>
                  <a:pt x="13861" y="4843"/>
                  <a:pt x="13712" y="4925"/>
                </a:cubicBezTo>
                <a:cubicBezTo>
                  <a:pt x="13648" y="5023"/>
                  <a:pt x="13521" y="5121"/>
                  <a:pt x="13414" y="5187"/>
                </a:cubicBezTo>
                <a:cubicBezTo>
                  <a:pt x="13351" y="5285"/>
                  <a:pt x="13287" y="5334"/>
                  <a:pt x="13159" y="5383"/>
                </a:cubicBezTo>
                <a:cubicBezTo>
                  <a:pt x="13117" y="5563"/>
                  <a:pt x="12862" y="5743"/>
                  <a:pt x="12649" y="5809"/>
                </a:cubicBezTo>
                <a:cubicBezTo>
                  <a:pt x="12543" y="5907"/>
                  <a:pt x="12437" y="5940"/>
                  <a:pt x="12309" y="6005"/>
                </a:cubicBezTo>
                <a:cubicBezTo>
                  <a:pt x="12245" y="6120"/>
                  <a:pt x="12139" y="6185"/>
                  <a:pt x="12075" y="6300"/>
                </a:cubicBezTo>
                <a:cubicBezTo>
                  <a:pt x="12118" y="6561"/>
                  <a:pt x="12075" y="6643"/>
                  <a:pt x="12373" y="6741"/>
                </a:cubicBezTo>
                <a:cubicBezTo>
                  <a:pt x="12500" y="6840"/>
                  <a:pt x="12522" y="6970"/>
                  <a:pt x="12330" y="7036"/>
                </a:cubicBezTo>
                <a:cubicBezTo>
                  <a:pt x="12011" y="6987"/>
                  <a:pt x="12033" y="6823"/>
                  <a:pt x="11799" y="6692"/>
                </a:cubicBezTo>
                <a:cubicBezTo>
                  <a:pt x="11714" y="6529"/>
                  <a:pt x="11459" y="6430"/>
                  <a:pt x="11246" y="6398"/>
                </a:cubicBezTo>
                <a:cubicBezTo>
                  <a:pt x="11076" y="6332"/>
                  <a:pt x="11182" y="6365"/>
                  <a:pt x="10906" y="6365"/>
                </a:cubicBezTo>
                <a:cubicBezTo>
                  <a:pt x="10608" y="6512"/>
                  <a:pt x="10544" y="7347"/>
                  <a:pt x="11246" y="7478"/>
                </a:cubicBezTo>
                <a:cubicBezTo>
                  <a:pt x="12394" y="7429"/>
                  <a:pt x="13329" y="7772"/>
                  <a:pt x="13733" y="7985"/>
                </a:cubicBezTo>
                <a:cubicBezTo>
                  <a:pt x="13840" y="8410"/>
                  <a:pt x="13329" y="8901"/>
                  <a:pt x="12500" y="9343"/>
                </a:cubicBezTo>
                <a:cubicBezTo>
                  <a:pt x="11629" y="9736"/>
                  <a:pt x="11480" y="10194"/>
                  <a:pt x="11246" y="10980"/>
                </a:cubicBezTo>
                <a:cubicBezTo>
                  <a:pt x="10991" y="11372"/>
                  <a:pt x="10481" y="10930"/>
                  <a:pt x="10289" y="10096"/>
                </a:cubicBezTo>
                <a:cubicBezTo>
                  <a:pt x="10140" y="9196"/>
                  <a:pt x="9907" y="8165"/>
                  <a:pt x="10459" y="7576"/>
                </a:cubicBezTo>
                <a:cubicBezTo>
                  <a:pt x="9375" y="6790"/>
                  <a:pt x="9269" y="6070"/>
                  <a:pt x="9056" y="6218"/>
                </a:cubicBezTo>
                <a:cubicBezTo>
                  <a:pt x="9205" y="6987"/>
                  <a:pt x="8929" y="6660"/>
                  <a:pt x="8737" y="6021"/>
                </a:cubicBezTo>
                <a:cubicBezTo>
                  <a:pt x="8822" y="5023"/>
                  <a:pt x="8610" y="4385"/>
                  <a:pt x="8440" y="3550"/>
                </a:cubicBezTo>
                <a:lnTo>
                  <a:pt x="7844" y="2290"/>
                </a:lnTo>
                <a:lnTo>
                  <a:pt x="6654" y="1849"/>
                </a:lnTo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ru-RU" sz="4000" b="1" i="1">
                <a:solidFill>
                  <a:schemeClr val="tx1"/>
                </a:solidFill>
              </a:rPr>
              <a:t>По способу представления </a:t>
            </a:r>
            <a:br>
              <a:rPr lang="ru-RU" sz="4000" b="1" i="1">
                <a:solidFill>
                  <a:schemeClr val="tx1"/>
                </a:solidFill>
              </a:rPr>
            </a:br>
            <a:endParaRPr lang="ru-RU" sz="4000" b="1" i="1">
              <a:solidFill>
                <a:schemeClr val="tx1"/>
              </a:solidFill>
            </a:endParaRPr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2771775" y="1196975"/>
            <a:ext cx="3168650" cy="792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Arial" charset="0"/>
              </a:rPr>
              <a:t>Модели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323850" y="2492375"/>
            <a:ext cx="29527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Arial" charset="0"/>
              </a:rPr>
              <a:t>Материальные </a:t>
            </a:r>
          </a:p>
        </p:txBody>
      </p:sp>
      <p:sp>
        <p:nvSpPr>
          <p:cNvPr id="51208" name="AutoShape 8"/>
          <p:cNvSpPr>
            <a:spLocks noChangeArrowheads="1"/>
          </p:cNvSpPr>
          <p:nvPr/>
        </p:nvSpPr>
        <p:spPr bwMode="auto">
          <a:xfrm>
            <a:off x="4932363" y="2492375"/>
            <a:ext cx="3095625" cy="8651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Arial" charset="0"/>
              </a:rPr>
              <a:t>Информационные</a:t>
            </a:r>
            <a:r>
              <a:rPr lang="ru-RU" sz="2400" b="1">
                <a:latin typeface="Arial" charset="0"/>
                <a:hlinkClick r:id="rId2" action="ppaction://hlinksldjump"/>
              </a:rPr>
              <a:t> </a:t>
            </a:r>
            <a:endParaRPr lang="ru-RU" sz="2400" b="1">
              <a:latin typeface="Arial" charset="0"/>
            </a:endParaRPr>
          </a:p>
        </p:txBody>
      </p:sp>
      <p:sp>
        <p:nvSpPr>
          <p:cNvPr id="51218" name="AutoShape 18"/>
          <p:cNvSpPr>
            <a:spLocks noChangeArrowheads="1"/>
          </p:cNvSpPr>
          <p:nvPr/>
        </p:nvSpPr>
        <p:spPr bwMode="auto">
          <a:xfrm>
            <a:off x="2843213" y="1989138"/>
            <a:ext cx="358775" cy="503237"/>
          </a:xfrm>
          <a:prstGeom prst="downArrow">
            <a:avLst>
              <a:gd name="adj1" fmla="val 50000"/>
              <a:gd name="adj2" fmla="val 35066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19" name="AutoShape 19"/>
          <p:cNvSpPr>
            <a:spLocks noChangeArrowheads="1"/>
          </p:cNvSpPr>
          <p:nvPr/>
        </p:nvSpPr>
        <p:spPr bwMode="auto">
          <a:xfrm>
            <a:off x="5435600" y="1989138"/>
            <a:ext cx="358775" cy="503237"/>
          </a:xfrm>
          <a:prstGeom prst="downArrow">
            <a:avLst>
              <a:gd name="adj1" fmla="val 50000"/>
              <a:gd name="adj2" fmla="val 35066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179388" y="3744913"/>
            <a:ext cx="2663825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660033"/>
                </a:solidFill>
              </a:rPr>
              <a:t>Некий  реальный  объект (увеличенная или  уменьшенная копия), воспроизводящий внешний  вид, структуру, поведение  моделируемого  объекта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5219700" y="3573463"/>
            <a:ext cx="360045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660033"/>
                </a:solidFill>
              </a:rPr>
              <a:t>Описание  объекта  моделирования одним  из  способов  кодирования информации (целенаправленно отобранная информация, которая отражает  наиболее существенные для  исследования свойства этого  объекта с  учетом создания модели</a:t>
            </a:r>
          </a:p>
        </p:txBody>
      </p:sp>
      <p:pic>
        <p:nvPicPr>
          <p:cNvPr id="51227" name="Picture 27" descr="машинк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550" y="1628775"/>
            <a:ext cx="1428750" cy="865188"/>
          </a:xfrm>
          <a:prstGeom prst="rect">
            <a:avLst/>
          </a:prstGeom>
          <a:noFill/>
        </p:spPr>
      </p:pic>
      <p:sp>
        <p:nvSpPr>
          <p:cNvPr id="51228" name="AutoShape 2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597650"/>
            <a:ext cx="395287" cy="260350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30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Процесс построения информационных моделей  с помощью формальных  языков называется </a:t>
            </a:r>
            <a:r>
              <a:rPr lang="ru-RU" sz="3600" b="1">
                <a:solidFill>
                  <a:srgbClr val="800000"/>
                </a:solidFill>
                <a:latin typeface="Comic Sans MS" pitchFamily="66" charset="0"/>
              </a:rPr>
              <a:t>ФОРМАЛИЗАЦИЕЙ </a:t>
            </a:r>
          </a:p>
          <a:p>
            <a:pPr>
              <a:buFont typeface="Wingdings" pitchFamily="2" charset="2"/>
              <a:buNone/>
            </a:pPr>
            <a:r>
              <a:rPr lang="ru-RU"/>
              <a:t>Формами  представления  информационной модели могут  быть: словесное  описание,  таблица, схема, чертеж,  формула,  алгоритм,  компьютерная программа  и т.д.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71600"/>
          </a:xfrm>
        </p:spPr>
        <p:txBody>
          <a:bodyPr/>
          <a:lstStyle/>
          <a:p>
            <a:r>
              <a:rPr lang="ru-RU" sz="4000"/>
              <a:t>Виды  информационных моделей</a:t>
            </a:r>
          </a:p>
        </p:txBody>
      </p:sp>
      <p:graphicFrame>
        <p:nvGraphicFramePr>
          <p:cNvPr id="54275" name="Diagram 3"/>
          <p:cNvGraphicFramePr>
            <a:graphicFrameLocks/>
          </p:cNvGraphicFramePr>
          <p:nvPr>
            <p:ph idx="1"/>
          </p:nvPr>
        </p:nvGraphicFramePr>
        <p:xfrm>
          <a:off x="-2628900" y="1341438"/>
          <a:ext cx="14041438" cy="5327650"/>
        </p:xfrm>
        <a:graphic>
          <a:graphicData uri="http://schemas.openxmlformats.org/drawingml/2006/compatibility">
            <com:legacyDrawing xmlns:com="http://schemas.openxmlformats.org/drawingml/2006/compatibility" spid="_x0000_s54275"/>
          </a:graphicData>
        </a:graphic>
      </p:graphicFrame>
      <p:sp>
        <p:nvSpPr>
          <p:cNvPr id="54289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453188"/>
            <a:ext cx="684212" cy="404812"/>
          </a:xfrm>
          <a:prstGeom prst="actionButtonForwardNex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u="sng"/>
              <a:t>Виды информационных моделей</a:t>
            </a:r>
            <a:r>
              <a:rPr lang="ru-RU" sz="4000"/>
              <a:t> </a:t>
            </a:r>
            <a:r>
              <a:rPr lang="ru-RU" b="1">
                <a:solidFill>
                  <a:srgbClr val="800000"/>
                </a:solidFill>
                <a:latin typeface="Comic Sans MS" pitchFamily="66" charset="0"/>
              </a:rPr>
              <a:t>ВЕРБАЛЬНЫЕ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835525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это описание на  естественных  языках в  мысленной или  разговорной  форме (пример: милицейский  протокол – модель  поведения)</a:t>
            </a:r>
          </a:p>
        </p:txBody>
      </p:sp>
      <p:pic>
        <p:nvPicPr>
          <p:cNvPr id="55303" name="Picture 7" descr="book_page_flip_md_wht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372225" y="2276475"/>
            <a:ext cx="1870075" cy="1544638"/>
          </a:xfrm>
          <a:noFill/>
          <a:ln/>
        </p:spPr>
      </p:pic>
      <p:pic>
        <p:nvPicPr>
          <p:cNvPr id="55304" name="Picture 8" descr="j040412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3800" y="3933825"/>
            <a:ext cx="2089150" cy="2085975"/>
          </a:xfrm>
          <a:prstGeom prst="rect">
            <a:avLst/>
          </a:prstGeom>
          <a:noFill/>
        </p:spPr>
      </p:pic>
      <p:sp>
        <p:nvSpPr>
          <p:cNvPr id="55305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Blank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4" name="Picture 10" descr="O-46-XXX_Dzerzhinsko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8038" y="4365625"/>
            <a:ext cx="2376487" cy="2187575"/>
          </a:xfrm>
          <a:prstGeom prst="rect">
            <a:avLst/>
          </a:prstGeom>
          <a:noFill/>
        </p:spPr>
      </p:pic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u="sng"/>
              <a:t>Виды информационных моделей</a:t>
            </a:r>
            <a:r>
              <a:rPr lang="ru-RU" sz="4000"/>
              <a:t> </a:t>
            </a:r>
            <a:r>
              <a:rPr lang="ru-RU" b="1">
                <a:solidFill>
                  <a:srgbClr val="800000"/>
                </a:solidFill>
                <a:latin typeface="Comic Sans MS" pitchFamily="66" charset="0"/>
              </a:rPr>
              <a:t>ГРАФИЧЕСКИЕ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Отображение объектов  и  явлений  в  графической форме для визуализации (схемы, карты, графики, чертежи,  рисунки,  графы  и т.д.)</a:t>
            </a:r>
          </a:p>
        </p:txBody>
      </p:sp>
      <p:pic>
        <p:nvPicPr>
          <p:cNvPr id="57351" name="Picture 7" descr="2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6156325" y="1844675"/>
            <a:ext cx="2773363" cy="1981200"/>
          </a:xfrm>
          <a:noFill/>
          <a:ln/>
        </p:spPr>
      </p:pic>
      <p:pic>
        <p:nvPicPr>
          <p:cNvPr id="57352" name="Picture 8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40425" y="4292600"/>
            <a:ext cx="29527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7355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4572000" y="2852738"/>
          <a:ext cx="2970213" cy="1981200"/>
        </p:xfrm>
        <a:graphic>
          <a:graphicData uri="http://schemas.openxmlformats.org/presentationml/2006/ole">
            <p:oleObj spid="_x0000_s57355" name="Диаграмма" r:id="rId7" imgW="6096000" imgH="4067323" progId="MSGraph.Chart.8">
              <p:embed followColorScheme="full"/>
            </p:oleObj>
          </a:graphicData>
        </a:graphic>
      </p:graphicFrame>
      <p:sp>
        <p:nvSpPr>
          <p:cNvPr id="57358" name="AutoShape 1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Blank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u="sng"/>
              <a:t>Виды информационных моделей</a:t>
            </a:r>
            <a:r>
              <a:rPr lang="ru-RU" sz="4000"/>
              <a:t> </a:t>
            </a:r>
            <a:r>
              <a:rPr lang="ru-RU" b="1">
                <a:solidFill>
                  <a:srgbClr val="800000"/>
                </a:solidFill>
                <a:latin typeface="Comic Sans MS" pitchFamily="66" charset="0"/>
              </a:rPr>
              <a:t>МАТЕМАТИЧЕСКИЕ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835525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- Это  модели,  представленные  математическими  формулами, отображающими связь  различных  параметров  объекта,  системы  или  процесса.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6084888" y="3357563"/>
          <a:ext cx="2233612" cy="1498600"/>
        </p:xfrm>
        <a:graphic>
          <a:graphicData uri="http://schemas.openxmlformats.org/presentationml/2006/ole">
            <p:oleObj spid="_x0000_s58377" name="Формула" r:id="rId3" imgW="723586" imgH="482391" progId="Equation.3">
              <p:embed/>
            </p:oleObj>
          </a:graphicData>
        </a:graphic>
      </p:graphicFrame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8379" name="Object 11"/>
          <p:cNvGraphicFramePr>
            <a:graphicFrameLocks noChangeAspect="1"/>
          </p:cNvGraphicFramePr>
          <p:nvPr/>
        </p:nvGraphicFramePr>
        <p:xfrm>
          <a:off x="4643438" y="4941888"/>
          <a:ext cx="4248150" cy="901700"/>
        </p:xfrm>
        <a:graphic>
          <a:graphicData uri="http://schemas.openxmlformats.org/presentationml/2006/ole">
            <p:oleObj spid="_x0000_s58379" name="Формула" r:id="rId4" imgW="1079500" imgH="228600" progId="Equation.3">
              <p:embed/>
            </p:oleObj>
          </a:graphicData>
        </a:graphic>
      </p:graphicFrame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8381" name="Object 13"/>
          <p:cNvGraphicFramePr>
            <a:graphicFrameLocks noChangeAspect="1"/>
          </p:cNvGraphicFramePr>
          <p:nvPr/>
        </p:nvGraphicFramePr>
        <p:xfrm>
          <a:off x="5076825" y="1989138"/>
          <a:ext cx="1223963" cy="1223962"/>
        </p:xfrm>
        <a:graphic>
          <a:graphicData uri="http://schemas.openxmlformats.org/presentationml/2006/ole">
            <p:oleObj spid="_x0000_s58381" name="Формула" r:id="rId5" imgW="139700" imgH="139700" progId="Equation.3">
              <p:embed/>
            </p:oleObj>
          </a:graphicData>
        </a:graphic>
      </p:graphicFrame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8384" name="Object 16"/>
          <p:cNvGraphicFramePr>
            <a:graphicFrameLocks noChangeAspect="1"/>
          </p:cNvGraphicFramePr>
          <p:nvPr/>
        </p:nvGraphicFramePr>
        <p:xfrm>
          <a:off x="6804025" y="1916113"/>
          <a:ext cx="1655763" cy="1655762"/>
        </p:xfrm>
        <a:graphic>
          <a:graphicData uri="http://schemas.openxmlformats.org/presentationml/2006/ole">
            <p:oleObj spid="_x0000_s58384" name="Формула" r:id="rId6" imgW="317225" imgH="317225" progId="Equation.3">
              <p:embed/>
            </p:oleObj>
          </a:graphicData>
        </a:graphic>
      </p:graphicFrame>
      <p:sp>
        <p:nvSpPr>
          <p:cNvPr id="58386" name="AutoShape 18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Blank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u="sng"/>
              <a:t>Виды информационных моделей</a:t>
            </a:r>
            <a:r>
              <a:rPr lang="ru-RU" sz="4000"/>
              <a:t> </a:t>
            </a:r>
            <a:r>
              <a:rPr lang="ru-RU" b="1">
                <a:solidFill>
                  <a:srgbClr val="800000"/>
                </a:solidFill>
                <a:latin typeface="Comic Sans MS" pitchFamily="66" charset="0"/>
              </a:rPr>
              <a:t>ТАБЛИЧНЫЕ	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/>
              <a:t>Таблицы – </a:t>
            </a:r>
            <a:r>
              <a:rPr lang="ru-RU" sz="2400"/>
              <a:t>удобная для  анализа и обработки и наглядная  форма  представления  информации.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Таблица  характеризуется: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/>
              <a:t>названием;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/>
              <a:t>количеством  столбцов и  их  названиями;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/>
              <a:t>количеством  строк  и их названиями;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/>
              <a:t>содержимым  ячеек.</a:t>
            </a:r>
          </a:p>
        </p:txBody>
      </p:sp>
      <p:pic>
        <p:nvPicPr>
          <p:cNvPr id="604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48200" y="2205038"/>
            <a:ext cx="4495800" cy="3190875"/>
          </a:xfrm>
          <a:ln/>
        </p:spPr>
      </p:pic>
      <p:sp>
        <p:nvSpPr>
          <p:cNvPr id="604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Blank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400" b="1">
                <a:solidFill>
                  <a:srgbClr val="800000"/>
                </a:solidFill>
                <a:latin typeface="Comic Sans MS" pitchFamily="66" charset="0"/>
              </a:rPr>
              <a:t>Моделирование</a:t>
            </a:r>
          </a:p>
          <a:p>
            <a:r>
              <a:rPr lang="ru-RU" sz="2800"/>
              <a:t>Это метод познания, состоящий в создании  и исследовании  моделей</a:t>
            </a:r>
          </a:p>
          <a:p>
            <a:pPr>
              <a:buFont typeface="Wingdings" pitchFamily="2" charset="2"/>
              <a:buNone/>
            </a:pPr>
            <a:endParaRPr lang="ru-RU" sz="4400" b="1">
              <a:solidFill>
                <a:srgbClr val="80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ru-RU" sz="4400" b="1">
                <a:solidFill>
                  <a:srgbClr val="800000"/>
                </a:solidFill>
                <a:latin typeface="Comic Sans MS" pitchFamily="66" charset="0"/>
              </a:rPr>
              <a:t>Модель </a:t>
            </a:r>
          </a:p>
          <a:p>
            <a:r>
              <a:rPr lang="ru-RU" sz="2800"/>
              <a:t>Это некий новый объект, который  отражает  существенные  особенности  изучаемого  объекта, явления или процесса.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u="sng"/>
              <a:t>Виды информационных моделей</a:t>
            </a:r>
            <a:r>
              <a:rPr lang="ru-RU" sz="4000"/>
              <a:t> </a:t>
            </a:r>
            <a:r>
              <a:rPr lang="ru-RU" b="1">
                <a:solidFill>
                  <a:srgbClr val="800000"/>
                </a:solidFill>
                <a:latin typeface="Comic Sans MS" pitchFamily="66" charset="0"/>
              </a:rPr>
              <a:t>СПЕЦИАЛЬНЫЕ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276475"/>
            <a:ext cx="4475163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/>
              <a:t>– </a:t>
            </a:r>
            <a:r>
              <a:rPr lang="ru-RU" sz="2800"/>
              <a:t>это модели, представленные  на  специальных  языках (ноты, химические  формулы, знаки  и т.д.)  </a:t>
            </a:r>
          </a:p>
        </p:txBody>
      </p:sp>
      <p:pic>
        <p:nvPicPr>
          <p:cNvPr id="18447" name="Picture 15" descr="50_3_nate_lbbhgzu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859338" y="2420938"/>
            <a:ext cx="4038600" cy="2794000"/>
          </a:xfrm>
          <a:noFill/>
          <a:ln/>
        </p:spPr>
      </p:pic>
      <p:sp>
        <p:nvSpPr>
          <p:cNvPr id="18448" name="AutoShap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Blank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82" name="Picture 1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250" y="5473700"/>
            <a:ext cx="13684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08050"/>
          </a:xfrm>
        </p:spPr>
        <p:txBody>
          <a:bodyPr/>
          <a:lstStyle/>
          <a:p>
            <a:r>
              <a:rPr lang="ru-RU" b="1" i="1">
                <a:solidFill>
                  <a:schemeClr val="tx1"/>
                </a:solidFill>
              </a:rPr>
              <a:t>По способу реализации</a:t>
            </a:r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3132138" y="836613"/>
            <a:ext cx="3168650" cy="792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Arial" charset="0"/>
              </a:rPr>
              <a:t>Модели</a:t>
            </a:r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84213" y="2132013"/>
            <a:ext cx="29527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Arial" charset="0"/>
              </a:rPr>
              <a:t>компьютерные</a:t>
            </a:r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292725" y="2132013"/>
            <a:ext cx="3095625" cy="865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Arial" charset="0"/>
              </a:rPr>
              <a:t>некомпьютерные</a:t>
            </a:r>
            <a:r>
              <a:rPr lang="ru-RU" sz="2400" b="1">
                <a:latin typeface="Arial" charset="0"/>
                <a:hlinkClick r:id="rId3" action="ppaction://hlinksldjump"/>
              </a:rPr>
              <a:t> </a:t>
            </a:r>
            <a:endParaRPr lang="ru-RU" sz="2400" b="1">
              <a:latin typeface="Arial" charset="0"/>
            </a:endParaRPr>
          </a:p>
        </p:txBody>
      </p:sp>
      <p:sp>
        <p:nvSpPr>
          <p:cNvPr id="62471" name="AutoShape 7"/>
          <p:cNvSpPr>
            <a:spLocks noChangeArrowheads="1"/>
          </p:cNvSpPr>
          <p:nvPr/>
        </p:nvSpPr>
        <p:spPr bwMode="auto">
          <a:xfrm>
            <a:off x="3203575" y="1628775"/>
            <a:ext cx="358775" cy="503238"/>
          </a:xfrm>
          <a:prstGeom prst="downArrow">
            <a:avLst>
              <a:gd name="adj1" fmla="val 50000"/>
              <a:gd name="adj2" fmla="val 35066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2" name="AutoShape 8"/>
          <p:cNvSpPr>
            <a:spLocks noChangeArrowheads="1"/>
          </p:cNvSpPr>
          <p:nvPr/>
        </p:nvSpPr>
        <p:spPr bwMode="auto">
          <a:xfrm>
            <a:off x="5795963" y="1628775"/>
            <a:ext cx="358775" cy="503238"/>
          </a:xfrm>
          <a:prstGeom prst="downArrow">
            <a:avLst>
              <a:gd name="adj1" fmla="val 50000"/>
              <a:gd name="adj2" fmla="val 35066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250825" y="2997200"/>
            <a:ext cx="5400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660033"/>
                </a:solidFill>
              </a:rPr>
              <a:t>Реализованные  на  компьютере  средствами  программного обеспечения</a:t>
            </a:r>
          </a:p>
        </p:txBody>
      </p:sp>
      <p:sp>
        <p:nvSpPr>
          <p:cNvPr id="62474" name="AutoShape 10"/>
          <p:cNvSpPr>
            <a:spLocks noChangeArrowheads="1"/>
          </p:cNvSpPr>
          <p:nvPr/>
        </p:nvSpPr>
        <p:spPr bwMode="auto">
          <a:xfrm>
            <a:off x="611188" y="3789363"/>
            <a:ext cx="358775" cy="503237"/>
          </a:xfrm>
          <a:prstGeom prst="downArrow">
            <a:avLst>
              <a:gd name="adj1" fmla="val 50000"/>
              <a:gd name="adj2" fmla="val 35066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5" name="AutoShape 11"/>
          <p:cNvSpPr>
            <a:spLocks noChangeArrowheads="1"/>
          </p:cNvSpPr>
          <p:nvPr/>
        </p:nvSpPr>
        <p:spPr bwMode="auto">
          <a:xfrm>
            <a:off x="2051050" y="3789363"/>
            <a:ext cx="358775" cy="1655762"/>
          </a:xfrm>
          <a:prstGeom prst="downArrow">
            <a:avLst>
              <a:gd name="adj1" fmla="val 50000"/>
              <a:gd name="adj2" fmla="val 115376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6" name="AutoShape 12"/>
          <p:cNvSpPr>
            <a:spLocks noChangeArrowheads="1"/>
          </p:cNvSpPr>
          <p:nvPr/>
        </p:nvSpPr>
        <p:spPr bwMode="auto">
          <a:xfrm>
            <a:off x="3635375" y="3789363"/>
            <a:ext cx="358775" cy="503237"/>
          </a:xfrm>
          <a:prstGeom prst="downArrow">
            <a:avLst>
              <a:gd name="adj1" fmla="val 50000"/>
              <a:gd name="adj2" fmla="val 35066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7" name="AutoShape 13"/>
          <p:cNvSpPr>
            <a:spLocks noChangeArrowheads="1"/>
          </p:cNvSpPr>
          <p:nvPr/>
        </p:nvSpPr>
        <p:spPr bwMode="auto">
          <a:xfrm>
            <a:off x="5867400" y="3716338"/>
            <a:ext cx="358775" cy="1584325"/>
          </a:xfrm>
          <a:prstGeom prst="downArrow">
            <a:avLst>
              <a:gd name="adj1" fmla="val 50000"/>
              <a:gd name="adj2" fmla="val 110398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8" name="AutoShape 14"/>
          <p:cNvSpPr>
            <a:spLocks noChangeArrowheads="1"/>
          </p:cNvSpPr>
          <p:nvPr/>
        </p:nvSpPr>
        <p:spPr bwMode="auto">
          <a:xfrm>
            <a:off x="7812088" y="3860800"/>
            <a:ext cx="358775" cy="503238"/>
          </a:xfrm>
          <a:prstGeom prst="downArrow">
            <a:avLst>
              <a:gd name="adj1" fmla="val 50000"/>
              <a:gd name="adj2" fmla="val 35066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2479" name="Picture 1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388" y="4724400"/>
            <a:ext cx="11318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0" y="4365625"/>
            <a:ext cx="1403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>
                <a:solidFill>
                  <a:srgbClr val="660033"/>
                </a:solidFill>
              </a:rPr>
              <a:t>ТЕКСТ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1476375" y="5445125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>
                <a:solidFill>
                  <a:srgbClr val="660033"/>
                </a:solidFill>
              </a:rPr>
              <a:t>ГРАФИКА</a:t>
            </a:r>
          </a:p>
        </p:txBody>
      </p:sp>
      <p:pic>
        <p:nvPicPr>
          <p:cNvPr id="62483" name="Picture 1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48038" y="4652963"/>
            <a:ext cx="117475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3059113" y="4221163"/>
            <a:ext cx="1620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>
                <a:solidFill>
                  <a:srgbClr val="660033"/>
                </a:solidFill>
              </a:rPr>
              <a:t>ТАБЛИЦЫ</a:t>
            </a:r>
          </a:p>
        </p:txBody>
      </p:sp>
      <p:pic>
        <p:nvPicPr>
          <p:cNvPr id="62485" name="Picture 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3800" y="5797550"/>
            <a:ext cx="182562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5219700" y="5300663"/>
            <a:ext cx="1403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>
                <a:solidFill>
                  <a:srgbClr val="660033"/>
                </a:solidFill>
              </a:rPr>
              <a:t>ЗВУК</a:t>
            </a:r>
          </a:p>
        </p:txBody>
      </p:sp>
      <p:pic>
        <p:nvPicPr>
          <p:cNvPr id="62487" name="Picture 2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164388" y="4797425"/>
            <a:ext cx="18002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7019925" y="4365625"/>
            <a:ext cx="1836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rgbClr val="660033"/>
                </a:solidFill>
              </a:rPr>
              <a:t>АЛГОРИТМЫ</a:t>
            </a:r>
          </a:p>
        </p:txBody>
      </p:sp>
      <p:sp>
        <p:nvSpPr>
          <p:cNvPr id="62491" name="Rectangle 27"/>
          <p:cNvSpPr>
            <a:spLocks noChangeArrowheads="1"/>
          </p:cNvSpPr>
          <p:nvPr/>
        </p:nvSpPr>
        <p:spPr bwMode="auto">
          <a:xfrm>
            <a:off x="468313" y="3716338"/>
            <a:ext cx="7848600" cy="1444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92" name="AutoShape 28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05850" y="6540500"/>
            <a:ext cx="395288" cy="260350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bolga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4652963"/>
            <a:ext cx="1541462" cy="1689100"/>
          </a:xfrm>
          <a:prstGeom prst="rect">
            <a:avLst/>
          </a:prstGeom>
          <a:noFill/>
        </p:spPr>
      </p:pic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1763713" y="404813"/>
            <a:ext cx="5903912" cy="936625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18431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Цели  моделирования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250825" y="2133600"/>
            <a:ext cx="2627313" cy="2232025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18431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Сохранить</a:t>
            </a: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передать </a:t>
            </a: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информацию </a:t>
            </a:r>
          </a:p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о наблюдаемом </a:t>
            </a:r>
          </a:p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объекте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3276600" y="2133600"/>
            <a:ext cx="2627313" cy="2232025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18431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Показать</a:t>
            </a: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</a:p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как будет</a:t>
            </a:r>
          </a:p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выглядеть объект, </a:t>
            </a:r>
          </a:p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которого еще нет </a:t>
            </a:r>
          </a:p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(автомобиль и т.д.)</a:t>
            </a: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6300788" y="2133600"/>
            <a:ext cx="2627312" cy="2232025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18431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Изучить</a:t>
            </a:r>
            <a:r>
              <a:rPr lang="ru-RU" sz="16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или  </a:t>
            </a:r>
            <a:r>
              <a:rPr lang="ru-RU" sz="1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испытать</a:t>
            </a:r>
            <a:r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на  модели работу </a:t>
            </a:r>
          </a:p>
          <a:p>
            <a:pPr algn="ctr"/>
            <a:r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 будущего изделия,</a:t>
            </a:r>
          </a:p>
          <a:p>
            <a:pPr algn="ctr"/>
            <a:r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если  испытание </a:t>
            </a:r>
          </a:p>
          <a:p>
            <a:pPr algn="ctr"/>
            <a:r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 объекта – оригинала </a:t>
            </a:r>
          </a:p>
          <a:p>
            <a:pPr algn="ctr"/>
            <a:r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 дорого, опасно или  </a:t>
            </a:r>
          </a:p>
          <a:p>
            <a:pPr algn="ctr"/>
            <a:r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невозможно </a:t>
            </a:r>
          </a:p>
          <a:p>
            <a:pPr algn="ctr"/>
            <a:r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(медицина. Авиация, </a:t>
            </a:r>
          </a:p>
          <a:p>
            <a:pPr algn="ctr"/>
            <a:r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космос  ит.д.)</a:t>
            </a:r>
          </a:p>
        </p:txBody>
      </p:sp>
      <p:pic>
        <p:nvPicPr>
          <p:cNvPr id="4118" name="Picture 22" descr="j040593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08400" y="4724400"/>
            <a:ext cx="1584325" cy="1557338"/>
          </a:xfrm>
          <a:prstGeom prst="rect">
            <a:avLst/>
          </a:prstGeom>
          <a:noFill/>
        </p:spPr>
      </p:pic>
      <p:pic>
        <p:nvPicPr>
          <p:cNvPr id="4119" name="Picture 23" descr="j021508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77050" y="4581525"/>
            <a:ext cx="1195388" cy="18716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800000"/>
                </a:solidFill>
                <a:latin typeface="Comic Sans MS" pitchFamily="66" charset="0"/>
              </a:rPr>
              <a:t>Классификация моделей</a:t>
            </a:r>
          </a:p>
        </p:txBody>
      </p:sp>
      <p:sp>
        <p:nvSpPr>
          <p:cNvPr id="3891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76375" y="2565400"/>
            <a:ext cx="2376488" cy="792163"/>
          </a:xfrm>
          <a:prstGeom prst="actionButtonBlank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>
                <a:solidFill>
                  <a:schemeClr val="tx2"/>
                </a:solidFill>
                <a:latin typeface="Arial" charset="0"/>
                <a:hlinkClick r:id="rId2" action="ppaction://hlinksldjump"/>
              </a:rPr>
              <a:t>По области</a:t>
            </a:r>
          </a:p>
          <a:p>
            <a:pPr algn="ctr"/>
            <a:r>
              <a:rPr lang="ru-RU" b="1" i="1">
                <a:solidFill>
                  <a:schemeClr val="tx2"/>
                </a:solidFill>
                <a:latin typeface="Arial" charset="0"/>
                <a:hlinkClick r:id="rId2" action="ppaction://hlinksldjump"/>
              </a:rPr>
              <a:t> использования</a:t>
            </a:r>
            <a:endParaRPr lang="ru-RU" b="1" i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89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1484313"/>
            <a:ext cx="2376488" cy="792162"/>
          </a:xfrm>
          <a:prstGeom prst="actionButtonBlank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>
                <a:latin typeface="Arial" charset="0"/>
                <a:hlinkClick r:id="rId3" action="ppaction://hlinksldjump"/>
              </a:rPr>
              <a:t>С учетом фактора </a:t>
            </a:r>
          </a:p>
          <a:p>
            <a:pPr algn="ctr"/>
            <a:r>
              <a:rPr lang="ru-RU" b="1" i="1">
                <a:latin typeface="Arial" charset="0"/>
                <a:hlinkClick r:id="rId3" action="ppaction://hlinksldjump"/>
              </a:rPr>
              <a:t>времени</a:t>
            </a:r>
            <a:endParaRPr lang="ru-RU" b="1" i="1">
              <a:latin typeface="Arial" charset="0"/>
            </a:endParaRPr>
          </a:p>
        </p:txBody>
      </p:sp>
      <p:sp>
        <p:nvSpPr>
          <p:cNvPr id="3891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3644900"/>
            <a:ext cx="2447925" cy="792163"/>
          </a:xfrm>
          <a:prstGeom prst="actionButtonBlank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>
                <a:latin typeface="Arial" charset="0"/>
                <a:hlinkClick r:id="rId4" action="ppaction://hlinksldjump"/>
              </a:rPr>
              <a:t>По области </a:t>
            </a:r>
          </a:p>
          <a:p>
            <a:pPr algn="ctr"/>
            <a:r>
              <a:rPr lang="ru-RU" b="1" i="1">
                <a:latin typeface="Arial" charset="0"/>
                <a:hlinkClick r:id="rId4" action="ppaction://hlinksldjump"/>
              </a:rPr>
              <a:t>знаний </a:t>
            </a:r>
            <a:endParaRPr lang="ru-RU" b="1" i="1">
              <a:latin typeface="Arial" charset="0"/>
            </a:endParaRPr>
          </a:p>
        </p:txBody>
      </p:sp>
      <p:pic>
        <p:nvPicPr>
          <p:cNvPr id="38919" name="Picture 7" descr="j029912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08625" y="2997200"/>
            <a:ext cx="881063" cy="1444625"/>
          </a:xfrm>
          <a:prstGeom prst="rect">
            <a:avLst/>
          </a:prstGeom>
          <a:noFill/>
        </p:spPr>
      </p:pic>
      <p:pic>
        <p:nvPicPr>
          <p:cNvPr id="38920" name="Picture 8" descr="j030125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067175" y="2420938"/>
            <a:ext cx="1223963" cy="1046162"/>
          </a:xfrm>
          <a:prstGeom prst="rect">
            <a:avLst/>
          </a:prstGeom>
          <a:noFill/>
        </p:spPr>
      </p:pic>
      <p:pic>
        <p:nvPicPr>
          <p:cNvPr id="38922" name="Picture 10" descr="j023391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732588" y="4365625"/>
            <a:ext cx="1763712" cy="1243013"/>
          </a:xfrm>
          <a:prstGeom prst="rect">
            <a:avLst/>
          </a:prstGeom>
          <a:noFill/>
        </p:spPr>
      </p:pic>
      <p:sp>
        <p:nvSpPr>
          <p:cNvPr id="38924" name="AutoShape 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652963"/>
            <a:ext cx="2447925" cy="792162"/>
          </a:xfrm>
          <a:prstGeom prst="actionButtonBlank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>
                <a:latin typeface="Arial" charset="0"/>
                <a:hlinkClick r:id="rId9" action="ppaction://hlinksldjump"/>
              </a:rPr>
              <a:t>По  способу </a:t>
            </a:r>
          </a:p>
          <a:p>
            <a:pPr algn="ctr"/>
            <a:r>
              <a:rPr lang="ru-RU" b="1" i="1">
                <a:latin typeface="Arial" charset="0"/>
                <a:hlinkClick r:id="rId9" action="ppaction://hlinksldjump"/>
              </a:rPr>
              <a:t>представления </a:t>
            </a:r>
            <a:endParaRPr lang="ru-RU" b="1" i="1">
              <a:latin typeface="Arial" charset="0"/>
            </a:endParaRPr>
          </a:p>
        </p:txBody>
      </p:sp>
      <p:sp>
        <p:nvSpPr>
          <p:cNvPr id="38925" name="AutoShape 1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87900" y="5734050"/>
            <a:ext cx="2447925" cy="792163"/>
          </a:xfrm>
          <a:prstGeom prst="actionButtonBlank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>
                <a:latin typeface="Arial" charset="0"/>
                <a:hlinkClick r:id="rId10" action="ppaction://hlinksldjump"/>
              </a:rPr>
              <a:t>По  способу </a:t>
            </a:r>
          </a:p>
          <a:p>
            <a:pPr algn="ctr"/>
            <a:r>
              <a:rPr lang="ru-RU" b="1" i="1">
                <a:latin typeface="Arial" charset="0"/>
                <a:hlinkClick r:id="rId10" action="ppaction://hlinksldjump"/>
              </a:rPr>
              <a:t>реализации</a:t>
            </a:r>
            <a:endParaRPr lang="ru-RU" b="1" i="1">
              <a:latin typeface="Arial" charset="0"/>
            </a:endParaRPr>
          </a:p>
        </p:txBody>
      </p:sp>
      <p:pic>
        <p:nvPicPr>
          <p:cNvPr id="38928" name="Picture 16" descr="j0285750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319963" y="5737225"/>
            <a:ext cx="1824037" cy="1120775"/>
          </a:xfrm>
          <a:prstGeom prst="rect">
            <a:avLst/>
          </a:prstGeom>
          <a:noFill/>
        </p:spPr>
      </p:pic>
      <p:pic>
        <p:nvPicPr>
          <p:cNvPr id="38929" name="Picture 17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987675" y="1341438"/>
            <a:ext cx="9906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Webpage"/>
          <p:cNvSpPr>
            <a:spLocks noEditPoints="1" noChangeArrowheads="1"/>
          </p:cNvSpPr>
          <p:nvPr/>
        </p:nvSpPr>
        <p:spPr bwMode="auto">
          <a:xfrm>
            <a:off x="250825" y="4005263"/>
            <a:ext cx="2089150" cy="2619375"/>
          </a:xfrm>
          <a:custGeom>
            <a:avLst/>
            <a:gdLst>
              <a:gd name="T0" fmla="*/ 5187 w 21600"/>
              <a:gd name="T1" fmla="*/ 21600 h 21600"/>
              <a:gd name="T2" fmla="*/ 0 w 21600"/>
              <a:gd name="T3" fmla="*/ 17509 h 21600"/>
              <a:gd name="T4" fmla="*/ 21600 w 21600"/>
              <a:gd name="T5" fmla="*/ 0 h 21600"/>
              <a:gd name="T6" fmla="*/ 0 w 21600"/>
              <a:gd name="T7" fmla="*/ 0 h 21600"/>
              <a:gd name="T8" fmla="*/ 10800 w 21600"/>
              <a:gd name="T9" fmla="*/ 0 h 21600"/>
              <a:gd name="T10" fmla="*/ 21600 w 21600"/>
              <a:gd name="T11" fmla="*/ 0 h 21600"/>
              <a:gd name="T12" fmla="*/ 21600 w 21600"/>
              <a:gd name="T13" fmla="*/ 10800 h 21600"/>
              <a:gd name="T14" fmla="*/ 21600 w 21600"/>
              <a:gd name="T15" fmla="*/ 21600 h 21600"/>
              <a:gd name="T16" fmla="*/ 10800 w 21600"/>
              <a:gd name="T17" fmla="*/ 21600 h 21600"/>
              <a:gd name="T18" fmla="*/ 0 w 21600"/>
              <a:gd name="T19" fmla="*/ 10800 h 21600"/>
              <a:gd name="T20" fmla="*/ 1955 w 21600"/>
              <a:gd name="T21" fmla="*/ 12829 h 21600"/>
              <a:gd name="T22" fmla="*/ 19814 w 21600"/>
              <a:gd name="T23" fmla="*/ 207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9184" y="949"/>
                </a:moveTo>
                <a:lnTo>
                  <a:pt x="9758" y="1309"/>
                </a:lnTo>
                <a:lnTo>
                  <a:pt x="11544" y="1292"/>
                </a:lnTo>
                <a:lnTo>
                  <a:pt x="12437" y="1292"/>
                </a:lnTo>
                <a:lnTo>
                  <a:pt x="13414" y="1161"/>
                </a:lnTo>
                <a:lnTo>
                  <a:pt x="13648" y="1243"/>
                </a:lnTo>
                <a:lnTo>
                  <a:pt x="13542" y="1390"/>
                </a:lnTo>
                <a:lnTo>
                  <a:pt x="13967" y="1849"/>
                </a:lnTo>
                <a:lnTo>
                  <a:pt x="14562" y="2520"/>
                </a:lnTo>
                <a:lnTo>
                  <a:pt x="14669" y="3223"/>
                </a:lnTo>
                <a:lnTo>
                  <a:pt x="14796" y="3518"/>
                </a:lnTo>
                <a:lnTo>
                  <a:pt x="15264" y="3665"/>
                </a:lnTo>
                <a:lnTo>
                  <a:pt x="15753" y="3518"/>
                </a:lnTo>
                <a:lnTo>
                  <a:pt x="15902" y="2978"/>
                </a:lnTo>
                <a:lnTo>
                  <a:pt x="16008" y="2323"/>
                </a:lnTo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591" y="10620"/>
                </a:moveTo>
                <a:lnTo>
                  <a:pt x="6122" y="10996"/>
                </a:lnTo>
                <a:lnTo>
                  <a:pt x="6696" y="11340"/>
                </a:lnTo>
                <a:lnTo>
                  <a:pt x="7313" y="11618"/>
                </a:lnTo>
                <a:lnTo>
                  <a:pt x="7972" y="11863"/>
                </a:lnTo>
                <a:lnTo>
                  <a:pt x="8652" y="12060"/>
                </a:lnTo>
                <a:lnTo>
                  <a:pt x="9396" y="12190"/>
                </a:lnTo>
                <a:lnTo>
                  <a:pt x="10119" y="12272"/>
                </a:lnTo>
                <a:lnTo>
                  <a:pt x="10906" y="12305"/>
                </a:lnTo>
                <a:lnTo>
                  <a:pt x="11650" y="12272"/>
                </a:lnTo>
                <a:lnTo>
                  <a:pt x="12373" y="12190"/>
                </a:lnTo>
                <a:lnTo>
                  <a:pt x="13117" y="12060"/>
                </a:lnTo>
                <a:lnTo>
                  <a:pt x="13797" y="11863"/>
                </a:lnTo>
                <a:lnTo>
                  <a:pt x="14456" y="11618"/>
                </a:lnTo>
                <a:lnTo>
                  <a:pt x="15073" y="11340"/>
                </a:lnTo>
                <a:lnTo>
                  <a:pt x="15647" y="11029"/>
                </a:lnTo>
                <a:lnTo>
                  <a:pt x="16178" y="10652"/>
                </a:lnTo>
                <a:lnTo>
                  <a:pt x="16667" y="10243"/>
                </a:lnTo>
                <a:lnTo>
                  <a:pt x="17071" y="9801"/>
                </a:lnTo>
                <a:lnTo>
                  <a:pt x="17475" y="9327"/>
                </a:lnTo>
                <a:lnTo>
                  <a:pt x="17815" y="8820"/>
                </a:lnTo>
                <a:lnTo>
                  <a:pt x="18049" y="8296"/>
                </a:lnTo>
                <a:lnTo>
                  <a:pt x="18262" y="7723"/>
                </a:lnTo>
                <a:lnTo>
                  <a:pt x="18347" y="7134"/>
                </a:lnTo>
                <a:lnTo>
                  <a:pt x="18389" y="6561"/>
                </a:lnTo>
                <a:lnTo>
                  <a:pt x="18347" y="5956"/>
                </a:lnTo>
                <a:lnTo>
                  <a:pt x="18262" y="5400"/>
                </a:lnTo>
                <a:lnTo>
                  <a:pt x="18049" y="4827"/>
                </a:lnTo>
                <a:lnTo>
                  <a:pt x="17815" y="4303"/>
                </a:lnTo>
                <a:lnTo>
                  <a:pt x="17475" y="3796"/>
                </a:lnTo>
                <a:lnTo>
                  <a:pt x="17114" y="3321"/>
                </a:lnTo>
                <a:lnTo>
                  <a:pt x="16710" y="2880"/>
                </a:lnTo>
                <a:lnTo>
                  <a:pt x="16221" y="2470"/>
                </a:lnTo>
                <a:lnTo>
                  <a:pt x="15689" y="2094"/>
                </a:lnTo>
                <a:lnTo>
                  <a:pt x="15115" y="1750"/>
                </a:lnTo>
                <a:lnTo>
                  <a:pt x="14499" y="1472"/>
                </a:lnTo>
                <a:lnTo>
                  <a:pt x="13797" y="1227"/>
                </a:lnTo>
                <a:lnTo>
                  <a:pt x="13117" y="1030"/>
                </a:lnTo>
                <a:lnTo>
                  <a:pt x="12415" y="883"/>
                </a:lnTo>
                <a:lnTo>
                  <a:pt x="11650" y="818"/>
                </a:lnTo>
                <a:lnTo>
                  <a:pt x="10906" y="785"/>
                </a:lnTo>
                <a:lnTo>
                  <a:pt x="10119" y="818"/>
                </a:lnTo>
                <a:lnTo>
                  <a:pt x="9396" y="883"/>
                </a:lnTo>
                <a:lnTo>
                  <a:pt x="8652" y="1030"/>
                </a:lnTo>
                <a:lnTo>
                  <a:pt x="8014" y="1227"/>
                </a:lnTo>
                <a:lnTo>
                  <a:pt x="7355" y="1440"/>
                </a:lnTo>
                <a:lnTo>
                  <a:pt x="6739" y="1750"/>
                </a:lnTo>
                <a:lnTo>
                  <a:pt x="6122" y="2061"/>
                </a:lnTo>
                <a:lnTo>
                  <a:pt x="5591" y="2438"/>
                </a:lnTo>
                <a:lnTo>
                  <a:pt x="5102" y="2847"/>
                </a:lnTo>
                <a:lnTo>
                  <a:pt x="4698" y="3289"/>
                </a:lnTo>
                <a:lnTo>
                  <a:pt x="4294" y="3763"/>
                </a:lnTo>
                <a:lnTo>
                  <a:pt x="3996" y="4270"/>
                </a:lnTo>
                <a:lnTo>
                  <a:pt x="3720" y="4794"/>
                </a:lnTo>
                <a:lnTo>
                  <a:pt x="3550" y="5367"/>
                </a:lnTo>
                <a:lnTo>
                  <a:pt x="3422" y="5956"/>
                </a:lnTo>
                <a:lnTo>
                  <a:pt x="3380" y="6561"/>
                </a:lnTo>
                <a:lnTo>
                  <a:pt x="3422" y="7134"/>
                </a:lnTo>
                <a:lnTo>
                  <a:pt x="3550" y="7690"/>
                </a:lnTo>
                <a:lnTo>
                  <a:pt x="3720" y="8263"/>
                </a:lnTo>
                <a:lnTo>
                  <a:pt x="3954" y="8787"/>
                </a:lnTo>
                <a:lnTo>
                  <a:pt x="4294" y="9294"/>
                </a:lnTo>
                <a:lnTo>
                  <a:pt x="4655" y="9769"/>
                </a:lnTo>
                <a:lnTo>
                  <a:pt x="5102" y="10210"/>
                </a:lnTo>
                <a:lnTo>
                  <a:pt x="5591" y="10620"/>
                </a:lnTo>
                <a:close/>
              </a:path>
              <a:path w="21600" h="21600" extrusionOk="0">
                <a:moveTo>
                  <a:pt x="3401" y="6021"/>
                </a:moveTo>
                <a:lnTo>
                  <a:pt x="4039" y="5530"/>
                </a:lnTo>
                <a:lnTo>
                  <a:pt x="4294" y="4892"/>
                </a:lnTo>
                <a:lnTo>
                  <a:pt x="4677" y="4156"/>
                </a:lnTo>
                <a:lnTo>
                  <a:pt x="5166" y="3763"/>
                </a:lnTo>
                <a:lnTo>
                  <a:pt x="5378" y="3354"/>
                </a:lnTo>
                <a:lnTo>
                  <a:pt x="5293" y="2732"/>
                </a:lnTo>
                <a:moveTo>
                  <a:pt x="3507" y="7380"/>
                </a:moveTo>
                <a:lnTo>
                  <a:pt x="3890" y="7200"/>
                </a:lnTo>
                <a:lnTo>
                  <a:pt x="4103" y="7249"/>
                </a:lnTo>
                <a:lnTo>
                  <a:pt x="4400" y="7527"/>
                </a:lnTo>
                <a:lnTo>
                  <a:pt x="4719" y="7674"/>
                </a:lnTo>
                <a:lnTo>
                  <a:pt x="5293" y="7641"/>
                </a:lnTo>
                <a:lnTo>
                  <a:pt x="5740" y="7543"/>
                </a:lnTo>
                <a:lnTo>
                  <a:pt x="6144" y="7543"/>
                </a:lnTo>
                <a:lnTo>
                  <a:pt x="6526" y="7821"/>
                </a:lnTo>
                <a:lnTo>
                  <a:pt x="6569" y="8312"/>
                </a:lnTo>
                <a:lnTo>
                  <a:pt x="6059" y="8852"/>
                </a:lnTo>
                <a:lnTo>
                  <a:pt x="5803" y="8967"/>
                </a:lnTo>
                <a:lnTo>
                  <a:pt x="5803" y="9147"/>
                </a:lnTo>
                <a:lnTo>
                  <a:pt x="5421" y="9294"/>
                </a:lnTo>
                <a:lnTo>
                  <a:pt x="4868" y="9163"/>
                </a:lnTo>
                <a:lnTo>
                  <a:pt x="4337" y="9049"/>
                </a:lnTo>
                <a:lnTo>
                  <a:pt x="4081" y="9000"/>
                </a:lnTo>
                <a:moveTo>
                  <a:pt x="14988" y="11372"/>
                </a:moveTo>
                <a:lnTo>
                  <a:pt x="15115" y="10865"/>
                </a:lnTo>
                <a:lnTo>
                  <a:pt x="16072" y="10096"/>
                </a:lnTo>
                <a:lnTo>
                  <a:pt x="16455" y="9605"/>
                </a:lnTo>
                <a:lnTo>
                  <a:pt x="16455" y="8329"/>
                </a:lnTo>
                <a:lnTo>
                  <a:pt x="17156" y="7969"/>
                </a:lnTo>
                <a:lnTo>
                  <a:pt x="17879" y="7870"/>
                </a:lnTo>
                <a:lnTo>
                  <a:pt x="18177" y="7821"/>
                </a:lnTo>
                <a:moveTo>
                  <a:pt x="18368" y="6840"/>
                </a:moveTo>
                <a:lnTo>
                  <a:pt x="18049" y="6610"/>
                </a:lnTo>
                <a:lnTo>
                  <a:pt x="17411" y="6512"/>
                </a:lnTo>
                <a:lnTo>
                  <a:pt x="16859" y="6545"/>
                </a:lnTo>
                <a:lnTo>
                  <a:pt x="16603" y="6201"/>
                </a:lnTo>
                <a:lnTo>
                  <a:pt x="16731" y="5874"/>
                </a:lnTo>
                <a:lnTo>
                  <a:pt x="17241" y="5465"/>
                </a:lnTo>
                <a:lnTo>
                  <a:pt x="17858" y="5236"/>
                </a:lnTo>
                <a:lnTo>
                  <a:pt x="18007" y="5089"/>
                </a:lnTo>
                <a:lnTo>
                  <a:pt x="18049" y="4892"/>
                </a:lnTo>
                <a:moveTo>
                  <a:pt x="8100" y="1260"/>
                </a:moveTo>
                <a:cubicBezTo>
                  <a:pt x="8333" y="1276"/>
                  <a:pt x="8206" y="1554"/>
                  <a:pt x="8695" y="1652"/>
                </a:cubicBezTo>
                <a:cubicBezTo>
                  <a:pt x="9184" y="1750"/>
                  <a:pt x="10481" y="1685"/>
                  <a:pt x="10991" y="1881"/>
                </a:cubicBezTo>
                <a:cubicBezTo>
                  <a:pt x="11501" y="2078"/>
                  <a:pt x="11629" y="2503"/>
                  <a:pt x="11799" y="2830"/>
                </a:cubicBezTo>
                <a:cubicBezTo>
                  <a:pt x="11969" y="3158"/>
                  <a:pt x="11905" y="3910"/>
                  <a:pt x="12054" y="3894"/>
                </a:cubicBezTo>
                <a:cubicBezTo>
                  <a:pt x="12203" y="3878"/>
                  <a:pt x="12351" y="2880"/>
                  <a:pt x="12649" y="2683"/>
                </a:cubicBezTo>
                <a:cubicBezTo>
                  <a:pt x="12947" y="2487"/>
                  <a:pt x="13670" y="2536"/>
                  <a:pt x="13840" y="2683"/>
                </a:cubicBezTo>
                <a:cubicBezTo>
                  <a:pt x="14010" y="2830"/>
                  <a:pt x="13733" y="3370"/>
                  <a:pt x="13648" y="3616"/>
                </a:cubicBezTo>
                <a:cubicBezTo>
                  <a:pt x="13563" y="3861"/>
                  <a:pt x="13457" y="4058"/>
                  <a:pt x="13351" y="4156"/>
                </a:cubicBezTo>
                <a:cubicBezTo>
                  <a:pt x="13244" y="4254"/>
                  <a:pt x="13096" y="4221"/>
                  <a:pt x="12947" y="4254"/>
                </a:cubicBezTo>
                <a:cubicBezTo>
                  <a:pt x="12777" y="4303"/>
                  <a:pt x="12585" y="4369"/>
                  <a:pt x="12394" y="4401"/>
                </a:cubicBezTo>
                <a:cubicBezTo>
                  <a:pt x="12139" y="4500"/>
                  <a:pt x="12054" y="4614"/>
                  <a:pt x="11862" y="4647"/>
                </a:cubicBezTo>
                <a:cubicBezTo>
                  <a:pt x="11650" y="4761"/>
                  <a:pt x="11671" y="4680"/>
                  <a:pt x="11437" y="4778"/>
                </a:cubicBezTo>
                <a:cubicBezTo>
                  <a:pt x="11352" y="4827"/>
                  <a:pt x="11225" y="4974"/>
                  <a:pt x="11246" y="5072"/>
                </a:cubicBezTo>
                <a:cubicBezTo>
                  <a:pt x="11225" y="5154"/>
                  <a:pt x="11267" y="5220"/>
                  <a:pt x="11310" y="5269"/>
                </a:cubicBezTo>
                <a:cubicBezTo>
                  <a:pt x="11352" y="5318"/>
                  <a:pt x="11480" y="5383"/>
                  <a:pt x="11565" y="5416"/>
                </a:cubicBezTo>
                <a:cubicBezTo>
                  <a:pt x="11629" y="5400"/>
                  <a:pt x="11820" y="5465"/>
                  <a:pt x="11862" y="5432"/>
                </a:cubicBezTo>
                <a:cubicBezTo>
                  <a:pt x="11905" y="5416"/>
                  <a:pt x="11926" y="5269"/>
                  <a:pt x="11884" y="5236"/>
                </a:cubicBezTo>
                <a:cubicBezTo>
                  <a:pt x="11841" y="5203"/>
                  <a:pt x="11629" y="5269"/>
                  <a:pt x="11565" y="5220"/>
                </a:cubicBezTo>
                <a:cubicBezTo>
                  <a:pt x="11480" y="5187"/>
                  <a:pt x="11459" y="5040"/>
                  <a:pt x="11480" y="4974"/>
                </a:cubicBezTo>
                <a:cubicBezTo>
                  <a:pt x="11501" y="4909"/>
                  <a:pt x="11607" y="4860"/>
                  <a:pt x="11692" y="4843"/>
                </a:cubicBezTo>
                <a:cubicBezTo>
                  <a:pt x="11905" y="4876"/>
                  <a:pt x="11820" y="4876"/>
                  <a:pt x="12054" y="4876"/>
                </a:cubicBezTo>
                <a:cubicBezTo>
                  <a:pt x="12075" y="5040"/>
                  <a:pt x="12096" y="5269"/>
                  <a:pt x="12139" y="5416"/>
                </a:cubicBezTo>
                <a:cubicBezTo>
                  <a:pt x="12160" y="5465"/>
                  <a:pt x="12330" y="5465"/>
                  <a:pt x="12373" y="5416"/>
                </a:cubicBezTo>
                <a:cubicBezTo>
                  <a:pt x="12415" y="5367"/>
                  <a:pt x="12330" y="4974"/>
                  <a:pt x="12394" y="4892"/>
                </a:cubicBezTo>
                <a:cubicBezTo>
                  <a:pt x="12458" y="4810"/>
                  <a:pt x="12692" y="4925"/>
                  <a:pt x="12755" y="4892"/>
                </a:cubicBezTo>
                <a:cubicBezTo>
                  <a:pt x="12798" y="4860"/>
                  <a:pt x="12840" y="4761"/>
                  <a:pt x="12755" y="4729"/>
                </a:cubicBezTo>
                <a:cubicBezTo>
                  <a:pt x="12670" y="4696"/>
                  <a:pt x="12118" y="4745"/>
                  <a:pt x="12203" y="4696"/>
                </a:cubicBezTo>
                <a:cubicBezTo>
                  <a:pt x="12543" y="4549"/>
                  <a:pt x="12819" y="4434"/>
                  <a:pt x="13266" y="4401"/>
                </a:cubicBezTo>
                <a:cubicBezTo>
                  <a:pt x="13436" y="4385"/>
                  <a:pt x="13585" y="4500"/>
                  <a:pt x="13776" y="4532"/>
                </a:cubicBezTo>
                <a:cubicBezTo>
                  <a:pt x="13967" y="4630"/>
                  <a:pt x="13861" y="4843"/>
                  <a:pt x="13712" y="4925"/>
                </a:cubicBezTo>
                <a:cubicBezTo>
                  <a:pt x="13648" y="5023"/>
                  <a:pt x="13521" y="5121"/>
                  <a:pt x="13414" y="5187"/>
                </a:cubicBezTo>
                <a:cubicBezTo>
                  <a:pt x="13351" y="5285"/>
                  <a:pt x="13287" y="5334"/>
                  <a:pt x="13159" y="5383"/>
                </a:cubicBezTo>
                <a:cubicBezTo>
                  <a:pt x="13117" y="5563"/>
                  <a:pt x="12862" y="5743"/>
                  <a:pt x="12649" y="5809"/>
                </a:cubicBezTo>
                <a:cubicBezTo>
                  <a:pt x="12543" y="5907"/>
                  <a:pt x="12437" y="5940"/>
                  <a:pt x="12309" y="6005"/>
                </a:cubicBezTo>
                <a:cubicBezTo>
                  <a:pt x="12245" y="6120"/>
                  <a:pt x="12139" y="6185"/>
                  <a:pt x="12075" y="6300"/>
                </a:cubicBezTo>
                <a:cubicBezTo>
                  <a:pt x="12118" y="6561"/>
                  <a:pt x="12075" y="6643"/>
                  <a:pt x="12373" y="6741"/>
                </a:cubicBezTo>
                <a:cubicBezTo>
                  <a:pt x="12500" y="6840"/>
                  <a:pt x="12522" y="6970"/>
                  <a:pt x="12330" y="7036"/>
                </a:cubicBezTo>
                <a:cubicBezTo>
                  <a:pt x="12011" y="6987"/>
                  <a:pt x="12033" y="6823"/>
                  <a:pt x="11799" y="6692"/>
                </a:cubicBezTo>
                <a:cubicBezTo>
                  <a:pt x="11714" y="6529"/>
                  <a:pt x="11459" y="6430"/>
                  <a:pt x="11246" y="6398"/>
                </a:cubicBezTo>
                <a:cubicBezTo>
                  <a:pt x="11076" y="6332"/>
                  <a:pt x="11182" y="6365"/>
                  <a:pt x="10906" y="6365"/>
                </a:cubicBezTo>
                <a:cubicBezTo>
                  <a:pt x="10608" y="6512"/>
                  <a:pt x="10544" y="7347"/>
                  <a:pt x="11246" y="7478"/>
                </a:cubicBezTo>
                <a:cubicBezTo>
                  <a:pt x="12394" y="7429"/>
                  <a:pt x="13329" y="7772"/>
                  <a:pt x="13733" y="7985"/>
                </a:cubicBezTo>
                <a:cubicBezTo>
                  <a:pt x="13840" y="8410"/>
                  <a:pt x="13329" y="8901"/>
                  <a:pt x="12500" y="9343"/>
                </a:cubicBezTo>
                <a:cubicBezTo>
                  <a:pt x="11629" y="9736"/>
                  <a:pt x="11480" y="10194"/>
                  <a:pt x="11246" y="10980"/>
                </a:cubicBezTo>
                <a:cubicBezTo>
                  <a:pt x="10991" y="11372"/>
                  <a:pt x="10481" y="10930"/>
                  <a:pt x="10289" y="10096"/>
                </a:cubicBezTo>
                <a:cubicBezTo>
                  <a:pt x="10140" y="9196"/>
                  <a:pt x="9907" y="8165"/>
                  <a:pt x="10459" y="7576"/>
                </a:cubicBezTo>
                <a:cubicBezTo>
                  <a:pt x="9375" y="6790"/>
                  <a:pt x="9269" y="6070"/>
                  <a:pt x="9056" y="6218"/>
                </a:cubicBezTo>
                <a:cubicBezTo>
                  <a:pt x="9205" y="6987"/>
                  <a:pt x="8929" y="6660"/>
                  <a:pt x="8737" y="6021"/>
                </a:cubicBezTo>
                <a:cubicBezTo>
                  <a:pt x="8822" y="5023"/>
                  <a:pt x="8610" y="4385"/>
                  <a:pt x="8440" y="3550"/>
                </a:cubicBezTo>
                <a:lnTo>
                  <a:pt x="7844" y="2290"/>
                </a:lnTo>
                <a:lnTo>
                  <a:pt x="6654" y="1849"/>
                </a:lnTo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r>
              <a:rPr lang="ru-RU" sz="4000"/>
              <a:t>Классификация с учетом фактора времени </a:t>
            </a:r>
            <a:r>
              <a:rPr lang="ru-RU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44675"/>
            <a:ext cx="457835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/>
              <a:t>Статическая модель</a:t>
            </a:r>
            <a:r>
              <a:rPr lang="ru-RU" sz="3200" i="1"/>
              <a:t> </a:t>
            </a:r>
            <a:r>
              <a:rPr lang="ru-RU" sz="2000" i="1"/>
              <a:t>- </a:t>
            </a:r>
            <a:r>
              <a:rPr lang="ru-RU" sz="2000"/>
              <a:t>это одномоментный срез информации по объекту (карта  местности, результат одного обследования в  поликлинике,  фотография)</a:t>
            </a:r>
          </a:p>
          <a:p>
            <a:pPr>
              <a:buFont typeface="Wingdings" pitchFamily="2" charset="2"/>
              <a:buNone/>
            </a:pPr>
            <a:endParaRPr lang="ru-RU" sz="2000"/>
          </a:p>
          <a:p>
            <a:endParaRPr lang="ru-RU" sz="3600"/>
          </a:p>
          <a:p>
            <a:endParaRPr lang="ru-RU" sz="3600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16113"/>
            <a:ext cx="4500562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i="1"/>
              <a:t>Динамическая модель</a:t>
            </a:r>
            <a:r>
              <a:rPr lang="ru-RU" sz="2400" i="1"/>
              <a:t> - </a:t>
            </a:r>
            <a:r>
              <a:rPr lang="ru-RU" sz="2000"/>
              <a:t>позволяет увидеть изменения объекта во времени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(Карточка в поликлинике, фотоальбом, график изменения средней </a:t>
            </a:r>
            <a:r>
              <a:rPr lang="en-US" sz="2000"/>
              <a:t>t</a:t>
            </a:r>
            <a:r>
              <a:rPr lang="ru-RU" sz="2000"/>
              <a:t> воздуха в течение недели.</a:t>
            </a:r>
            <a:r>
              <a:rPr lang="ru-RU" sz="1800"/>
              <a:t> </a:t>
            </a:r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>
            <p:ph sz="half" idx="4294967295"/>
          </p:nvPr>
        </p:nvGraphicFramePr>
        <p:xfrm>
          <a:off x="5105400" y="4581525"/>
          <a:ext cx="4038600" cy="1978025"/>
        </p:xfrm>
        <a:graphic>
          <a:graphicData uri="http://schemas.openxmlformats.org/presentationml/2006/ole">
            <p:oleObj spid="_x0000_s6151" name="Диаграмма" r:id="rId3" imgW="4667278" imgH="2286090" progId="Excel.Chart.8">
              <p:embed/>
            </p:oleObj>
          </a:graphicData>
        </a:graphic>
      </p:graphicFrame>
      <p:pic>
        <p:nvPicPr>
          <p:cNvPr id="6157" name="Picture 13" descr="Медведь 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51050" y="4941888"/>
            <a:ext cx="2232025" cy="1674812"/>
          </a:xfrm>
          <a:prstGeom prst="rect">
            <a:avLst/>
          </a:prstGeom>
          <a:noFill/>
        </p:spPr>
      </p:pic>
      <p:sp>
        <p:nvSpPr>
          <p:cNvPr id="6158" name="AutoShape 1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05850" y="6540500"/>
            <a:ext cx="395288" cy="260350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Классификация по области использования </a:t>
            </a:r>
          </a:p>
        </p:txBody>
      </p:sp>
      <p:graphicFrame>
        <p:nvGraphicFramePr>
          <p:cNvPr id="5138" name="Diagram 18"/>
          <p:cNvGraphicFramePr>
            <a:graphicFrameLocks/>
          </p:cNvGraphicFramePr>
          <p:nvPr>
            <p:ph idx="1"/>
          </p:nvPr>
        </p:nvGraphicFramePr>
        <p:xfrm>
          <a:off x="-1044575" y="1981200"/>
          <a:ext cx="11377613" cy="4114800"/>
        </p:xfrm>
        <a:graphic>
          <a:graphicData uri="http://schemas.openxmlformats.org/drawingml/2006/compatibility">
            <com:legacyDrawing xmlns:com="http://schemas.openxmlformats.org/drawingml/2006/compatibility" spid="_x0000_s5138"/>
          </a:graphicData>
        </a:graphic>
      </p:graphicFrame>
      <p:sp>
        <p:nvSpPr>
          <p:cNvPr id="5152" name="AutoShape 3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99488" y="6165850"/>
            <a:ext cx="544512" cy="2873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55" name="AutoShape 3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597650"/>
            <a:ext cx="539750" cy="260350"/>
          </a:xfrm>
          <a:prstGeom prst="actionButtonForwardNex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u="sng"/>
              <a:t>Классификация по области использования</a:t>
            </a:r>
            <a:r>
              <a:rPr lang="ru-RU" sz="3200" i="1"/>
              <a:t/>
            </a:r>
            <a:br>
              <a:rPr lang="ru-RU" sz="3200" i="1"/>
            </a:br>
            <a:r>
              <a:rPr lang="ru-RU" sz="4000" b="1">
                <a:solidFill>
                  <a:srgbClr val="800000"/>
                </a:solidFill>
                <a:latin typeface="Comic Sans MS" pitchFamily="66" charset="0"/>
              </a:rPr>
              <a:t>ИГРОВЫЕ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3538538" cy="4114800"/>
          </a:xfrm>
        </p:spPr>
        <p:txBody>
          <a:bodyPr/>
          <a:lstStyle/>
          <a:p>
            <a:r>
              <a:rPr lang="ru-RU"/>
              <a:t>Военные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r>
              <a:rPr lang="ru-RU"/>
              <a:t>Экономические</a:t>
            </a:r>
          </a:p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  <a:p>
            <a:r>
              <a:rPr lang="ru-RU"/>
              <a:t>Деловые 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r>
              <a:rPr lang="ru-RU"/>
              <a:t>Спортивные </a:t>
            </a:r>
          </a:p>
        </p:txBody>
      </p:sp>
      <p:pic>
        <p:nvPicPr>
          <p:cNvPr id="45061" name="Picture 5" descr="sloga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463" y="2349500"/>
            <a:ext cx="3192462" cy="1585913"/>
          </a:xfrm>
          <a:prstGeom prst="rect">
            <a:avLst/>
          </a:prstGeom>
          <a:noFill/>
        </p:spPr>
      </p:pic>
      <p:pic>
        <p:nvPicPr>
          <p:cNvPr id="45062" name="Picture 6" descr="54887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4300" y="3429000"/>
            <a:ext cx="1593850" cy="1800225"/>
          </a:xfrm>
          <a:prstGeom prst="rect">
            <a:avLst/>
          </a:prstGeom>
          <a:noFill/>
        </p:spPr>
      </p:pic>
      <p:pic>
        <p:nvPicPr>
          <p:cNvPr id="45063" name="Picture 7" descr="image61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56325" y="4365625"/>
            <a:ext cx="2022475" cy="1520825"/>
          </a:xfrm>
          <a:prstGeom prst="rect">
            <a:avLst/>
          </a:prstGeom>
          <a:noFill/>
        </p:spPr>
      </p:pic>
      <p:pic>
        <p:nvPicPr>
          <p:cNvPr id="45064" name="Picture 8" descr="vit1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51275" y="5300663"/>
            <a:ext cx="1728788" cy="1296987"/>
          </a:xfrm>
          <a:prstGeom prst="rect">
            <a:avLst/>
          </a:prstGeom>
          <a:noFill/>
        </p:spPr>
      </p:pic>
      <p:pic>
        <p:nvPicPr>
          <p:cNvPr id="45065" name="Picture 9" descr="image_111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00338" y="1700213"/>
            <a:ext cx="1944687" cy="1368425"/>
          </a:xfrm>
          <a:prstGeom prst="rect">
            <a:avLst/>
          </a:prstGeom>
          <a:noFill/>
        </p:spPr>
      </p:pic>
      <p:pic>
        <p:nvPicPr>
          <p:cNvPr id="45060" name="Picture 4" descr="big_10281052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380288" y="2420938"/>
            <a:ext cx="1296987" cy="1284287"/>
          </a:xfrm>
          <a:prstGeom prst="rect">
            <a:avLst/>
          </a:prstGeom>
          <a:noFill/>
        </p:spPr>
      </p:pic>
      <p:sp>
        <p:nvSpPr>
          <p:cNvPr id="45067" name="AutoShape 1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Blank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2800" i="1" u="sng"/>
              <a:t>Классификация по области использования</a:t>
            </a:r>
            <a:r>
              <a:rPr lang="ru-RU" sz="2800" i="1"/>
              <a:t/>
            </a:r>
            <a:br>
              <a:rPr lang="ru-RU" sz="2800" i="1"/>
            </a:br>
            <a:r>
              <a:rPr lang="ru-RU" sz="4000" b="1">
                <a:solidFill>
                  <a:srgbClr val="800000"/>
                </a:solidFill>
                <a:latin typeface="Comic Sans MS" pitchFamily="66" charset="0"/>
              </a:rPr>
              <a:t>УЧЕБНЫЕ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24862" cy="4967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>
                <a:latin typeface="Times New Roman" pitchFamily="18" charset="0"/>
              </a:rPr>
              <a:t>Наглядные пособия</a:t>
            </a:r>
          </a:p>
          <a:p>
            <a:pPr>
              <a:lnSpc>
                <a:spcPct val="90000"/>
              </a:lnSpc>
            </a:pPr>
            <a:endParaRPr lang="ru-RU" sz="2800" b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b="1">
              <a:latin typeface="Times New Roman" pitchFamily="18" charset="0"/>
            </a:endParaRPr>
          </a:p>
          <a:p>
            <a:pPr algn="r">
              <a:lnSpc>
                <a:spcPct val="90000"/>
              </a:lnSpc>
            </a:pPr>
            <a:endParaRPr lang="ru-RU" sz="2800" b="1">
              <a:latin typeface="Times New Roman" pitchFamily="18" charset="0"/>
            </a:endParaRPr>
          </a:p>
          <a:p>
            <a:pPr algn="r">
              <a:lnSpc>
                <a:spcPct val="90000"/>
              </a:lnSpc>
            </a:pPr>
            <a:endParaRPr lang="ru-RU" sz="2800" b="1">
              <a:latin typeface="Times New Roman" pitchFamily="18" charset="0"/>
            </a:endParaRPr>
          </a:p>
          <a:p>
            <a:pPr algn="r">
              <a:lnSpc>
                <a:spcPct val="90000"/>
              </a:lnSpc>
            </a:pPr>
            <a:r>
              <a:rPr lang="ru-RU" sz="2800" b="1">
                <a:latin typeface="Times New Roman" pitchFamily="18" charset="0"/>
              </a:rPr>
              <a:t>Тренажеры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b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b="1">
                <a:latin typeface="Times New Roman" pitchFamily="18" charset="0"/>
              </a:rPr>
              <a:t>Обучающие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latin typeface="Times New Roman" pitchFamily="18" charset="0"/>
              </a:rPr>
              <a:t>     программы</a:t>
            </a:r>
            <a:r>
              <a:rPr lang="ru-RU" sz="2800"/>
              <a:t> 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  <p:pic>
        <p:nvPicPr>
          <p:cNvPr id="47108" name="Picture 4" descr="3-42-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775" y="2133600"/>
            <a:ext cx="2305050" cy="1655763"/>
          </a:xfrm>
          <a:prstGeom prst="rect">
            <a:avLst/>
          </a:prstGeom>
          <a:noFill/>
        </p:spPr>
      </p:pic>
      <p:pic>
        <p:nvPicPr>
          <p:cNvPr id="47109" name="Picture 5" descr="screen-firsthel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7763" y="4797425"/>
            <a:ext cx="2447925" cy="1824038"/>
          </a:xfrm>
          <a:prstGeom prst="rect">
            <a:avLst/>
          </a:prstGeom>
          <a:noFill/>
        </p:spPr>
      </p:pic>
      <p:pic>
        <p:nvPicPr>
          <p:cNvPr id="47110" name="Picture 6" descr="247716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19475" y="4868863"/>
            <a:ext cx="2306638" cy="1809750"/>
          </a:xfrm>
          <a:prstGeom prst="rect">
            <a:avLst/>
          </a:prstGeom>
          <a:noFill/>
        </p:spPr>
      </p:pic>
      <p:pic>
        <p:nvPicPr>
          <p:cNvPr id="47112" name="Picture 8" descr="Безымянный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51500" y="1412875"/>
            <a:ext cx="3198813" cy="2314575"/>
          </a:xfrm>
          <a:prstGeom prst="rect">
            <a:avLst/>
          </a:prstGeom>
          <a:noFill/>
        </p:spPr>
      </p:pic>
      <p:pic>
        <p:nvPicPr>
          <p:cNvPr id="47114" name="Picture 1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1188" y="2708275"/>
            <a:ext cx="18732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5" name="AutoShape 1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Blank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u="sng"/>
              <a:t>Классификация по области использования</a:t>
            </a:r>
            <a:r>
              <a:rPr lang="ru-RU" sz="3200" i="1"/>
              <a:t/>
            </a:r>
            <a:br>
              <a:rPr lang="ru-RU" sz="3200" i="1"/>
            </a:br>
            <a:r>
              <a:rPr lang="ru-RU" b="1">
                <a:solidFill>
                  <a:srgbClr val="800000"/>
                </a:solidFill>
                <a:latin typeface="Comic Sans MS" pitchFamily="66" charset="0"/>
              </a:rPr>
              <a:t>ОПЫТНЫЕ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114800"/>
          </a:xfrm>
        </p:spPr>
        <p:txBody>
          <a:bodyPr/>
          <a:lstStyle/>
          <a:p>
            <a:r>
              <a:rPr lang="ru-RU" sz="2700"/>
              <a:t>уменьшенные или увеличенные копии проектируемого  объекта. Данные  модели  используются для  исследования объекта  и  прогнозирования его будущих  характеристик.</a:t>
            </a:r>
          </a:p>
          <a:p>
            <a:pPr>
              <a:buFont typeface="Wingdings" pitchFamily="2" charset="2"/>
              <a:buNone/>
            </a:pPr>
            <a:r>
              <a:rPr lang="ru-RU"/>
              <a:t>Модель корабля 	 </a:t>
            </a:r>
            <a:r>
              <a:rPr lang="ru-RU">
                <a:effectLst/>
              </a:rPr>
              <a:t>Аэродинамическая </a:t>
            </a:r>
          </a:p>
          <a:p>
            <a:pPr>
              <a:buFont typeface="Wingdings" pitchFamily="2" charset="2"/>
              <a:buNone/>
            </a:pPr>
            <a:r>
              <a:rPr lang="ru-RU">
                <a:effectLst/>
              </a:rPr>
              <a:t>								труба</a:t>
            </a:r>
          </a:p>
        </p:txBody>
      </p:sp>
      <p:pic>
        <p:nvPicPr>
          <p:cNvPr id="48132" name="Picture 4" descr="endeavour_big_1040010_1040010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4292600"/>
            <a:ext cx="2160587" cy="2074863"/>
          </a:xfrm>
          <a:prstGeom prst="rect">
            <a:avLst/>
          </a:prstGeom>
          <a:noFill/>
        </p:spPr>
      </p:pic>
      <p:sp>
        <p:nvSpPr>
          <p:cNvPr id="4813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Blank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8135" name="Picture 7" descr="5383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24300" y="4365625"/>
            <a:ext cx="2952750" cy="19732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9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0066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9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0066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416</TotalTime>
  <Words>550</Words>
  <Application>Microsoft Office PowerPoint</Application>
  <PresentationFormat>Экран (4:3)</PresentationFormat>
  <Paragraphs>128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Tahoma</vt:lpstr>
      <vt:lpstr>Wingdings</vt:lpstr>
      <vt:lpstr>Comic Sans MS</vt:lpstr>
      <vt:lpstr>Times New Roman</vt:lpstr>
      <vt:lpstr>Текстура</vt:lpstr>
      <vt:lpstr>Диаграмма Microsoft Office Excel</vt:lpstr>
      <vt:lpstr>Диаграмма Microsoft Graph</vt:lpstr>
      <vt:lpstr>Microsoft Equation 3.0</vt:lpstr>
      <vt:lpstr>МОДЕЛИРОВАНИЕ</vt:lpstr>
      <vt:lpstr>Слайд 2</vt:lpstr>
      <vt:lpstr>Слайд 3</vt:lpstr>
      <vt:lpstr>Классификация моделей</vt:lpstr>
      <vt:lpstr>Классификация с учетом фактора времени  </vt:lpstr>
      <vt:lpstr>Классификация по области использования </vt:lpstr>
      <vt:lpstr>Классификация по области использования ИГРОВЫЕ</vt:lpstr>
      <vt:lpstr>Классификация по области использования УЧЕБНЫЕ</vt:lpstr>
      <vt:lpstr>Классификация по области использования ОПЫТНЫЕ</vt:lpstr>
      <vt:lpstr>Классификация по области использования Научно - технические</vt:lpstr>
      <vt:lpstr>Классификация по области использования ИМИТАЦИОННЫЕ</vt:lpstr>
      <vt:lpstr>Классификация по области знаний </vt:lpstr>
      <vt:lpstr>По способу представления  </vt:lpstr>
      <vt:lpstr>Слайд 14</vt:lpstr>
      <vt:lpstr>Виды  информационных моделей</vt:lpstr>
      <vt:lpstr>Виды информационных моделей ВЕРБАЛЬНЫЕ</vt:lpstr>
      <vt:lpstr>Виды информационных моделей ГРАФИЧЕСКИЕ</vt:lpstr>
      <vt:lpstr>Виды информационных моделей МАТЕМАТИЧЕСКИЕ</vt:lpstr>
      <vt:lpstr>Виды информационных моделей ТАБЛИЧНЫЕ </vt:lpstr>
      <vt:lpstr>Виды информационных моделей СПЕЦИАЛЬНЫЕ</vt:lpstr>
      <vt:lpstr>По способу реализации</vt:lpstr>
    </vt:vector>
  </TitlesOfParts>
  <Company>кв. 108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</dc:title>
  <dc:creator>Петраков</dc:creator>
  <cp:lastModifiedBy>revaz</cp:lastModifiedBy>
  <cp:revision>80</cp:revision>
  <dcterms:created xsi:type="dcterms:W3CDTF">2007-01-14T06:49:59Z</dcterms:created>
  <dcterms:modified xsi:type="dcterms:W3CDTF">2013-02-28T17:11:54Z</dcterms:modified>
</cp:coreProperties>
</file>