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3" r:id="rId1"/>
    <p:sldMasterId id="2147483825" r:id="rId2"/>
    <p:sldMasterId id="2147483837" r:id="rId3"/>
    <p:sldMasterId id="2147483849" r:id="rId4"/>
    <p:sldMasterId id="2147483861" r:id="rId5"/>
    <p:sldMasterId id="2147483873" r:id="rId6"/>
  </p:sldMasterIdLst>
  <p:notesMasterIdLst>
    <p:notesMasterId r:id="rId39"/>
  </p:notesMasterIdLst>
  <p:sldIdLst>
    <p:sldId id="296" r:id="rId7"/>
    <p:sldId id="326" r:id="rId8"/>
    <p:sldId id="274" r:id="rId9"/>
    <p:sldId id="281" r:id="rId10"/>
    <p:sldId id="297" r:id="rId11"/>
    <p:sldId id="275" r:id="rId12"/>
    <p:sldId id="295" r:id="rId13"/>
    <p:sldId id="294" r:id="rId14"/>
    <p:sldId id="278" r:id="rId15"/>
    <p:sldId id="277" r:id="rId16"/>
    <p:sldId id="280" r:id="rId17"/>
    <p:sldId id="258" r:id="rId18"/>
    <p:sldId id="269" r:id="rId19"/>
    <p:sldId id="283" r:id="rId20"/>
    <p:sldId id="288" r:id="rId21"/>
    <p:sldId id="290" r:id="rId22"/>
    <p:sldId id="327" r:id="rId23"/>
    <p:sldId id="328" r:id="rId24"/>
    <p:sldId id="299" r:id="rId25"/>
    <p:sldId id="300" r:id="rId26"/>
    <p:sldId id="308" r:id="rId27"/>
    <p:sldId id="304" r:id="rId28"/>
    <p:sldId id="321" r:id="rId29"/>
    <p:sldId id="319" r:id="rId30"/>
    <p:sldId id="320" r:id="rId31"/>
    <p:sldId id="311" r:id="rId32"/>
    <p:sldId id="260" r:id="rId33"/>
    <p:sldId id="314" r:id="rId34"/>
    <p:sldId id="316" r:id="rId35"/>
    <p:sldId id="317" r:id="rId36"/>
    <p:sldId id="324" r:id="rId37"/>
    <p:sldId id="325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66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8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F0D4DB8-BAE5-466C-9B33-8503863681C7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4D145A6-2DA8-454C-B1B4-46D0C2F13C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972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66E2EDF-A537-4733-9B27-752BE060FE2A}" type="slidenum">
              <a:rPr lang="ru-RU" smtClean="0">
                <a:solidFill>
                  <a:srgbClr val="000000"/>
                </a:solidFill>
              </a:rPr>
              <a:pPr/>
              <a:t>5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3159125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9BFAC1CB-FBFC-47AA-8DAC-E382C8491F07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4C00A8A6-4A2F-4300-ACFD-3C1D22B2B8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B3F51911-F862-4F46-ADC4-18A31EF22C06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CAAC7192-1A75-4A73-9CBA-985E6745AB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44BE1B8F-B64E-44D2-A5E5-9A30165EFF08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72BDE48C-029B-43E2-88C6-735811A6E5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3159125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9BFAC1CB-FBFC-47AA-8DAC-E382C8491F07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0D4580BF-ECCF-44BB-BD9F-819C81EFF4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65DD6236-5A4B-4801-9FB0-B8F5F771963B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5971F6F4-1A2F-468C-9EB7-B0BEB1C86C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4075113"/>
            <a:ext cx="457200" cy="10144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C767B175-46E8-4B4E-9CF2-AE0B583A9CD8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560BA22E-8981-45D1-80B9-E618ABE99D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EE1A83C9-846D-4017-BA8B-52178743BC67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5A47AF15-71CA-4D1A-99FC-5A87DA9EC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7275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9963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DABF76D6-A9E3-4F22-8CCD-5B7399A2A38F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9368D11F-156B-49F1-B22A-9B4ED6C472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CF8E2CDA-5524-4A35-9700-8AA0E0A2162D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D3485B0E-3F2C-472D-828D-84E5CD00DD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C10C931C-F754-44D2-B5FF-C090CE1D77E6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35BBF315-35E1-44B6-A368-B2305CEA70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29238" y="1774825"/>
            <a:ext cx="457200" cy="12303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8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1C28C6EE-D5F7-476A-BB77-6960AE3C0B8D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8E39925E-0325-4F25-A7D5-3704C913C6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65DD6236-5A4B-4801-9FB0-B8F5F771963B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973C58C7-E3EA-44E1-BA3A-79314C2133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5225" y="3332163"/>
            <a:ext cx="457200" cy="9223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E8B545A0-7F6A-4A73-9BCC-889F422BC103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0EE4327E-BAD0-44BD-BE74-BD38F05090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B3F51911-F862-4F46-ADC4-18A31EF22C06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3038B7EE-6C7E-4027-AE89-B766D080EB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44BE1B8F-B64E-44D2-A5E5-9A30165EFF08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4C7F5B4B-6199-47C8-BE42-A6C859EE40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FFA2B-ED98-4E84-978C-5CBC13145DD9}" type="datetime1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автор: Карезина Нина Валентиновна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F2321-D82C-48D8-9646-848D96C20B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5F015-C39D-445C-8C8E-5E535B9E420F}" type="datetime1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автор: Карезина Нина Валентиновна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AD774-D520-46F5-B4DF-41484DD5C6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2A313-4C32-452B-A74E-2C58981BB353}" type="datetime1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автор: Карезина Нина Валентиновна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D155C-EF73-4E63-B0A9-A16ED5332D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4926B-A3AA-45B2-A28E-42746858CBCB}" type="datetime1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автор: Карезина Нина Валентиновна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17592-D7AB-4754-8C11-25CD644E6E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E1EE7-A34A-4490-9F53-1704EF485A5F}" type="datetime1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автор: Карезина Нина Валентиновна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A0DB5-54D6-449D-9B79-5FE391FAA9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64133-8F88-4CB0-9E05-93BEE929E5A6}" type="datetime1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автор: Карезина Нина Валентиновна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62D84-4956-424C-A84D-20F98EB0D2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33A7D-6F38-440E-A369-73DBA898F675}" type="datetime1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автор: Карезина Нина Валентиновна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E7284-9BAE-4354-803D-29A65E147E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4075113"/>
            <a:ext cx="457200" cy="10144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C767B175-46E8-4B4E-9CF2-AE0B583A9CD8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5E42A9A1-6A31-477C-9C5A-C734380E2F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E8AA3-F546-4161-AF41-7485842ECDEA}" type="datetime1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автор: Карезина Нина Валентиновна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CB73E-5B46-4CE7-9CF1-04F93E6267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0FBF5-CB17-4676-B78B-45C8D43E0FCE}" type="datetime1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автор: Карезина Нина Валентиновна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511A6-01CD-49C6-80F4-89CE568FB1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A7886-732E-4418-A5C4-00113F267269}" type="datetime1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автор: Карезина Нина Валентиновна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949B9-7E8D-4CF2-AD43-D3D69D05CB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FCB38-80B5-4C1A-ABC4-F070A4A6DDFD}" type="datetime1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автор: Карезина Нина Валентиновна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092B5-2CC1-42A7-BF81-254CFE16C9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rizon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/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9BFAC1CB-FBFC-47AA-8DAC-E382C8491F07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942E88BB-A89F-475B-94F9-86323BD823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65DD6236-5A4B-4801-9FB0-B8F5F771963B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32BB0DFA-0633-4903-9075-7DF7E48662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/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C767B175-46E8-4B4E-9CF2-AE0B583A9CD8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AC18E9D1-F0ED-4B9F-9836-8B0EC094A2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EE1A83C9-846D-4017-BA8B-52178743BC67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4E0FFF0E-8039-481E-82D7-73E178EB7E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DABF76D6-A9E3-4F22-8CCD-5B7399A2A38F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AC78B504-58D7-4DF1-ABFC-D659CD4255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CF8E2CDA-5524-4A35-9700-8AA0E0A2162D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1B84970E-7723-4267-8A53-4A56A61306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EE1A83C9-846D-4017-BA8B-52178743BC67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8910B5EB-9EDE-46D0-AFB6-6E7832F9BD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C10C931C-F754-44D2-B5FF-C090CE1D77E6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BFFC10DF-222F-485A-9733-6199A3A74A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1C28C6EE-D5F7-476A-BB77-6960AE3C0B8D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D739DA52-5F1A-4F82-9A75-CE7860611B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rizon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E8B545A0-7F6A-4A73-9BCC-889F422BC103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6019B647-E1A9-418F-8CEE-2E4DADF7FA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B3F51911-F862-4F46-ADC4-18A31EF22C06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D8B30A8E-9BBF-49E4-9941-2780490075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44BE1B8F-B64E-44D2-A5E5-9A30165EFF08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C1B6705F-08E8-4CF0-8C4C-6DC593C586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3159125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9BFAC1CB-FBFC-47AA-8DAC-E382C8491F07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5395E952-5942-45CD-B044-0946D60BE2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65DD6236-5A4B-4801-9FB0-B8F5F771963B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571C08DD-0AC6-410A-9D99-DFA8627F76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4075113"/>
            <a:ext cx="457200" cy="10144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C767B175-46E8-4B4E-9CF2-AE0B583A9CD8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7C893BC8-99C4-4BE6-B10C-95E28D9BB7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EE1A83C9-846D-4017-BA8B-52178743BC67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81EF11F9-751A-4201-B5EE-AF0301EDAF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7275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9963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DABF76D6-A9E3-4F22-8CCD-5B7399A2A38F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D07E2943-39FA-4363-A1FE-1C68BD170C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7275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9963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DABF76D6-A9E3-4F22-8CCD-5B7399A2A38F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700E5E2D-A195-468D-B860-7E156EFDC9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CF8E2CDA-5524-4A35-9700-8AA0E0A2162D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B2B05F66-57AC-4C67-910E-72BD324D43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C10C931C-F754-44D2-B5FF-C090CE1D77E6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9BC13328-E4B3-4A08-A9B1-FE53716443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29238" y="1774825"/>
            <a:ext cx="457200" cy="12303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8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1C28C6EE-D5F7-476A-BB77-6960AE3C0B8D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E667D331-70CD-44A9-A66B-A558B07F49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5225" y="3332163"/>
            <a:ext cx="457200" cy="9223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E8B545A0-7F6A-4A73-9BCC-889F422BC103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6334DB7E-E72C-4223-A23E-26112AFC15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B3F51911-F862-4F46-ADC4-18A31EF22C06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2AAD9EA7-6500-4B95-8FC5-8CAD9D5E61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44BE1B8F-B64E-44D2-A5E5-9A30165EFF08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E07E0030-EF6C-4864-A8C8-1FD3CBD22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3159125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9BFAC1CB-FBFC-47AA-8DAC-E382C8491F07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2014DCF2-F4F3-459F-9D21-F9DBD596B2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65DD6236-5A4B-4801-9FB0-B8F5F771963B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F857BE71-86CA-449A-BE06-A3AEAAA7A1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4075113"/>
            <a:ext cx="457200" cy="10144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C767B175-46E8-4B4E-9CF2-AE0B583A9CD8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C6992AC1-214A-40CE-A1F9-82CCBC4388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EE1A83C9-846D-4017-BA8B-52178743BC67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B35395AC-BD6C-4743-89E1-72BA0F86A3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CF8E2CDA-5524-4A35-9700-8AA0E0A2162D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0653F857-9BDC-4A94-BCD6-09F83ABAB8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7275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9963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DABF76D6-A9E3-4F22-8CCD-5B7399A2A38F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D2BD4A58-8989-4ED6-8697-5C451BBC46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CF8E2CDA-5524-4A35-9700-8AA0E0A2162D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C4CB74D7-1B75-4BF7-8AF3-5DFD9DB998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C10C931C-F754-44D2-B5FF-C090CE1D77E6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E4EF03E1-4130-4C5F-AAEC-623B67768C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29238" y="1774825"/>
            <a:ext cx="457200" cy="12303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8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1C28C6EE-D5F7-476A-BB77-6960AE3C0B8D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89450AC1-CF32-4004-828C-E0CBA84057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5225" y="3332163"/>
            <a:ext cx="457200" cy="9223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E8B545A0-7F6A-4A73-9BCC-889F422BC103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5216E6BE-9896-4EBE-B7ED-790F56F529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B3F51911-F862-4F46-ADC4-18A31EF22C06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348B89AE-2E86-45E0-AA50-BB7FF90C48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44BE1B8F-B64E-44D2-A5E5-9A30165EFF08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alpha val="60000"/>
                  </a:prstClr>
                </a:solidFill>
              </a:defRPr>
            </a:lvl1pPr>
          </a:lstStyle>
          <a:p>
            <a:pPr>
              <a:defRPr/>
            </a:pPr>
            <a:fld id="{F8824DA2-2A27-4133-AED2-AA28949E5A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C10C931C-F754-44D2-B5FF-C090CE1D77E6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D4B25927-42AB-4408-B35E-67297096CD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29238" y="1774825"/>
            <a:ext cx="457200" cy="12303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1C28C6EE-D5F7-476A-BB77-6960AE3C0B8D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C6493872-222C-4E6A-8C1F-CC0349DA3B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5225" y="3332163"/>
            <a:ext cx="457200" cy="9223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E8B545A0-7F6A-4A73-9BCC-889F422BC103}" type="datetimeFigureOut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D4DF3049-5C86-4CFA-969B-03268B83CA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0"/>
            <a:ext cx="6096000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prstClr val="black">
                    <a:tint val="75000"/>
                  </a:prstClr>
                </a:solidFill>
                <a:effectLst/>
              </a:defRPr>
            </a:lvl1pPr>
          </a:lstStyle>
          <a:p>
            <a:pPr>
              <a:defRPr/>
            </a:pPr>
            <a:fld id="{6B68DF49-1B3D-4F4A-A229-C071DA885605}" type="datetime1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prstClr val="black">
                    <a:tint val="75000"/>
                  </a:prstClr>
                </a:solidFill>
                <a:effectLst/>
              </a:defRPr>
            </a:lvl1pPr>
          </a:lstStyle>
          <a:p>
            <a:pPr>
              <a:defRPr/>
            </a:pPr>
            <a:r>
              <a:rPr lang="ru-RU"/>
              <a:t>автор: Карезина Нина Валентиновна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325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prstClr val="black">
                    <a:tint val="75000"/>
                  </a:prstClr>
                </a:solidFill>
                <a:effectLst/>
              </a:defRPr>
            </a:lvl1pPr>
          </a:lstStyle>
          <a:p>
            <a:pPr>
              <a:defRPr/>
            </a:pPr>
            <a:fld id="{4512072D-76E7-4EF5-BBF7-11AEDD5117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0"/>
            <a:ext cx="6096000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prstClr val="black">
                    <a:tint val="75000"/>
                  </a:prstClr>
                </a:solidFill>
                <a:effectLst/>
              </a:defRPr>
            </a:lvl1pPr>
          </a:lstStyle>
          <a:p>
            <a:pPr>
              <a:defRPr/>
            </a:pPr>
            <a:fld id="{7ED40D18-838A-41E4-BD58-02B78559D0B4}" type="datetime1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prstClr val="black">
                    <a:tint val="75000"/>
                  </a:prstClr>
                </a:solidFill>
                <a:effectLst/>
              </a:defRPr>
            </a:lvl1pPr>
          </a:lstStyle>
          <a:p>
            <a:pPr>
              <a:defRPr/>
            </a:pPr>
            <a:r>
              <a:rPr lang="ru-RU"/>
              <a:t>автор: Карезина Нина Валентиновна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325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prstClr val="black">
                    <a:tint val="75000"/>
                  </a:prstClr>
                </a:solidFill>
                <a:effectLst/>
              </a:defRPr>
            </a:lvl1pPr>
          </a:lstStyle>
          <a:p>
            <a:pPr>
              <a:defRPr/>
            </a:pPr>
            <a:fld id="{FE0B2BD7-0A49-4A0B-8680-71C542B7C3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76E092-B234-414C-B5BD-69C8DDB40A15}" type="datetime1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автор: Карезина Нина Валентиновна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CA346D-0F6E-4A3B-A303-7DB82550AF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horizon.png"/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A6A9998-8732-467F-8F91-DC40688949D1}" type="datetime1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r>
              <a:rPr lang="ru-RU"/>
              <a:t>автор: Карезина Нина Валентиновна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07F99A7-4C9C-4158-BA53-CE7E3E03FF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all" spc="5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0"/>
            <a:ext cx="6096000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prstClr val="black">
                    <a:tint val="75000"/>
                  </a:prstClr>
                </a:solidFill>
                <a:effectLst/>
              </a:defRPr>
            </a:lvl1pPr>
          </a:lstStyle>
          <a:p>
            <a:pPr>
              <a:defRPr/>
            </a:pPr>
            <a:fld id="{85ECE3C7-2342-446E-B79E-91A96ACAD091}" type="datetime1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prstClr val="black">
                    <a:tint val="75000"/>
                  </a:prstClr>
                </a:solidFill>
                <a:effectLst/>
              </a:defRPr>
            </a:lvl1pPr>
          </a:lstStyle>
          <a:p>
            <a:pPr>
              <a:defRPr/>
            </a:pPr>
            <a:r>
              <a:rPr lang="ru-RU"/>
              <a:t>автор: Карезина Нина Валентиновна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325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prstClr val="black">
                    <a:tint val="75000"/>
                  </a:prstClr>
                </a:solidFill>
                <a:effectLst/>
              </a:defRPr>
            </a:lvl1pPr>
          </a:lstStyle>
          <a:p>
            <a:pPr>
              <a:defRPr/>
            </a:pPr>
            <a:fld id="{41FACCC4-A21B-4BFB-ADAE-D3A5E8E1E0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0"/>
            <a:ext cx="6096000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prstClr val="black">
                    <a:tint val="75000"/>
                  </a:prstClr>
                </a:solidFill>
                <a:effectLst/>
              </a:defRPr>
            </a:lvl1pPr>
          </a:lstStyle>
          <a:p>
            <a:pPr>
              <a:defRPr/>
            </a:pPr>
            <a:fld id="{B5D4615F-2F94-4980-85EF-5DE7BF4742A0}" type="datetime1">
              <a:rPr lang="ru-RU"/>
              <a:pPr>
                <a:defRPr/>
              </a:pPr>
              <a:t>06.03.2013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prstClr val="black">
                    <a:tint val="75000"/>
                  </a:prstClr>
                </a:solidFill>
                <a:effectLst/>
              </a:defRPr>
            </a:lvl1pPr>
          </a:lstStyle>
          <a:p>
            <a:pPr>
              <a:defRPr/>
            </a:pPr>
            <a:r>
              <a:rPr lang="ru-RU"/>
              <a:t>автор: Карезина Нина Валентиновна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325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prstClr val="black">
                    <a:tint val="75000"/>
                  </a:prstClr>
                </a:solidFill>
                <a:effectLst/>
              </a:defRPr>
            </a:lvl1pPr>
          </a:lstStyle>
          <a:p>
            <a:pPr>
              <a:defRPr/>
            </a:pPr>
            <a:fld id="{56BF7541-C1D0-4715-9CC8-5261B239AC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hyperlink" Target="http://ru.wikipedia.org/wiki/%D0%93%D1%80%D0%B5%D1%87%D0%B5%D1%81%D0%BA%D0%B8%D0%B9_%D1%8F%D0%B7%D1%8B%D0%B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ru.wikipedia.org/wiki/%D0%93%D1%80%D0%B5%D1%87%D0%B5%D1%81%D0%BA%D0%B8%D0%B9_%D1%8F%D0%B7%D1%8B%D0%BA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ru.wikipedia.org/wiki/%D0%93%D1%80%D0%B5%D1%87%D0%B5%D1%81%D0%BA%D0%B8%D0%B9_%D1%8F%D0%B7%D1%8B%D0%B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3491" name="TextBox 2"/>
          <p:cNvSpPr txBox="1">
            <a:spLocks noChangeArrowheads="1"/>
          </p:cNvSpPr>
          <p:nvPr/>
        </p:nvSpPr>
        <p:spPr bwMode="auto">
          <a:xfrm>
            <a:off x="395288" y="106363"/>
            <a:ext cx="75612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/>
              <a:t>Разнообразие жизни в воде.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493" name="TextBox 3"/>
          <p:cNvSpPr txBox="1">
            <a:spLocks noChangeArrowheads="1"/>
          </p:cNvSpPr>
          <p:nvPr/>
        </p:nvSpPr>
        <p:spPr bwMode="auto">
          <a:xfrm>
            <a:off x="395288" y="139700"/>
            <a:ext cx="82962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800" b="1">
                <a:solidFill>
                  <a:srgbClr val="FFFF00"/>
                </a:solidFill>
              </a:rPr>
              <a:t>Разнообразие жизни в океане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313" y="692150"/>
            <a:ext cx="7199312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707" name="TextBox 1"/>
          <p:cNvSpPr txBox="1">
            <a:spLocks noChangeArrowheads="1"/>
          </p:cNvSpPr>
          <p:nvPr/>
        </p:nvSpPr>
        <p:spPr bwMode="auto">
          <a:xfrm>
            <a:off x="7667625" y="1341438"/>
            <a:ext cx="14303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Планктон</a:t>
            </a:r>
          </a:p>
        </p:txBody>
      </p:sp>
      <p:sp>
        <p:nvSpPr>
          <p:cNvPr id="72708" name="TextBox 2"/>
          <p:cNvSpPr txBox="1">
            <a:spLocks noChangeArrowheads="1"/>
          </p:cNvSpPr>
          <p:nvPr/>
        </p:nvSpPr>
        <p:spPr bwMode="auto">
          <a:xfrm>
            <a:off x="7812088" y="3465513"/>
            <a:ext cx="11160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Нектон</a:t>
            </a:r>
          </a:p>
        </p:txBody>
      </p:sp>
      <p:sp>
        <p:nvSpPr>
          <p:cNvPr id="72709" name="TextBox 3"/>
          <p:cNvSpPr txBox="1">
            <a:spLocks noChangeArrowheads="1"/>
          </p:cNvSpPr>
          <p:nvPr/>
        </p:nvSpPr>
        <p:spPr bwMode="auto">
          <a:xfrm>
            <a:off x="7812088" y="5732463"/>
            <a:ext cx="10906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Бентос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60500" y="815975"/>
            <a:ext cx="2890838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90750" y="2327275"/>
            <a:ext cx="3821113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651500" y="4521200"/>
            <a:ext cx="13716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025900" y="4521200"/>
            <a:ext cx="13716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1"/>
          <p:cNvSpPr txBox="1">
            <a:spLocks noChangeArrowheads="1"/>
          </p:cNvSpPr>
          <p:nvPr/>
        </p:nvSpPr>
        <p:spPr bwMode="auto">
          <a:xfrm>
            <a:off x="323850" y="261938"/>
            <a:ext cx="86407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  <a:cs typeface="Times New Roman" pitchFamily="18" charset="0"/>
              </a:rPr>
              <a:t>Планктон (</a:t>
            </a:r>
            <a:r>
              <a:rPr lang="ru-RU" sz="2800">
                <a:latin typeface="Times New Roman" pitchFamily="18" charset="0"/>
                <a:cs typeface="Times New Roman" pitchFamily="18" charset="0"/>
                <a:hlinkClick r:id="rId2" tooltip="Греческий язык"/>
              </a:rPr>
              <a:t>греч.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 — блуждающие) —  мелкие организмы, свободно дрейфующие, парящие в толще воды и не способные —  сопротивляться течению.</a:t>
            </a:r>
          </a:p>
        </p:txBody>
      </p:sp>
      <p:sp>
        <p:nvSpPr>
          <p:cNvPr id="4" name="Выгнутая влево стрелка 3"/>
          <p:cNvSpPr/>
          <p:nvPr/>
        </p:nvSpPr>
        <p:spPr>
          <a:xfrm>
            <a:off x="2109788" y="1549400"/>
            <a:ext cx="731837" cy="12160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Выгнутая вправо стрелка 4"/>
          <p:cNvSpPr/>
          <p:nvPr/>
        </p:nvSpPr>
        <p:spPr>
          <a:xfrm>
            <a:off x="6022975" y="1549400"/>
            <a:ext cx="731838" cy="1216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3733" name="TextBox 5"/>
          <p:cNvSpPr txBox="1">
            <a:spLocks noChangeArrowheads="1"/>
          </p:cNvSpPr>
          <p:nvPr/>
        </p:nvSpPr>
        <p:spPr bwMode="auto">
          <a:xfrm>
            <a:off x="1528763" y="2795588"/>
            <a:ext cx="23717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Фитопланктон</a:t>
            </a:r>
          </a:p>
        </p:txBody>
      </p:sp>
      <p:sp>
        <p:nvSpPr>
          <p:cNvPr id="73734" name="TextBox 6"/>
          <p:cNvSpPr txBox="1">
            <a:spLocks noChangeArrowheads="1"/>
          </p:cNvSpPr>
          <p:nvPr/>
        </p:nvSpPr>
        <p:spPr bwMode="auto">
          <a:xfrm>
            <a:off x="5045075" y="2825750"/>
            <a:ext cx="2151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Зоопланктон</a:t>
            </a:r>
          </a:p>
        </p:txBody>
      </p:sp>
      <p:pic>
        <p:nvPicPr>
          <p:cNvPr id="7373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196138" y="3349625"/>
            <a:ext cx="1905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6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30188" y="3333750"/>
            <a:ext cx="3438525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7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94225" y="3621088"/>
            <a:ext cx="2459038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8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578475" y="5470525"/>
            <a:ext cx="1873250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9" name="Picture 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668713" y="5380038"/>
            <a:ext cx="1909762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Прямоугольник 1"/>
          <p:cNvSpPr>
            <a:spLocks noChangeArrowheads="1"/>
          </p:cNvSpPr>
          <p:nvPr/>
        </p:nvSpPr>
        <p:spPr bwMode="auto">
          <a:xfrm>
            <a:off x="468313" y="333375"/>
            <a:ext cx="8351837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/>
              <a:t>Некто́н</a:t>
            </a:r>
            <a:r>
              <a:rPr lang="ru-RU" sz="3200"/>
              <a:t> (</a:t>
            </a:r>
            <a:r>
              <a:rPr lang="ru-RU" sz="3200">
                <a:hlinkClick r:id="rId2" tooltip="Греческий язык"/>
              </a:rPr>
              <a:t>греч.</a:t>
            </a:r>
            <a:r>
              <a:rPr lang="ru-RU" sz="3200"/>
              <a:t> </a:t>
            </a:r>
            <a:r>
              <a:rPr lang="ru-RU" sz="3200">
                <a:latin typeface="Palatino Linotype" pitchFamily="18" charset="0"/>
              </a:rPr>
              <a:t>nektós</a:t>
            </a:r>
            <a:r>
              <a:rPr lang="ru-RU" sz="3200"/>
              <a:t> — плавающий) — совокупность активно плавающих организмов, преимущественно хищных, способных противостоять силе течения и самостоятельно перемещаться на значительные расстояния. К нектону относится более 20 000 разновидностей организмов:</a:t>
            </a:r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38375" y="3846513"/>
            <a:ext cx="4762500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Прямоугольник 1"/>
          <p:cNvSpPr>
            <a:spLocks noChangeArrowheads="1"/>
          </p:cNvSpPr>
          <p:nvPr/>
        </p:nvSpPr>
        <p:spPr bwMode="auto">
          <a:xfrm>
            <a:off x="468313" y="620713"/>
            <a:ext cx="82804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Бе́нтос</a:t>
            </a:r>
            <a:r>
              <a:rPr lang="ru-RU" sz="2800"/>
              <a:t> (от </a:t>
            </a:r>
            <a:r>
              <a:rPr lang="ru-RU" sz="2800">
                <a:hlinkClick r:id="rId2" tooltip="Греческий язык"/>
              </a:rPr>
              <a:t>греч.</a:t>
            </a:r>
            <a:r>
              <a:rPr lang="ru-RU" sz="2800"/>
              <a:t>  — глубина) — совокупность организмов, обитающих на грунте и в грунте дна водоемов. Организмы, ползающие по дну или ведущие прикрепленный образ жизни.</a:t>
            </a:r>
          </a:p>
        </p:txBody>
      </p:sp>
      <p:pic>
        <p:nvPicPr>
          <p:cNvPr id="75779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8313" y="2708275"/>
            <a:ext cx="3605212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0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08513" y="2708275"/>
            <a:ext cx="4154487" cy="351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1"/>
          <p:cNvSpPr txBox="1">
            <a:spLocks noChangeArrowheads="1"/>
          </p:cNvSpPr>
          <p:nvPr/>
        </p:nvSpPr>
        <p:spPr bwMode="auto">
          <a:xfrm>
            <a:off x="593725" y="455613"/>
            <a:ext cx="7513638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/>
              <a:t>Какие приспособления возникли </a:t>
            </a:r>
          </a:p>
          <a:p>
            <a:pPr algn="ctr"/>
            <a:r>
              <a:rPr lang="ru-RU" sz="4000"/>
              <a:t>у планктона?</a:t>
            </a:r>
          </a:p>
        </p:txBody>
      </p:sp>
      <p:pic>
        <p:nvPicPr>
          <p:cNvPr id="7680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916113"/>
            <a:ext cx="3433762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4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00113" y="4652963"/>
            <a:ext cx="4535487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5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117975" y="1916113"/>
            <a:ext cx="4945063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37" y="332656"/>
            <a:ext cx="8982524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cap="all" dirty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Приспособления верхних </a:t>
            </a:r>
          </a:p>
          <a:p>
            <a:pPr algn="ctr">
              <a:defRPr/>
            </a:pPr>
            <a:r>
              <a:rPr lang="ru-RU" sz="5400" b="1" cap="all" dirty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этажей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825" y="2708275"/>
            <a:ext cx="8736013" cy="3540125"/>
          </a:xfrm>
          <a:prstGeom prst="rect">
            <a:avLst/>
          </a:prstGeom>
          <a:solidFill>
            <a:srgbClr val="00B0F0"/>
          </a:solidFill>
          <a:ln w="57150">
            <a:solidFill>
              <a:schemeClr val="accent4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1.Легкие, маленькие, парящие организмы.</a:t>
            </a:r>
          </a:p>
          <a:p>
            <a:pPr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2.Прозрачные.</a:t>
            </a:r>
          </a:p>
          <a:p>
            <a:pPr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3.Без скелетов.</a:t>
            </a:r>
          </a:p>
          <a:p>
            <a:pPr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4. Образуют выросты и шипы.</a:t>
            </a:r>
          </a:p>
          <a:p>
            <a:pPr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5. Содержат капельки воздуха.</a:t>
            </a:r>
          </a:p>
          <a:p>
            <a:pPr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6. Фитопланктон пассивен, зоопланктон  плавает </a:t>
            </a:r>
          </a:p>
          <a:p>
            <a:pPr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 ограниченных пределах.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19" y="260648"/>
            <a:ext cx="91440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Какие приспособления, возникли в средних  этажах Мирового океана?</a:t>
            </a:r>
          </a:p>
        </p:txBody>
      </p:sp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8888" y="2568575"/>
            <a:ext cx="6697662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79875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35050" y="690563"/>
            <a:ext cx="714375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16013" y="549275"/>
            <a:ext cx="7272337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9388" y="333375"/>
            <a:ext cx="8759825" cy="3416300"/>
          </a:xfrm>
          <a:prstGeom prst="rect">
            <a:avLst/>
          </a:prstGeom>
          <a:solidFill>
            <a:srgbClr val="FF6699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Приспособления  нектона.</a:t>
            </a:r>
          </a:p>
          <a:p>
            <a:pPr marL="514350" indent="-514350">
              <a:buFontTx/>
              <a:buAutoNum type="arabicPeriod"/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Активно плавающие.</a:t>
            </a:r>
          </a:p>
          <a:p>
            <a:pPr marL="514350" indent="-514350">
              <a:buFontTx/>
              <a:buAutoNum type="arabicPeriod"/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Обтекаемое тело, в помощь плавники.</a:t>
            </a:r>
          </a:p>
          <a:p>
            <a:pPr marL="514350" indent="-514350">
              <a:buFontTx/>
              <a:buAutoNum type="arabicPeriod"/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Сильная мускулатура.</a:t>
            </a:r>
          </a:p>
          <a:p>
            <a:pPr marL="514350" indent="-514350">
              <a:buFontTx/>
              <a:buAutoNum type="arabicPeriod"/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Образуют стаи.</a:t>
            </a:r>
          </a:p>
          <a:p>
            <a:pPr marL="514350" indent="-514350">
              <a:buFontTx/>
              <a:buAutoNum type="arabicPeriod"/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Ультразвук.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4515" name="TextBox 2"/>
          <p:cNvSpPr txBox="1">
            <a:spLocks noChangeArrowheads="1"/>
          </p:cNvSpPr>
          <p:nvPr/>
        </p:nvSpPr>
        <p:spPr bwMode="auto">
          <a:xfrm>
            <a:off x="468313" y="838200"/>
            <a:ext cx="3114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Цели и задачи  урока:</a:t>
            </a:r>
          </a:p>
        </p:txBody>
      </p:sp>
      <p:sp>
        <p:nvSpPr>
          <p:cNvPr id="64516" name="Прямоугольник 4"/>
          <p:cNvSpPr>
            <a:spLocks noChangeArrowheads="1"/>
          </p:cNvSpPr>
          <p:nvPr/>
        </p:nvSpPr>
        <p:spPr bwMode="auto">
          <a:xfrm>
            <a:off x="611188" y="1628775"/>
            <a:ext cx="7345362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FFFF"/>
                </a:solidFill>
              </a:rPr>
              <a:t>1.Раскрыть взаимосвязи и приспособленность обитателей морей и океанов к жизни в разнообразных условиях; </a:t>
            </a:r>
          </a:p>
          <a:p>
            <a:r>
              <a:rPr lang="ru-RU" sz="2800"/>
              <a:t>2.Познакомиться с новыми понятиями: планктон, нектон, бентос;</a:t>
            </a:r>
          </a:p>
          <a:p>
            <a:r>
              <a:rPr lang="ru-RU" sz="2800"/>
              <a:t>3. Выявить закономерности  распространения жизни в Мировом океане</a:t>
            </a:r>
          </a:p>
          <a:p>
            <a:endParaRPr lang="ru-RU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2947" name="Прямоугольник 2"/>
          <p:cNvSpPr>
            <a:spLocks noChangeArrowheads="1"/>
          </p:cNvSpPr>
          <p:nvPr/>
        </p:nvSpPr>
        <p:spPr bwMode="auto">
          <a:xfrm>
            <a:off x="611188" y="279400"/>
            <a:ext cx="5815012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/>
              <a:t>Какие приспособления возникли у придонных животных?</a:t>
            </a:r>
          </a:p>
          <a:p>
            <a:endParaRPr lang="ru-RU" sz="4000" b="1"/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7975" y="2492375"/>
            <a:ext cx="3195638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4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46488" y="4251325"/>
            <a:ext cx="277971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50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30838" y="2144713"/>
            <a:ext cx="3051175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51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019925" y="4502150"/>
            <a:ext cx="2017713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52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88925" y="4441825"/>
            <a:ext cx="2779713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3971" name="TextBox 2"/>
          <p:cNvSpPr txBox="1">
            <a:spLocks noChangeArrowheads="1"/>
          </p:cNvSpPr>
          <p:nvPr/>
        </p:nvSpPr>
        <p:spPr bwMode="auto">
          <a:xfrm>
            <a:off x="611188" y="692150"/>
            <a:ext cx="7629525" cy="5018088"/>
          </a:xfrm>
          <a:prstGeom prst="rect">
            <a:avLst/>
          </a:prstGeom>
          <a:blipFill dpi="0" rotWithShape="1">
            <a:blip r:embed="rId2" cstate="email"/>
            <a:srcRect/>
            <a:tile tx="0" ty="0" sx="100000" sy="100000" flip="none" algn="tl"/>
          </a:blip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Приспособления придонных животных.</a:t>
            </a:r>
          </a:p>
          <a:p>
            <a:endParaRPr lang="ru-RU" sz="3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1.Прикрепленный образ жизни.</a:t>
            </a:r>
          </a:p>
          <a:p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2.От подвижного до малоподвижного.</a:t>
            </a:r>
          </a:p>
          <a:p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Роют норы, убежища.</a:t>
            </a:r>
          </a:p>
          <a:p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Маскировка.</a:t>
            </a:r>
          </a:p>
          <a:p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Специальные приспособления для </a:t>
            </a:r>
          </a:p>
          <a:p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крепления ко дну.</a:t>
            </a:r>
          </a:p>
          <a:p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Своеобразные формы тела.</a:t>
            </a:r>
          </a:p>
          <a:p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7.Присущ симбиоз.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4995" name="TextBox 2"/>
          <p:cNvSpPr txBox="1">
            <a:spLocks noChangeArrowheads="1"/>
          </p:cNvSpPr>
          <p:nvPr/>
        </p:nvSpPr>
        <p:spPr bwMode="auto">
          <a:xfrm>
            <a:off x="250825" y="735013"/>
            <a:ext cx="838835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/>
              <a:t>Какие приспособления возникли в сообществе глубоководных обитателей?</a:t>
            </a:r>
          </a:p>
        </p:txBody>
      </p:sp>
      <p:pic>
        <p:nvPicPr>
          <p:cNvPr id="8499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750" y="2565400"/>
            <a:ext cx="4513263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2575" y="2193925"/>
            <a:ext cx="6330950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613525" y="2193925"/>
            <a:ext cx="252412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9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372225" y="4581525"/>
            <a:ext cx="253682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765175"/>
            <a:ext cx="6011863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020" name="TextBox 2"/>
          <p:cNvSpPr txBox="1">
            <a:spLocks noChangeArrowheads="1"/>
          </p:cNvSpPr>
          <p:nvPr/>
        </p:nvSpPr>
        <p:spPr bwMode="auto">
          <a:xfrm>
            <a:off x="250825" y="303213"/>
            <a:ext cx="3721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Глубоководный удильщик</a:t>
            </a:r>
          </a:p>
        </p:txBody>
      </p:sp>
      <p:pic>
        <p:nvPicPr>
          <p:cNvPr id="8602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51500" y="1844675"/>
            <a:ext cx="349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219075"/>
            <a:ext cx="5905500" cy="42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044" name="TextBox 2"/>
          <p:cNvSpPr txBox="1">
            <a:spLocks noChangeArrowheads="1"/>
          </p:cNvSpPr>
          <p:nvPr/>
        </p:nvSpPr>
        <p:spPr bwMode="auto">
          <a:xfrm>
            <a:off x="684213" y="549275"/>
            <a:ext cx="13350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Гребневики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4213" y="1125538"/>
            <a:ext cx="60483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328738" y="1557338"/>
            <a:ext cx="6696075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019300" y="1763713"/>
            <a:ext cx="5792788" cy="483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903538" y="1557338"/>
            <a:ext cx="5989637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357938" y="6227763"/>
            <a:ext cx="1666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Морской ангел</a:t>
            </a:r>
          </a:p>
        </p:txBody>
      </p:sp>
      <p:sp>
        <p:nvSpPr>
          <p:cNvPr id="87050" name="TextBox 7"/>
          <p:cNvSpPr txBox="1">
            <a:spLocks noChangeArrowheads="1"/>
          </p:cNvSpPr>
          <p:nvPr/>
        </p:nvSpPr>
        <p:spPr bwMode="auto">
          <a:xfrm>
            <a:off x="2195513" y="2363788"/>
            <a:ext cx="185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620713"/>
            <a:ext cx="501015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8068" name="TextBox 2"/>
          <p:cNvSpPr txBox="1">
            <a:spLocks noChangeArrowheads="1"/>
          </p:cNvSpPr>
          <p:nvPr/>
        </p:nvSpPr>
        <p:spPr bwMode="auto">
          <a:xfrm>
            <a:off x="250825" y="96838"/>
            <a:ext cx="1692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/>
              <a:t>Идиакант</a:t>
            </a:r>
          </a:p>
        </p:txBody>
      </p:sp>
      <p:pic>
        <p:nvPicPr>
          <p:cNvPr id="8806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56188" y="1893888"/>
            <a:ext cx="4087812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213" y="620713"/>
            <a:ext cx="7848600" cy="52625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Приспособления для  жизни в темноте и высоком давлении</a:t>
            </a:r>
          </a:p>
          <a:p>
            <a:pPr>
              <a:defRPr/>
            </a:pPr>
            <a:endParaRPr lang="ru-RU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1. Одни обитатели подводных глубин слепые, другие с крупными глазами.</a:t>
            </a:r>
          </a:p>
          <a:p>
            <a:pPr>
              <a:defRPr/>
            </a:pPr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2.Другие  животные имеют специальные приспособления светящиеся различными цветами. Они не только освещают дорогу владельцу, но и приманивают добычу.</a:t>
            </a:r>
          </a:p>
          <a:p>
            <a:pPr>
              <a:defRPr/>
            </a:pPr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3.Сплющены по бокам или имеют маленькое тело. Также большое внутреннее давление.</a:t>
            </a:r>
          </a:p>
          <a:p>
            <a:pPr>
              <a:defRPr/>
            </a:pPr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23850" y="260350"/>
            <a:ext cx="47926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latin typeface="Times New Roman" pitchFamily="18" charset="0"/>
                <a:cs typeface="Times New Roman" pitchFamily="18" charset="0"/>
              </a:rPr>
              <a:t>Что такое мимикрия?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23850" y="1125538"/>
            <a:ext cx="73437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Times New Roman" pitchFamily="18" charset="0"/>
                <a:cs typeface="Times New Roman" pitchFamily="18" charset="0"/>
              </a:rPr>
              <a:t> МИМИКРИЯ - защитная окраска и форма животных</a:t>
            </a:r>
            <a:r>
              <a:rPr lang="ru-RU" sz="3600"/>
              <a:t> </a:t>
            </a:r>
            <a:r>
              <a:rPr lang="ru-RU" sz="3600">
                <a:latin typeface="Times New Roman" pitchFamily="18" charset="0"/>
                <a:cs typeface="Times New Roman" pitchFamily="18" charset="0"/>
              </a:rPr>
              <a:t>( камуфляж).</a:t>
            </a:r>
            <a:endParaRPr lang="ru-RU"/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492375"/>
            <a:ext cx="5280025" cy="3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1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463" y="2492375"/>
            <a:ext cx="4248150" cy="3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611188" y="836613"/>
            <a:ext cx="7921625" cy="44323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С глубиной меняются условия жизни  океана.</a:t>
            </a:r>
          </a:p>
          <a:p>
            <a:r>
              <a:rPr lang="ru-RU" sz="2800">
                <a:solidFill>
                  <a:srgbClr val="FFFFFF"/>
                </a:solidFill>
              </a:rPr>
              <a:t> 1.Чем глубже  мы погружаемся, тем флора и фауна океана становится всё ……………….</a:t>
            </a:r>
          </a:p>
          <a:p>
            <a:r>
              <a:rPr lang="ru-RU" sz="2800">
                <a:solidFill>
                  <a:srgbClr val="FFFFFF"/>
                </a:solidFill>
              </a:rPr>
              <a:t>2. Света с глубиной становиться………. </a:t>
            </a:r>
          </a:p>
          <a:p>
            <a:r>
              <a:rPr lang="ru-RU" sz="2800">
                <a:solidFill>
                  <a:srgbClr val="FFFFFF"/>
                </a:solidFill>
              </a:rPr>
              <a:t>3. Давление………………... </a:t>
            </a:r>
          </a:p>
          <a:p>
            <a:r>
              <a:rPr lang="ru-RU" sz="2800">
                <a:solidFill>
                  <a:srgbClr val="FFFFFF"/>
                </a:solidFill>
              </a:rPr>
              <a:t>4.Температуры становятся………………….. </a:t>
            </a:r>
          </a:p>
          <a:p>
            <a:endParaRPr lang="ru-RU">
              <a:solidFill>
                <a:srgbClr val="FFFFFF"/>
              </a:solidFill>
            </a:endParaRPr>
          </a:p>
          <a:p>
            <a:r>
              <a:rPr lang="ru-RU" sz="3200" b="1">
                <a:solidFill>
                  <a:srgbClr val="FF0000"/>
                </a:solidFill>
              </a:rPr>
              <a:t>Для выживания в этих условиях, у обитателей подводных глубин возникли  специальные приспособления. </a:t>
            </a:r>
          </a:p>
        </p:txBody>
      </p:sp>
      <p:sp>
        <p:nvSpPr>
          <p:cNvPr id="91139" name="TextBox 1"/>
          <p:cNvSpPr txBox="1">
            <a:spLocks noChangeArrowheads="1"/>
          </p:cNvSpPr>
          <p:nvPr/>
        </p:nvSpPr>
        <p:spPr bwMode="auto">
          <a:xfrm>
            <a:off x="611188" y="128588"/>
            <a:ext cx="17414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latin typeface="Times New Roman" pitchFamily="18" charset="0"/>
                <a:cs typeface="Times New Roman" pitchFamily="18" charset="0"/>
              </a:rPr>
              <a:t>Вывод.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2738" y="260350"/>
            <a:ext cx="72199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1188" y="762000"/>
            <a:ext cx="63373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65188" y="1252538"/>
            <a:ext cx="7091362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268538" y="1773238"/>
            <a:ext cx="6626225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243013"/>
            <a:ext cx="8966200" cy="561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39" name="TextBox 1"/>
          <p:cNvSpPr txBox="1">
            <a:spLocks noChangeArrowheads="1"/>
          </p:cNvSpPr>
          <p:nvPr/>
        </p:nvSpPr>
        <p:spPr bwMode="auto">
          <a:xfrm>
            <a:off x="179388" y="227013"/>
            <a:ext cx="94107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Пользуясь картой  «Температура поверхностных 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вод Мирового 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океана», определить , 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в каких широтах Мирового океана  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возникли наиболее благоприятные условия для  жизни?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42863"/>
            <a:ext cx="8713788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3188" name="TextBox 2"/>
          <p:cNvSpPr txBox="1">
            <a:spLocks noChangeArrowheads="1"/>
          </p:cNvSpPr>
          <p:nvPr/>
        </p:nvSpPr>
        <p:spPr bwMode="auto">
          <a:xfrm>
            <a:off x="468313" y="5876925"/>
            <a:ext cx="493236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Д.з. №50, в раб. тетр. №50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4211" name="Прямоугольник 2"/>
          <p:cNvSpPr>
            <a:spLocks noChangeArrowheads="1"/>
          </p:cNvSpPr>
          <p:nvPr/>
        </p:nvSpPr>
        <p:spPr bwMode="auto">
          <a:xfrm>
            <a:off x="611188" y="1412875"/>
            <a:ext cx="799306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FFFF00"/>
                </a:solidFill>
                <a:latin typeface="Arial" charset="0"/>
                <a:cs typeface="Arial" charset="0"/>
              </a:rPr>
              <a:t>Источники:</a:t>
            </a:r>
            <a:r>
              <a:rPr lang="ru-RU" sz="2400">
                <a:latin typeface="Arial" charset="0"/>
                <a:cs typeface="Arial" charset="0"/>
              </a:rPr>
              <a:t/>
            </a:r>
            <a:br>
              <a:rPr lang="ru-RU" sz="2400">
                <a:latin typeface="Arial" charset="0"/>
                <a:cs typeface="Arial" charset="0"/>
              </a:rPr>
            </a:br>
            <a:r>
              <a:rPr lang="ru-RU" sz="2400">
                <a:latin typeface="Arial" charset="0"/>
                <a:cs typeface="Arial" charset="0"/>
              </a:rPr>
              <a:t>1. С.Л. Островский, Д.Ю. Усенков. Как сделать презентацию к уроку. изд. Первое сентября, 2012</a:t>
            </a:r>
            <a:br>
              <a:rPr lang="ru-RU" sz="2400">
                <a:latin typeface="Arial" charset="0"/>
                <a:cs typeface="Arial" charset="0"/>
              </a:rPr>
            </a:br>
            <a:r>
              <a:rPr lang="ru-RU" sz="2400">
                <a:latin typeface="Arial" charset="0"/>
                <a:cs typeface="Arial" charset="0"/>
              </a:rPr>
              <a:t>2. </a:t>
            </a:r>
            <a:r>
              <a:rPr lang="en-US" sz="2400">
                <a:latin typeface="Arial" charset="0"/>
                <a:cs typeface="Arial" charset="0"/>
              </a:rPr>
              <a:t>http://www.liveinternet.ru/</a:t>
            </a:r>
            <a:r>
              <a:rPr lang="ru-RU" sz="2400">
                <a:latin typeface="Arial" charset="0"/>
                <a:cs typeface="Arial" charset="0"/>
              </a:rPr>
              <a:t/>
            </a:r>
            <a:br>
              <a:rPr lang="ru-RU" sz="2400">
                <a:latin typeface="Arial" charset="0"/>
                <a:cs typeface="Arial" charset="0"/>
              </a:rPr>
            </a:br>
            <a:r>
              <a:rPr lang="ru-RU" sz="2400">
                <a:latin typeface="Arial" charset="0"/>
                <a:cs typeface="Arial" charset="0"/>
              </a:rPr>
              <a:t>3.</a:t>
            </a:r>
            <a:r>
              <a:rPr lang="en-US" sz="2400">
                <a:latin typeface="Arial" charset="0"/>
                <a:cs typeface="Arial" charset="0"/>
              </a:rPr>
              <a:t> http://samogo.net/</a:t>
            </a:r>
            <a:r>
              <a:rPr lang="ru-RU" sz="2400">
                <a:latin typeface="Arial" charset="0"/>
                <a:cs typeface="Arial" charset="0"/>
              </a:rPr>
              <a:t/>
            </a:r>
            <a:br>
              <a:rPr lang="ru-RU" sz="2400">
                <a:latin typeface="Arial" charset="0"/>
                <a:cs typeface="Arial" charset="0"/>
              </a:rPr>
            </a:br>
            <a:r>
              <a:rPr lang="ru-RU" sz="2400">
                <a:latin typeface="Arial" charset="0"/>
                <a:cs typeface="Arial" charset="0"/>
              </a:rPr>
              <a:t>4.</a:t>
            </a:r>
            <a:r>
              <a:rPr lang="en-US" sz="2400">
                <a:latin typeface="Arial" charset="0"/>
                <a:cs typeface="Arial" charset="0"/>
              </a:rPr>
              <a:t> http://ianimal.ru/topics/idiakant</a:t>
            </a:r>
            <a:r>
              <a:rPr lang="ru-RU" sz="2400">
                <a:latin typeface="Arial" charset="0"/>
                <a:cs typeface="Arial" charset="0"/>
              </a:rPr>
              <a:t/>
            </a:r>
            <a:br>
              <a:rPr lang="ru-RU" sz="2400">
                <a:latin typeface="Arial" charset="0"/>
                <a:cs typeface="Arial" charset="0"/>
              </a:rPr>
            </a:br>
            <a:r>
              <a:rPr lang="ru-RU" sz="2400">
                <a:latin typeface="Arial" charset="0"/>
                <a:cs typeface="Arial" charset="0"/>
              </a:rPr>
              <a:t>5. </a:t>
            </a:r>
            <a:r>
              <a:rPr lang="en-US" sz="2400">
                <a:latin typeface="Arial" charset="0"/>
                <a:cs typeface="Arial" charset="0"/>
              </a:rPr>
              <a:t>http://www.oceanology.ru/</a:t>
            </a:r>
            <a:r>
              <a:rPr lang="ru-RU" sz="2400">
                <a:latin typeface="Arial" charset="0"/>
                <a:cs typeface="Arial" charset="0"/>
              </a:rPr>
              <a:t/>
            </a:r>
            <a:br>
              <a:rPr lang="ru-RU" sz="2400">
                <a:latin typeface="Arial" charset="0"/>
                <a:cs typeface="Arial" charset="0"/>
              </a:rPr>
            </a:br>
            <a:r>
              <a:rPr lang="ru-RU" sz="2400">
                <a:latin typeface="Arial" charset="0"/>
                <a:cs typeface="Arial" charset="0"/>
              </a:rPr>
              <a:t>6. в/фрагменты из фильма Ж. Перрена « Океаны», </a:t>
            </a:r>
          </a:p>
          <a:p>
            <a:r>
              <a:rPr lang="ru-RU" sz="2400">
                <a:latin typeface="Arial" charset="0"/>
                <a:cs typeface="Arial" charset="0"/>
              </a:rPr>
              <a:t>« Народ великой синевы», « На дне морском» и др.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5235" name="Прямоугольник 3"/>
          <p:cNvSpPr>
            <a:spLocks noChangeArrowheads="1"/>
          </p:cNvSpPr>
          <p:nvPr/>
        </p:nvSpPr>
        <p:spPr bwMode="auto">
          <a:xfrm>
            <a:off x="4284663" y="2311400"/>
            <a:ext cx="435451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FF0000"/>
                </a:solidFill>
                <a:latin typeface="Arial" charset="0"/>
                <a:cs typeface="Arial" charset="0"/>
              </a:rPr>
              <a:t>Работу выполнил: </a:t>
            </a:r>
          </a:p>
          <a:p>
            <a:r>
              <a:rPr lang="ru-RU" sz="2400" b="1">
                <a:solidFill>
                  <a:srgbClr val="FF0000"/>
                </a:solidFill>
                <a:latin typeface="Arial" charset="0"/>
                <a:cs typeface="Arial" charset="0"/>
              </a:rPr>
              <a:t>учитель географии </a:t>
            </a:r>
          </a:p>
          <a:p>
            <a:r>
              <a:rPr lang="ru-RU" sz="2400" b="1">
                <a:solidFill>
                  <a:srgbClr val="FF0000"/>
                </a:solidFill>
                <a:latin typeface="Arial" charset="0"/>
                <a:cs typeface="Arial" charset="0"/>
              </a:rPr>
              <a:t>г. Новокузнецка </a:t>
            </a:r>
          </a:p>
          <a:p>
            <a:r>
              <a:rPr lang="ru-RU" sz="2400" b="1">
                <a:solidFill>
                  <a:srgbClr val="FF0000"/>
                </a:solidFill>
                <a:latin typeface="Arial" charset="0"/>
                <a:cs typeface="Arial" charset="0"/>
              </a:rPr>
              <a:t>МБОУ « СОШ №4 «СОНО»</a:t>
            </a:r>
          </a:p>
          <a:p>
            <a:r>
              <a:rPr lang="ru-RU" sz="2400" b="1">
                <a:solidFill>
                  <a:srgbClr val="FF0000"/>
                </a:solidFill>
                <a:latin typeface="Arial" charset="0"/>
                <a:cs typeface="Arial" charset="0"/>
              </a:rPr>
              <a:t>Лютчер Е.А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900113" y="1916113"/>
            <a:ext cx="7948612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FFFF00"/>
                </a:solidFill>
              </a:rPr>
              <a:t>Вывод: Чем ближе к экватору, тем разнообразнее и богаче мир живой природы.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142852"/>
            <a:ext cx="7829576" cy="1274786"/>
          </a:xfrm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Как изменяется температура вод Мирового океана с глубиной?</a:t>
            </a:r>
            <a:endParaRPr lang="ru-RU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857224" y="1571612"/>
            <a:ext cx="7786742" cy="50400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lIns="755412" tIns="377706" rIns="226941" bIns="809370" anchor="ctr">
            <a:spAutoFit/>
          </a:bodyPr>
          <a:lstStyle/>
          <a:p>
            <a:pPr>
              <a:lnSpc>
                <a:spcPct val="200000"/>
              </a:lnSpc>
              <a:tabLst>
                <a:tab pos="79375" algn="l"/>
              </a:tabLst>
              <a:defRPr/>
            </a:pPr>
            <a:endParaRPr lang="ru-RU" sz="28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>
              <a:lnSpc>
                <a:spcPct val="200000"/>
              </a:lnSpc>
              <a:tabLst>
                <a:tab pos="79375" algn="l"/>
              </a:tabLst>
              <a:defRPr/>
            </a:pPr>
            <a:endParaRPr lang="ru-RU" sz="28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>
              <a:lnSpc>
                <a:spcPct val="200000"/>
              </a:lnSpc>
              <a:tabLst>
                <a:tab pos="79375" algn="l"/>
              </a:tabLst>
              <a:defRPr/>
            </a:pPr>
            <a:r>
              <a:rPr lang="ru-RU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     0м </a:t>
            </a:r>
            <a:r>
              <a:rPr lang="en-US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        </a:t>
            </a:r>
            <a:r>
              <a:rPr lang="ru-RU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     </a:t>
            </a:r>
            <a:r>
              <a:rPr lang="en-US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ru-RU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+16,0°</a:t>
            </a:r>
            <a:br>
              <a:rPr lang="ru-RU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</a:br>
            <a:r>
              <a:rPr lang="ru-RU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200 м	</a:t>
            </a:r>
            <a:r>
              <a:rPr lang="en-US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          +</a:t>
            </a:r>
            <a:r>
              <a:rPr lang="ru-RU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15,5°</a:t>
            </a:r>
            <a:endParaRPr lang="ru-RU" sz="280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0" hangingPunct="0">
              <a:lnSpc>
                <a:spcPct val="200000"/>
              </a:lnSpc>
              <a:tabLst>
                <a:tab pos="79375" algn="l"/>
              </a:tabLst>
              <a:defRPr/>
            </a:pPr>
            <a:r>
              <a:rPr lang="ru-RU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1000 м</a:t>
            </a:r>
            <a:r>
              <a:rPr lang="en-US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</a:t>
            </a:r>
            <a:r>
              <a:rPr lang="ru-RU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	</a:t>
            </a:r>
            <a:r>
              <a:rPr lang="en-US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 </a:t>
            </a:r>
            <a:r>
              <a:rPr lang="ru-RU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     </a:t>
            </a:r>
            <a:r>
              <a:rPr lang="en-US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</a:t>
            </a:r>
            <a:r>
              <a:rPr lang="ru-RU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+3,8°</a:t>
            </a:r>
            <a:endParaRPr lang="ru-RU" sz="280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0" hangingPunct="0">
              <a:lnSpc>
                <a:spcPct val="200000"/>
              </a:lnSpc>
              <a:tabLst>
                <a:tab pos="79375" algn="l"/>
              </a:tabLst>
              <a:defRPr/>
            </a:pPr>
            <a:r>
              <a:rPr lang="ru-RU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2000 м	</a:t>
            </a:r>
            <a:r>
              <a:rPr lang="en-US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        </a:t>
            </a:r>
            <a:r>
              <a:rPr lang="ru-RU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ru-RU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+3,1°</a:t>
            </a:r>
            <a:endParaRPr lang="ru-RU" sz="280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0" hangingPunct="0">
              <a:lnSpc>
                <a:spcPct val="200000"/>
              </a:lnSpc>
              <a:tabLst>
                <a:tab pos="79375" algn="l"/>
              </a:tabLst>
              <a:defRPr/>
            </a:pPr>
            <a:r>
              <a:rPr lang="ru-RU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3000 м</a:t>
            </a:r>
            <a:r>
              <a:rPr lang="en-US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         </a:t>
            </a:r>
            <a:r>
              <a:rPr lang="ru-RU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    </a:t>
            </a:r>
            <a:r>
              <a:rPr lang="en-US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ru-RU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+2,8°</a:t>
            </a:r>
            <a:br>
              <a:rPr lang="ru-RU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</a:br>
            <a:r>
              <a:rPr lang="ru-RU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5 000 м </a:t>
            </a:r>
            <a:r>
              <a:rPr lang="en-US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       </a:t>
            </a:r>
            <a:r>
              <a:rPr lang="ru-RU" sz="280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      +2,5°</a:t>
            </a:r>
            <a:endParaRPr lang="ru-RU" sz="280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0" hangingPunct="0">
              <a:lnSpc>
                <a:spcPct val="200000"/>
              </a:lnSpc>
              <a:tabLst>
                <a:tab pos="79375" algn="l"/>
              </a:tabLst>
              <a:defRPr/>
            </a:pPr>
            <a:r>
              <a:rPr lang="en-US" sz="280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en-US" sz="2800">
                <a:solidFill>
                  <a:prstClr val="black"/>
                </a:solidFill>
                <a:latin typeface="Arial" charset="0"/>
                <a:cs typeface="Times New Roman" pitchFamily="18" charset="0"/>
              </a:rPr>
            </a:br>
            <a:endParaRPr lang="en-US" sz="28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4213" y="1965325"/>
            <a:ext cx="619125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611" name="TextBox 1"/>
          <p:cNvSpPr txBox="1">
            <a:spLocks noChangeArrowheads="1"/>
          </p:cNvSpPr>
          <p:nvPr/>
        </p:nvSpPr>
        <p:spPr bwMode="auto">
          <a:xfrm>
            <a:off x="395288" y="404813"/>
            <a:ext cx="83962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/>
              <a:t>Как распределяются живые организмы с глубиной? </a:t>
            </a:r>
          </a:p>
          <a:p>
            <a:r>
              <a:rPr lang="ru-RU" sz="2800" b="1"/>
              <a:t>Где более разнообразна  и богата жизнь  в океане,</a:t>
            </a:r>
          </a:p>
          <a:p>
            <a:r>
              <a:rPr lang="ru-RU" sz="2800" b="1"/>
              <a:t> почему?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Куб 3"/>
          <p:cNvSpPr/>
          <p:nvPr/>
        </p:nvSpPr>
        <p:spPr>
          <a:xfrm>
            <a:off x="468313" y="404813"/>
            <a:ext cx="8135937" cy="5400675"/>
          </a:xfrm>
          <a:prstGeom prst="cube">
            <a:avLst>
              <a:gd name="adj" fmla="val 17735"/>
            </a:avLst>
          </a:prstGeom>
          <a:solidFill>
            <a:schemeClr val="accen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            </a:t>
            </a:r>
            <a:r>
              <a:rPr lang="ru-RU" sz="2400" b="1" dirty="0">
                <a:solidFill>
                  <a:schemeClr val="bg1"/>
                </a:solidFill>
              </a:rPr>
              <a:t>Материковый склон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625475" y="2214563"/>
            <a:ext cx="6184900" cy="3416300"/>
          </a:xfrm>
          <a:custGeom>
            <a:avLst/>
            <a:gdLst>
              <a:gd name="connsiteX0" fmla="*/ 0 w 6184232"/>
              <a:gd name="connsiteY0" fmla="*/ 0 h 3416968"/>
              <a:gd name="connsiteX1" fmla="*/ 433137 w 6184232"/>
              <a:gd name="connsiteY1" fmla="*/ 168442 h 3416968"/>
              <a:gd name="connsiteX2" fmla="*/ 433137 w 6184232"/>
              <a:gd name="connsiteY2" fmla="*/ 168442 h 3416968"/>
              <a:gd name="connsiteX3" fmla="*/ 1588169 w 6184232"/>
              <a:gd name="connsiteY3" fmla="*/ 842210 h 3416968"/>
              <a:gd name="connsiteX4" fmla="*/ 1588169 w 6184232"/>
              <a:gd name="connsiteY4" fmla="*/ 842210 h 3416968"/>
              <a:gd name="connsiteX5" fmla="*/ 2310063 w 6184232"/>
              <a:gd name="connsiteY5" fmla="*/ 1347536 h 3416968"/>
              <a:gd name="connsiteX6" fmla="*/ 2310063 w 6184232"/>
              <a:gd name="connsiteY6" fmla="*/ 1347536 h 3416968"/>
              <a:gd name="connsiteX7" fmla="*/ 2719137 w 6184232"/>
              <a:gd name="connsiteY7" fmla="*/ 2069431 h 3416968"/>
              <a:gd name="connsiteX8" fmla="*/ 2719137 w 6184232"/>
              <a:gd name="connsiteY8" fmla="*/ 2069431 h 3416968"/>
              <a:gd name="connsiteX9" fmla="*/ 4355432 w 6184232"/>
              <a:gd name="connsiteY9" fmla="*/ 2406315 h 3416968"/>
              <a:gd name="connsiteX10" fmla="*/ 4355432 w 6184232"/>
              <a:gd name="connsiteY10" fmla="*/ 2406315 h 3416968"/>
              <a:gd name="connsiteX11" fmla="*/ 4957011 w 6184232"/>
              <a:gd name="connsiteY11" fmla="*/ 3056021 h 3416968"/>
              <a:gd name="connsiteX12" fmla="*/ 4957011 w 6184232"/>
              <a:gd name="connsiteY12" fmla="*/ 3056021 h 3416968"/>
              <a:gd name="connsiteX13" fmla="*/ 5342021 w 6184232"/>
              <a:gd name="connsiteY13" fmla="*/ 3392905 h 3416968"/>
              <a:gd name="connsiteX14" fmla="*/ 5342021 w 6184232"/>
              <a:gd name="connsiteY14" fmla="*/ 3392905 h 3416968"/>
              <a:gd name="connsiteX15" fmla="*/ 5823284 w 6184232"/>
              <a:gd name="connsiteY15" fmla="*/ 3416968 h 3416968"/>
              <a:gd name="connsiteX16" fmla="*/ 5823284 w 6184232"/>
              <a:gd name="connsiteY16" fmla="*/ 3416968 h 3416968"/>
              <a:gd name="connsiteX17" fmla="*/ 6184232 w 6184232"/>
              <a:gd name="connsiteY17" fmla="*/ 3152273 h 3416968"/>
              <a:gd name="connsiteX18" fmla="*/ 6184232 w 6184232"/>
              <a:gd name="connsiteY18" fmla="*/ 3152273 h 341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184232" h="3416968">
                <a:moveTo>
                  <a:pt x="0" y="0"/>
                </a:moveTo>
                <a:lnTo>
                  <a:pt x="433137" y="168442"/>
                </a:lnTo>
                <a:lnTo>
                  <a:pt x="433137" y="168442"/>
                </a:lnTo>
                <a:lnTo>
                  <a:pt x="1588169" y="842210"/>
                </a:lnTo>
                <a:lnTo>
                  <a:pt x="1588169" y="842210"/>
                </a:lnTo>
                <a:lnTo>
                  <a:pt x="2310063" y="1347536"/>
                </a:lnTo>
                <a:lnTo>
                  <a:pt x="2310063" y="1347536"/>
                </a:lnTo>
                <a:lnTo>
                  <a:pt x="2719137" y="2069431"/>
                </a:lnTo>
                <a:lnTo>
                  <a:pt x="2719137" y="2069431"/>
                </a:lnTo>
                <a:lnTo>
                  <a:pt x="4355432" y="2406315"/>
                </a:lnTo>
                <a:lnTo>
                  <a:pt x="4355432" y="2406315"/>
                </a:lnTo>
                <a:lnTo>
                  <a:pt x="4957011" y="3056021"/>
                </a:lnTo>
                <a:lnTo>
                  <a:pt x="4957011" y="3056021"/>
                </a:lnTo>
                <a:lnTo>
                  <a:pt x="5342021" y="3392905"/>
                </a:lnTo>
                <a:lnTo>
                  <a:pt x="5342021" y="3392905"/>
                </a:lnTo>
                <a:lnTo>
                  <a:pt x="5823284" y="3416968"/>
                </a:lnTo>
                <a:lnTo>
                  <a:pt x="5823284" y="3416968"/>
                </a:lnTo>
                <a:lnTo>
                  <a:pt x="6184232" y="3152273"/>
                </a:lnTo>
                <a:lnTo>
                  <a:pt x="6184232" y="3152273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6786563" y="4714875"/>
            <a:ext cx="1077912" cy="650875"/>
          </a:xfrm>
          <a:custGeom>
            <a:avLst/>
            <a:gdLst>
              <a:gd name="connsiteX0" fmla="*/ 0 w 772336"/>
              <a:gd name="connsiteY0" fmla="*/ 651012 h 651012"/>
              <a:gd name="connsiteX1" fmla="*/ 745957 w 772336"/>
              <a:gd name="connsiteY1" fmla="*/ 145686 h 651012"/>
              <a:gd name="connsiteX2" fmla="*/ 745957 w 772336"/>
              <a:gd name="connsiteY2" fmla="*/ 145686 h 651012"/>
              <a:gd name="connsiteX3" fmla="*/ 745957 w 772336"/>
              <a:gd name="connsiteY3" fmla="*/ 145686 h 651012"/>
              <a:gd name="connsiteX4" fmla="*/ 770021 w 772336"/>
              <a:gd name="connsiteY4" fmla="*/ 1307 h 651012"/>
              <a:gd name="connsiteX5" fmla="*/ 770021 w 772336"/>
              <a:gd name="connsiteY5" fmla="*/ 241939 h 65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336" h="651012">
                <a:moveTo>
                  <a:pt x="0" y="651012"/>
                </a:moveTo>
                <a:lnTo>
                  <a:pt x="745957" y="145686"/>
                </a:lnTo>
                <a:lnTo>
                  <a:pt x="745957" y="145686"/>
                </a:lnTo>
                <a:lnTo>
                  <a:pt x="745957" y="145686"/>
                </a:lnTo>
                <a:cubicBezTo>
                  <a:pt x="749968" y="121623"/>
                  <a:pt x="766010" y="-14735"/>
                  <a:pt x="770021" y="1307"/>
                </a:cubicBezTo>
                <a:cubicBezTo>
                  <a:pt x="774032" y="17349"/>
                  <a:pt x="772026" y="129644"/>
                  <a:pt x="770021" y="241939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более</a:t>
            </a:r>
          </a:p>
        </p:txBody>
      </p:sp>
      <p:sp>
        <p:nvSpPr>
          <p:cNvPr id="69638" name="TextBox 8"/>
          <p:cNvSpPr txBox="1">
            <a:spLocks noChangeArrowheads="1"/>
          </p:cNvSpPr>
          <p:nvPr/>
        </p:nvSpPr>
        <p:spPr bwMode="auto">
          <a:xfrm>
            <a:off x="1339850" y="1709738"/>
            <a:ext cx="1092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bg2"/>
                </a:solidFill>
              </a:rPr>
              <a:t>шельф</a:t>
            </a:r>
          </a:p>
        </p:txBody>
      </p:sp>
      <p:sp>
        <p:nvSpPr>
          <p:cNvPr id="69639" name="TextBox 9"/>
          <p:cNvSpPr txBox="1">
            <a:spLocks noChangeArrowheads="1"/>
          </p:cNvSpPr>
          <p:nvPr/>
        </p:nvSpPr>
        <p:spPr bwMode="auto">
          <a:xfrm>
            <a:off x="6121400" y="5440363"/>
            <a:ext cx="29829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Глубоководное ложе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60625" y="1751013"/>
            <a:ext cx="2735263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7" y="4051784"/>
            <a:ext cx="3384377" cy="1849855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11" name="Правая фигурная скобка 10"/>
          <p:cNvSpPr/>
          <p:nvPr/>
        </p:nvSpPr>
        <p:spPr>
          <a:xfrm>
            <a:off x="5699125" y="1757363"/>
            <a:ext cx="817563" cy="1393825"/>
          </a:xfrm>
          <a:prstGeom prst="rightBrace">
            <a:avLst>
              <a:gd name="adj1" fmla="val 8333"/>
              <a:gd name="adj2" fmla="val 48274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786563" y="2454275"/>
            <a:ext cx="690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200м</a:t>
            </a:r>
          </a:p>
        </p:txBody>
      </p:sp>
      <p:sp>
        <p:nvSpPr>
          <p:cNvPr id="13" name="Правая фигурная скобка 12"/>
          <p:cNvSpPr/>
          <p:nvPr/>
        </p:nvSpPr>
        <p:spPr>
          <a:xfrm>
            <a:off x="6227763" y="3271838"/>
            <a:ext cx="288925" cy="9144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авая фигурная скобка 13"/>
          <p:cNvSpPr/>
          <p:nvPr/>
        </p:nvSpPr>
        <p:spPr>
          <a:xfrm>
            <a:off x="6708775" y="4519613"/>
            <a:ext cx="422275" cy="111125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735763" y="3568700"/>
            <a:ext cx="11287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До 3500м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861300" y="4856163"/>
            <a:ext cx="654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3500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  <p:bldP spid="13" grpId="0" animBg="1"/>
      <p:bldP spid="14" grpId="0" animBg="1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0659" name="Прямоугольник 2"/>
          <p:cNvSpPr>
            <a:spLocks noChangeArrowheads="1"/>
          </p:cNvSpPr>
          <p:nvPr/>
        </p:nvSpPr>
        <p:spPr bwMode="auto">
          <a:xfrm>
            <a:off x="261938" y="260350"/>
            <a:ext cx="8496300" cy="50165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>.</a:t>
            </a:r>
            <a:r>
              <a:rPr lang="ru-RU" sz="3200" b="1">
                <a:solidFill>
                  <a:srgbClr val="FF0000"/>
                </a:solidFill>
              </a:rPr>
              <a:t>Распространение организмов о океанах.</a:t>
            </a:r>
          </a:p>
          <a:p>
            <a:r>
              <a:rPr lang="ru-RU" sz="3200">
                <a:solidFill>
                  <a:srgbClr val="FFFFFF"/>
                </a:solidFill>
              </a:rPr>
              <a:t> </a:t>
            </a:r>
            <a:r>
              <a:rPr lang="ru-RU" sz="3200" b="1">
                <a:solidFill>
                  <a:srgbClr val="002060"/>
                </a:solidFill>
              </a:rPr>
              <a:t>Наиболее богата живыми организмами мелководная прибрежная часть океана (шельф). Здесь особенно благоприятны условия для жизни: вода хорошо освещается и прогревается, богата кислородом и минеральными веществами. Глубже 200 м, куда слабо проникает солнечный свет, бедный органический мир, обитают в основном животные-хищники.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1"/>
          <p:cNvSpPr txBox="1">
            <a:spLocks noChangeArrowheads="1"/>
          </p:cNvSpPr>
          <p:nvPr/>
        </p:nvSpPr>
        <p:spPr bwMode="auto">
          <a:xfrm>
            <a:off x="261938" y="2276475"/>
            <a:ext cx="8631237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/>
              <a:t>По условиям обитания органический мир океана делится на 3 группы. Какие?</a:t>
            </a: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2006</TotalTime>
  <Words>516</Words>
  <Application>Microsoft Office PowerPoint</Application>
  <PresentationFormat>Экран (4:3)</PresentationFormat>
  <Paragraphs>98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32</vt:i4>
      </vt:variant>
    </vt:vector>
  </HeadingPairs>
  <TitlesOfParts>
    <vt:vector size="44" baseType="lpstr">
      <vt:lpstr>Calibri</vt:lpstr>
      <vt:lpstr>Arial</vt:lpstr>
      <vt:lpstr>Palatino Linotype</vt:lpstr>
      <vt:lpstr>Wingdings</vt:lpstr>
      <vt:lpstr>Arial Narrow</vt:lpstr>
      <vt:lpstr>Times New Roman</vt:lpstr>
      <vt:lpstr>Базовая</vt:lpstr>
      <vt:lpstr>1_Базовая</vt:lpstr>
      <vt:lpstr>Тема Office</vt:lpstr>
      <vt:lpstr>Горизонт</vt:lpstr>
      <vt:lpstr>2_Базовая</vt:lpstr>
      <vt:lpstr>3_Базовая</vt:lpstr>
      <vt:lpstr>Слайд 1</vt:lpstr>
      <vt:lpstr>Слайд 2</vt:lpstr>
      <vt:lpstr>Слайд 3</vt:lpstr>
      <vt:lpstr>Слайд 4</vt:lpstr>
      <vt:lpstr>Как изменяется температура вод Мирового океана с глубиной?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revaz</cp:lastModifiedBy>
  <cp:revision>98</cp:revision>
  <dcterms:modified xsi:type="dcterms:W3CDTF">2013-03-06T17:31:14Z</dcterms:modified>
</cp:coreProperties>
</file>