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21" r:id="rId8"/>
    <p:sldId id="293" r:id="rId9"/>
    <p:sldId id="317" r:id="rId10"/>
    <p:sldId id="318" r:id="rId11"/>
    <p:sldId id="319" r:id="rId12"/>
    <p:sldId id="320" r:id="rId13"/>
    <p:sldId id="309" r:id="rId14"/>
    <p:sldId id="324" r:id="rId15"/>
    <p:sldId id="323" r:id="rId16"/>
    <p:sldId id="327" r:id="rId17"/>
    <p:sldId id="322" r:id="rId18"/>
    <p:sldId id="330" r:id="rId19"/>
    <p:sldId id="294" r:id="rId20"/>
    <p:sldId id="326" r:id="rId21"/>
    <p:sldId id="295" r:id="rId22"/>
    <p:sldId id="296" r:id="rId23"/>
    <p:sldId id="315" r:id="rId24"/>
    <p:sldId id="307" r:id="rId25"/>
    <p:sldId id="328" r:id="rId26"/>
    <p:sldId id="297" r:id="rId27"/>
    <p:sldId id="316" r:id="rId28"/>
    <p:sldId id="306" r:id="rId29"/>
    <p:sldId id="299" r:id="rId30"/>
    <p:sldId id="300" r:id="rId31"/>
    <p:sldId id="302" r:id="rId32"/>
    <p:sldId id="333" r:id="rId33"/>
    <p:sldId id="331" r:id="rId34"/>
    <p:sldId id="332" r:id="rId35"/>
    <p:sldId id="30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37BB-8219-41E5-A70D-FE8C760447E4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E0C8-28ED-4650-A456-20DAAE229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B2B4-1DF5-47EC-8E97-50FCB0452108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9A18-5F41-4AA0-9624-03A8A2B3D4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3B7D-A3ED-45B5-8D90-4A737FB5BD07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68B4-4666-4D76-8386-41807FF06E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D4D5-3648-4AC7-BE49-597B451DFCBA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22DB-88EA-4C9E-8C53-EDB7E62A4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77E9-A2B4-448E-BFE1-2DBC30D18A8E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066-A04B-42B8-A044-9A55DC24B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3591-6B5E-489C-8007-235099ABE4AD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2656-051B-49C5-A89A-B54DE6E76D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D4B9-729E-4325-8956-EC532D52554C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6850-AF29-4D29-805E-769AD5AD9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FC7A-712F-487C-BC51-B70F8C9D8D14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A2C6-5B8D-4CAF-B9DF-51D4567486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37E3-026B-43D3-8B3D-A1434D6A4201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AFEF-F5C6-4198-8E34-5077D70758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922A-BD4A-4FCB-93BE-0F07F891BC63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5E32-3D9B-4A99-AAFC-4809C365D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9C83-9BF5-4D96-91F6-DBB0D7322026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2D55-BB20-487F-BB18-2D366E5EF8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840E-3391-492A-91A2-9AC6F0E7DFA9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D977B-24AC-464A-B14F-A8A14EB14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5AF80F-979C-4C24-A6DA-98D56BD84F28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CD63C6-FF8C-43AB-81F7-504526DDB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  <p:sldLayoutId id="214748367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600" smtClean="0"/>
              <a:t>Реформаторская деятельность Столыпина П.А. в истории современной России.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Урок истории 11 класс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stolipin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50" y="401638"/>
            <a:ext cx="4138613" cy="5230812"/>
          </a:xfrm>
          <a:noFill/>
          <a:ln w="76200" cmpd="tri">
            <a:solidFill>
              <a:schemeClr val="hlink"/>
            </a:solidFill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214813" y="714375"/>
            <a:ext cx="47148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Пётр </a:t>
            </a:r>
          </a:p>
          <a:p>
            <a:pPr algn="ctr"/>
            <a:r>
              <a:rPr lang="ru-RU" sz="2800" b="1">
                <a:latin typeface="Bookman Old Style" pitchFamily="18" charset="0"/>
              </a:rPr>
              <a:t>Аркадьевич</a:t>
            </a:r>
            <a:endParaRPr lang="en-US" sz="2800" b="1">
              <a:latin typeface="Bookman Old Style" pitchFamily="18" charset="0"/>
            </a:endParaRPr>
          </a:p>
          <a:p>
            <a:pPr algn="r"/>
            <a:r>
              <a:rPr lang="ru-RU" sz="2800" b="1">
                <a:latin typeface="Bookman Old Style" pitchFamily="18" charset="0"/>
              </a:rPr>
              <a:t> Столыпин</a:t>
            </a:r>
            <a:r>
              <a:rPr lang="en-US" sz="2800" b="1">
                <a:latin typeface="Bookman Old Style" pitchFamily="18" charset="0"/>
              </a:rPr>
              <a:t> </a:t>
            </a:r>
            <a:r>
              <a:rPr lang="ru-RU" sz="2800" b="1">
                <a:latin typeface="Bookman Old Style" pitchFamily="18" charset="0"/>
              </a:rPr>
              <a:t>–</a:t>
            </a:r>
            <a:r>
              <a:rPr lang="en-US" sz="2800" b="1">
                <a:latin typeface="Bookman Old Style" pitchFamily="18" charset="0"/>
              </a:rPr>
              <a:t> </a:t>
            </a:r>
            <a:endParaRPr lang="ru-RU" sz="2800" b="1">
              <a:latin typeface="Bookman Old Style" pitchFamily="18" charset="0"/>
            </a:endParaRPr>
          </a:p>
          <a:p>
            <a:pPr algn="r"/>
            <a:endParaRPr lang="ru-RU" sz="2800" b="1" i="1">
              <a:latin typeface="Bookman Old Style" pitchFamily="18" charset="0"/>
            </a:endParaRPr>
          </a:p>
          <a:p>
            <a:pPr algn="r"/>
            <a:r>
              <a:rPr lang="ru-RU" sz="2800" i="1">
                <a:latin typeface="Bookman Old Style" pitchFamily="18" charset="0"/>
              </a:rPr>
              <a:t>политический</a:t>
            </a:r>
            <a:endParaRPr lang="en-US" sz="2800" i="1">
              <a:latin typeface="Bookman Old Style" pitchFamily="18" charset="0"/>
            </a:endParaRPr>
          </a:p>
          <a:p>
            <a:pPr algn="r"/>
            <a:r>
              <a:rPr lang="ru-RU" sz="2800" i="1">
                <a:latin typeface="Bookman Old Style" pitchFamily="18" charset="0"/>
              </a:rPr>
              <a:t> деятель,</a:t>
            </a:r>
            <a:r>
              <a:rPr lang="en-US" sz="2800" i="1">
                <a:latin typeface="Bookman Old Style" pitchFamily="18" charset="0"/>
              </a:rPr>
              <a:t> </a:t>
            </a:r>
            <a:r>
              <a:rPr lang="ru-RU" sz="2800" i="1">
                <a:latin typeface="Bookman Old Style" pitchFamily="18" charset="0"/>
              </a:rPr>
              <a:t>премьер-министр,</a:t>
            </a:r>
            <a:endParaRPr lang="en-US" sz="2800" i="1">
              <a:latin typeface="Bookman Old Style" pitchFamily="18" charset="0"/>
            </a:endParaRPr>
          </a:p>
          <a:p>
            <a:pPr algn="r"/>
            <a:r>
              <a:rPr lang="ru-RU" sz="2800" i="1">
                <a:latin typeface="Bookman Old Style" pitchFamily="18" charset="0"/>
              </a:rPr>
              <a:t> министр внутренних дел.</a:t>
            </a:r>
            <a:endParaRPr lang="en-US" sz="2800" i="1">
              <a:latin typeface="Bookman Old Style" pitchFamily="18" charset="0"/>
            </a:endParaRPr>
          </a:p>
          <a:p>
            <a:pPr algn="r"/>
            <a:r>
              <a:rPr lang="ru-RU" sz="2800" i="1">
                <a:latin typeface="Bookman Old Style" pitchFamily="18" charset="0"/>
              </a:rPr>
              <a:t>Родился 2 апреля 1862 года в столице Саксонии Дрездене.</a:t>
            </a:r>
            <a:endParaRPr lang="en-US" sz="2800" i="1">
              <a:latin typeface="Bookman Old Style" pitchFamily="18" charset="0"/>
            </a:endParaRPr>
          </a:p>
          <a:p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Serednikovo_glavny_do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42875"/>
            <a:ext cx="6072188" cy="455453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14313" y="4643438"/>
            <a:ext cx="8643937" cy="1770062"/>
          </a:xfr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Детство провел сначала в усадьбе Середниково</a:t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Московской губернии (до 1869 года),</a:t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 потом в имении  </a:t>
            </a:r>
            <a:r>
              <a:rPr lang="ru-RU" sz="2800" dirty="0" err="1" smtClean="0">
                <a:solidFill>
                  <a:schemeClr val="tx1"/>
                </a:solidFill>
                <a:latin typeface="Bookman Old Style" pitchFamily="18" charset="0"/>
              </a:rPr>
              <a:t>Колноберже</a:t>
            </a:r>
            <a:r>
              <a:rPr lang="ru-RU" sz="2800" baseline="300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br>
              <a:rPr lang="ru-RU" sz="2800" baseline="30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Коменской губернии (до 1877 года).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4" descr="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6838" y="188913"/>
            <a:ext cx="7035800" cy="4621212"/>
          </a:xfrm>
          <a:noFill/>
          <a:ln w="76200" cmpd="tri">
            <a:solidFill>
              <a:schemeClr val="hlink"/>
            </a:solidFill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42875" y="4786313"/>
            <a:ext cx="85836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Bookman Old Style" pitchFamily="18" charset="0"/>
              </a:rPr>
              <a:t>Первое в биографии  Столыпина образование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было получено в Орловской  Мужской гимназии.  После этого обучался в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 Петербургском университете.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349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500043"/>
            <a:ext cx="2929546" cy="40719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3143250" y="1714500"/>
            <a:ext cx="5643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i="1">
                <a:latin typeface="Bookman Old Style" pitchFamily="18" charset="0"/>
              </a:rPr>
              <a:t>В 1889 году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Петр Столыпин  становится </a:t>
            </a:r>
          </a:p>
          <a:p>
            <a:pPr algn="r"/>
            <a:r>
              <a:rPr lang="ru-RU" sz="2800" i="1" u="sng">
                <a:latin typeface="Bookman Old Style" pitchFamily="18" charset="0"/>
              </a:rPr>
              <a:t>предводителем  дворянства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в Ковенском уезде.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Затем избирается </a:t>
            </a:r>
            <a:r>
              <a:rPr lang="ru-RU" sz="2800" i="1" u="sng">
                <a:latin typeface="Bookman Old Style" pitchFamily="18" charset="0"/>
              </a:rPr>
              <a:t>мировым </a:t>
            </a:r>
          </a:p>
          <a:p>
            <a:pPr algn="r"/>
            <a:r>
              <a:rPr lang="ru-RU" sz="2800" i="1" u="sng">
                <a:latin typeface="Bookman Old Style" pitchFamily="18" charset="0"/>
              </a:rPr>
              <a:t>судьей.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В 1901 году становится </a:t>
            </a:r>
            <a:r>
              <a:rPr lang="ru-RU" sz="2800" i="1" u="sng">
                <a:latin typeface="Bookman Old Style" pitchFamily="18" charset="0"/>
              </a:rPr>
              <a:t>губернатором Гродно,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затем </a:t>
            </a:r>
          </a:p>
          <a:p>
            <a:pPr algn="r"/>
            <a:r>
              <a:rPr lang="ru-RU" sz="2800" i="1" u="sng">
                <a:latin typeface="Bookman Old Style" pitchFamily="18" charset="0"/>
              </a:rPr>
              <a:t>губернатором Саратова.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280px-Goremykin_LOC_15471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3150" y="115888"/>
            <a:ext cx="4164013" cy="565150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5643563" y="4500563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Bookman Old Style" pitchFamily="18" charset="0"/>
              </a:rPr>
              <a:t>Горемыкин И.Л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85750" y="928688"/>
            <a:ext cx="50006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Bookman Old Style" pitchFamily="18" charset="0"/>
              </a:rPr>
              <a:t>В 1906 году </a:t>
            </a:r>
          </a:p>
          <a:p>
            <a:r>
              <a:rPr lang="ru-RU" sz="2800" i="1">
                <a:latin typeface="Bookman Old Style" pitchFamily="18" charset="0"/>
              </a:rPr>
              <a:t>личность Столыпина рассматривалась императором </a:t>
            </a:r>
          </a:p>
          <a:p>
            <a:r>
              <a:rPr lang="ru-RU" sz="2800" i="1">
                <a:latin typeface="Bookman Old Style" pitchFamily="18" charset="0"/>
              </a:rPr>
              <a:t>Как первый кандидат </a:t>
            </a:r>
          </a:p>
          <a:p>
            <a:r>
              <a:rPr lang="ru-RU" sz="2800" i="1">
                <a:latin typeface="Bookman Old Style" pitchFamily="18" charset="0"/>
              </a:rPr>
              <a:t>на пост министра внутренних дел.</a:t>
            </a:r>
          </a:p>
          <a:p>
            <a:r>
              <a:rPr lang="ru-RU" sz="2800" i="1">
                <a:latin typeface="Bookman Old Style" pitchFamily="18" charset="0"/>
              </a:rPr>
              <a:t>В июле 1906 года </a:t>
            </a:r>
          </a:p>
          <a:p>
            <a:r>
              <a:rPr lang="ru-RU" sz="2800" i="1">
                <a:latin typeface="Bookman Old Style" pitchFamily="18" charset="0"/>
              </a:rPr>
              <a:t>вместо Горемыкина Столыпин стал</a:t>
            </a:r>
          </a:p>
          <a:p>
            <a:r>
              <a:rPr lang="ru-RU" sz="2800" i="1">
                <a:latin typeface="Bookman Old Style" pitchFamily="18" charset="0"/>
              </a:rPr>
              <a:t>председателем Совета министров.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Рисунок 4" descr="Bundesarchiv_Bild_183-R04510,_Russland,_Attentat_auf_Stolypin.jpg"/>
          <p:cNvPicPr>
            <a:picLocks noChangeAspect="1"/>
          </p:cNvPicPr>
          <p:nvPr/>
        </p:nvPicPr>
        <p:blipFill>
          <a:blip r:embed="rId2" cstate="email">
            <a:lum bright="30000" contrast="40000"/>
          </a:blip>
          <a:srcRect b="4477"/>
          <a:stretch>
            <a:fillRect/>
          </a:stretch>
        </p:blipFill>
        <p:spPr bwMode="auto">
          <a:xfrm>
            <a:off x="428625" y="214313"/>
            <a:ext cx="8358188" cy="4367212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58750" y="4572000"/>
            <a:ext cx="8699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i="1">
                <a:latin typeface="Bookman Old Style" pitchFamily="18" charset="0"/>
              </a:rPr>
              <a:t>12 августа 1906 года произошло покушение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 на Столыпина, которое было организовано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и осуществлено «Союзом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социалистов-революционеров максималистов».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4" name="Рисунок 3" descr="galery_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1928826" cy="2573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57188" y="500063"/>
            <a:ext cx="83581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i="1">
                <a:latin typeface="Bookman Old Style" pitchFamily="18" charset="0"/>
              </a:rPr>
              <a:t>В 1906 году вышел указ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«О выходе из крестьянской общины»,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однако настоящей свободны он не дал. Политика Столыпина решала вопросы земли, финансирования армии,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строения Амурских железных дорог.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Аграрная реформа Столыпина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была направлена на разрушение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общинной системы  землевладения.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Реформы Столыпина предусматривали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массовое переселение крестьян в Сибирь.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Рисунок 6" descr="450px-Stolypin_grave.jpg"/>
          <p:cNvPicPr>
            <a:picLocks noChangeAspect="1"/>
          </p:cNvPicPr>
          <p:nvPr/>
        </p:nvPicPr>
        <p:blipFill>
          <a:blip r:embed="rId2" cstate="email">
            <a:lum bright="40000" contrast="10000"/>
          </a:blip>
          <a:srcRect/>
          <a:stretch>
            <a:fillRect/>
          </a:stretch>
        </p:blipFill>
        <p:spPr bwMode="auto">
          <a:xfrm>
            <a:off x="357188" y="214313"/>
            <a:ext cx="4017962" cy="5357812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428625" y="5473700"/>
            <a:ext cx="3875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latin typeface="Bookman Old Style" pitchFamily="18" charset="0"/>
              </a:rPr>
              <a:t>Могила Столыпина </a:t>
            </a:r>
          </a:p>
          <a:p>
            <a:pPr algn="ctr"/>
            <a:r>
              <a:rPr lang="ru-RU" sz="2800" i="1">
                <a:latin typeface="Bookman Old Style" pitchFamily="18" charset="0"/>
              </a:rPr>
              <a:t>(Киево-Печерская</a:t>
            </a:r>
          </a:p>
          <a:p>
            <a:pPr algn="ctr"/>
            <a:r>
              <a:rPr lang="ru-RU" sz="2800" i="1">
                <a:latin typeface="Bookman Old Style" pitchFamily="18" charset="0"/>
              </a:rPr>
              <a:t>лавра)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429125" y="2000250"/>
            <a:ext cx="42148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i="1">
              <a:latin typeface="Bookman Old Style" pitchFamily="18" charset="0"/>
            </a:endParaRPr>
          </a:p>
          <a:p>
            <a:pPr algn="r"/>
            <a:r>
              <a:rPr lang="ru-RU" sz="2800" i="1">
                <a:latin typeface="Bookman Old Style" pitchFamily="18" charset="0"/>
              </a:rPr>
              <a:t>В сентябре 1911 года произошло  убийство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Петра Аркадьевича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Столыпина </a:t>
            </a:r>
          </a:p>
          <a:p>
            <a:pPr algn="r"/>
            <a:r>
              <a:rPr lang="ru-RU" sz="2800" i="1">
                <a:latin typeface="Bookman Old Style" pitchFamily="18" charset="0"/>
              </a:rPr>
              <a:t>служащим  Охранного отделения.</a:t>
            </a:r>
            <a:r>
              <a:rPr lang="ru-RU" sz="2400" b="1" i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mtClean="0"/>
              <a:t>Учитель: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r>
              <a:rPr lang="ru-RU" smtClean="0"/>
              <a:t>Сегодня мы проведем реконструкцию исторических эпох, проведем параллель между началами  веков   </a:t>
            </a:r>
            <a:r>
              <a:rPr lang="en-US" smtClean="0"/>
              <a:t>XX</a:t>
            </a:r>
            <a:r>
              <a:rPr lang="ru-RU" smtClean="0"/>
              <a:t> и </a:t>
            </a:r>
            <a:r>
              <a:rPr lang="en-US" smtClean="0"/>
              <a:t>XXI</a:t>
            </a:r>
            <a:r>
              <a:rPr lang="ru-RU" smtClean="0"/>
              <a:t>.</a:t>
            </a:r>
          </a:p>
          <a:p>
            <a:r>
              <a:rPr lang="ru-RU" smtClean="0"/>
              <a:t>На уроке мы попытаемся восстановить, представить один день из  заседаний Государственных Дум,  посвященных проблемам модернизации России. Немного фантазии и мы  -   на заседании </a:t>
            </a:r>
            <a:r>
              <a:rPr lang="en-US" smtClean="0"/>
              <a:t>II</a:t>
            </a:r>
            <a:r>
              <a:rPr lang="ru-RU" smtClean="0"/>
              <a:t> Государственной Думы 1907 года. </a:t>
            </a:r>
          </a:p>
          <a:p>
            <a:r>
              <a:rPr lang="ru-RU" smtClean="0"/>
              <a:t>Заседание открывает председатель Государственной думы -  Федор Александрович  Головин - представитель кадетской  партии.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632798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Bookman Old Style" pitchFamily="18" charset="0"/>
              </a:rPr>
              <a:t>Предпосылки аграрной реформы: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357188" y="2214563"/>
            <a:ext cx="8391525" cy="384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i="1">
                <a:latin typeface="Bookman Old Style" pitchFamily="18" charset="0"/>
              </a:rPr>
              <a:t>Крымская война показала необходимость отмены крепостного права.</a:t>
            </a:r>
          </a:p>
          <a:p>
            <a:pPr marL="457200" indent="-457200">
              <a:buFontTx/>
              <a:buAutoNum type="arabicPeriod"/>
            </a:pPr>
            <a:r>
              <a:rPr lang="ru-RU" sz="2800" i="1">
                <a:latin typeface="Bookman Old Style" pitchFamily="18" charset="0"/>
              </a:rPr>
              <a:t>Кризис власти в стране, которая понимала необходимость реформ</a:t>
            </a:r>
          </a:p>
          <a:p>
            <a:pPr marL="457200" indent="-457200">
              <a:buFontTx/>
              <a:buAutoNum type="arabicPeriod" startAt="3"/>
            </a:pPr>
            <a:r>
              <a:rPr lang="ru-RU" sz="2800" i="1">
                <a:latin typeface="Bookman Old Style" pitchFamily="18" charset="0"/>
              </a:rPr>
              <a:t>Недовольство всех слоев населения  политикой царя.</a:t>
            </a:r>
          </a:p>
          <a:p>
            <a:pPr marL="457200" indent="-457200">
              <a:buFontTx/>
              <a:buAutoNum type="arabicPeriod" startAt="3"/>
            </a:pPr>
            <a:r>
              <a:rPr lang="ru-RU" sz="2800" i="1">
                <a:latin typeface="Bookman Old Style" pitchFamily="18" charset="0"/>
              </a:rPr>
              <a:t>Крепостное право тормозило дальнейшее развитее страны.</a:t>
            </a:r>
          </a:p>
          <a:p>
            <a:pPr marL="457200" indent="-457200">
              <a:buFontTx/>
              <a:buAutoNum type="arabicPeriod" startAt="3"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b="1" smtClean="0"/>
              <a:t>Цели и задачи урока</a:t>
            </a:r>
            <a:r>
              <a:rPr lang="ru-RU" smtClean="0"/>
              <a:t>:</a:t>
            </a:r>
            <a:endParaRPr lang="ru-RU" b="1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u="sng" smtClean="0"/>
              <a:t>Познавательные УУД:</a:t>
            </a:r>
            <a:endParaRPr lang="ru-RU" sz="1600" u="sng" smtClean="0"/>
          </a:p>
          <a:p>
            <a:pPr>
              <a:lnSpc>
                <a:spcPct val="80000"/>
              </a:lnSpc>
            </a:pPr>
            <a:r>
              <a:rPr lang="ru-RU" sz="1600" smtClean="0"/>
              <a:t>на основе изучения наследия  П.А.Столыпина, способствовать осознанию осмысления  и умению определить, какие уроки можно извлечь из опыта его реформаторской деятельности, чтобы использовать их в современной России;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формирование умений и знаний выявления положительных и отрицательных сторон реформ П.А. Столыпина;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преобразовывать информацию из одной формы в другую;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 формировать умение анализировать, сравнивать, делать вывод;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smtClean="0"/>
              <a:t> </a:t>
            </a:r>
            <a:r>
              <a:rPr lang="ru-RU" sz="1600" b="1" u="sng" smtClean="0"/>
              <a:t>Регулятивные УУД:</a:t>
            </a:r>
            <a:endParaRPr lang="ru-RU" sz="1600" u="sng" smtClean="0"/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прогнозировать предстоящую работу;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принять и удерживать учебную задачу: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осуществлять познавательную рефлексию.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u="sng" smtClean="0"/>
              <a:t>Коммуникативные УУД:</a:t>
            </a:r>
            <a:endParaRPr lang="ru-RU" sz="1600" u="sng" smtClean="0"/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доносить свою позицию до других, владеть приемами монологической и диалогической речи;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строить речевые высказывания в соответствии с поставленными задачами.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u="sng" smtClean="0"/>
              <a:t>Личностные УУД:</a:t>
            </a:r>
            <a:endParaRPr lang="ru-RU" sz="1600" u="sng" smtClean="0"/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мотивацию к целенаправленной познавательной деятельности;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формировать умение оценивать поступки в соответствии с определенной ситуацией;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способствовать формированию у учащихся личностного восприятия исторических фактов;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воспитание активной жизненной позиции.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8515350" cy="14287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i="1" smtClean="0">
                <a:latin typeface="Bookman Old Style" pitchFamily="18" charset="0"/>
                <a:cs typeface="Times New Roman" pitchFamily="18" charset="0"/>
              </a:rPr>
              <a:t>1906-1911 гг. – аграрная реформа правительства  во главе с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i="1" smtClean="0">
                <a:latin typeface="Bookman Old Style" pitchFamily="18" charset="0"/>
                <a:cs typeface="Times New Roman" pitchFamily="18" charset="0"/>
              </a:rPr>
              <a:t>П.А. Столыпиным.</a:t>
            </a:r>
          </a:p>
          <a:p>
            <a:pPr algn="ctr"/>
            <a:endParaRPr lang="ru-RU" sz="2800" b="1" smtClean="0">
              <a:solidFill>
                <a:srgbClr val="990033"/>
              </a:solidFill>
            </a:endParaRPr>
          </a:p>
          <a:p>
            <a:endParaRPr lang="ru-RU" smtClean="0"/>
          </a:p>
        </p:txBody>
      </p:sp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500063" y="1785938"/>
            <a:ext cx="8286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man Old Style" pitchFamily="18" charset="0"/>
                <a:cs typeface="Times New Roman" pitchFamily="18" charset="0"/>
              </a:rPr>
              <a:t>Цели реформы</a:t>
            </a:r>
          </a:p>
          <a:p>
            <a:r>
              <a:rPr lang="ru-RU" sz="2800" i="1">
                <a:latin typeface="Bookman Old Style" pitchFamily="18" charset="0"/>
                <a:cs typeface="Times New Roman" pitchFamily="18" charset="0"/>
              </a:rPr>
              <a:t>1. Решение проблемы малоземелья крестьян Центральной России.</a:t>
            </a:r>
          </a:p>
          <a:p>
            <a:r>
              <a:rPr lang="ru-RU" sz="2800" i="1">
                <a:latin typeface="Bookman Old Style" pitchFamily="18" charset="0"/>
                <a:cs typeface="Times New Roman" pitchFamily="18" charset="0"/>
              </a:rPr>
              <a:t>2. Преодоление отсталости деревни – ликвидация феодально-крепостнических пережитков (разрушение общины).</a:t>
            </a:r>
          </a:p>
          <a:p>
            <a:r>
              <a:rPr lang="ru-RU" sz="2800" i="1">
                <a:latin typeface="Bookman Old Style" pitchFamily="18" charset="0"/>
                <a:cs typeface="Times New Roman" pitchFamily="18" charset="0"/>
              </a:rPr>
              <a:t>3. Создание социальной опоры самодержавия – крестьян-собственников, фермеров (хуторян, отрубников).</a:t>
            </a:r>
          </a:p>
          <a:p>
            <a:r>
              <a:rPr lang="ru-RU" sz="2800" i="1">
                <a:latin typeface="Bookman Old Style" pitchFamily="18" charset="0"/>
                <a:cs typeface="Times New Roman" pitchFamily="18" charset="0"/>
              </a:rPr>
              <a:t>4. Ликвидация социальной напряженности.</a:t>
            </a:r>
            <a:endParaRPr lang="ru-RU" sz="2800" i="1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Алексей\Desktop\21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214313"/>
            <a:ext cx="1512888" cy="1785937"/>
          </a:xfrm>
          <a:noFill/>
          <a:ln w="76200" cmpd="tri">
            <a:solidFill>
              <a:schemeClr val="hlink"/>
            </a:solidFill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714375"/>
          </a:xfrm>
        </p:spPr>
        <p:txBody>
          <a:bodyPr/>
          <a:lstStyle/>
          <a:p>
            <a:pPr algn="ctr"/>
            <a:r>
              <a:rPr lang="ru-RU" sz="4400" smtClean="0">
                <a:latin typeface="Bookman Old Style" pitchFamily="18" charset="0"/>
              </a:rPr>
              <a:t>Аграрная реформа </a:t>
            </a:r>
          </a:p>
        </p:txBody>
      </p:sp>
      <p:pic>
        <p:nvPicPr>
          <p:cNvPr id="34819" name="Picture 2" descr="C:\Users\Алексей\Desktop\21222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000250" y="714375"/>
            <a:ext cx="4786313" cy="612140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r>
              <a:rPr lang="ru-RU" sz="4400" smtClean="0">
                <a:latin typeface="Bookman Old Style" pitchFamily="18" charset="0"/>
              </a:rPr>
              <a:t>Итоги аграрной реформы: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Bookman Old Style" pitchFamily="18" charset="0"/>
              </a:rPr>
              <a:t>Положительные:</a:t>
            </a:r>
          </a:p>
          <a:p>
            <a:pPr marL="514350" indent="-514350">
              <a:buClrTx/>
              <a:defRPr/>
            </a:pPr>
            <a:r>
              <a:rPr lang="ru-RU" sz="2800" i="1" dirty="0" smtClean="0">
                <a:latin typeface="Bookman Old Style" pitchFamily="18" charset="0"/>
              </a:rPr>
              <a:t>Крестьяне получили личную свободу.</a:t>
            </a:r>
          </a:p>
          <a:p>
            <a:pPr marL="514350" indent="-514350">
              <a:buClrTx/>
              <a:defRPr/>
            </a:pPr>
            <a:r>
              <a:rPr lang="ru-RU" sz="2800" i="1" dirty="0" smtClean="0">
                <a:latin typeface="Bookman Old Style" pitchFamily="18" charset="0"/>
              </a:rPr>
              <a:t>Реформа способствовала переселению большого количества крестьян в Сибирь.</a:t>
            </a:r>
          </a:p>
          <a:p>
            <a:pPr marL="514350" indent="-514350">
              <a:buClrTx/>
              <a:defRPr/>
            </a:pPr>
            <a:r>
              <a:rPr lang="ru-RU" sz="2800" i="1" dirty="0" smtClean="0">
                <a:latin typeface="Bookman Old Style" pitchFamily="18" charset="0"/>
              </a:rPr>
              <a:t>Отмена крепостного права положило начало развитию капитализма в России.</a:t>
            </a:r>
          </a:p>
          <a:p>
            <a:pPr marL="514350" indent="-514350">
              <a:buClrTx/>
              <a:defRPr/>
            </a:pPr>
            <a:r>
              <a:rPr lang="ru-RU" sz="2800" i="1" dirty="0" smtClean="0">
                <a:latin typeface="Bookman Old Style" pitchFamily="18" charset="0"/>
              </a:rPr>
              <a:t>В ходе реформ большое количество крестьянских земель было вовлечено в рыночный оборот.</a:t>
            </a:r>
          </a:p>
          <a:p>
            <a:pPr>
              <a:defRPr/>
            </a:pP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6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10037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1. Рост сельскохозяйственного производства и улучшение культуры землепользования.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2. Рост свободной рабочей силы за счет выхода крестьян-бедняков из общины.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3. Развитие предпринимательства сельской буржуазии.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4. Реформа помогла частично снять социальную напряженность в деревне.</a:t>
            </a:r>
            <a:endParaRPr lang="ru-RU" sz="2800" i="1" smtClean="0">
              <a:latin typeface="Bookman Old Style" pitchFamily="18" charset="0"/>
            </a:endParaRPr>
          </a:p>
          <a:p>
            <a:endParaRPr lang="ru-RU" smtClean="0"/>
          </a:p>
        </p:txBody>
      </p:sp>
      <p:sp>
        <p:nvSpPr>
          <p:cNvPr id="36866" name="Прямоугольник 7"/>
          <p:cNvSpPr>
            <a:spLocks noChangeArrowheads="1"/>
          </p:cNvSpPr>
          <p:nvPr/>
        </p:nvSpPr>
        <p:spPr bwMode="auto">
          <a:xfrm>
            <a:off x="642938" y="857250"/>
            <a:ext cx="7643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Bookman Old Style" pitchFamily="18" charset="0"/>
                <a:cs typeface="Times New Roman" pitchFamily="18" charset="0"/>
              </a:rPr>
              <a:t>Значение реформы</a:t>
            </a:r>
            <a:endParaRPr lang="ru-RU" sz="4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9750" y="0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chemeClr val="tx2"/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Неудачи реформы</a:t>
            </a:r>
          </a:p>
        </p:txBody>
      </p:sp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285750" y="890588"/>
            <a:ext cx="87153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ru-RU" sz="2800" i="1">
                <a:latin typeface="Bookman Old Style" pitchFamily="18" charset="0"/>
                <a:cs typeface="Times New Roman" pitchFamily="18" charset="0"/>
              </a:rPr>
              <a:t>. Не удалось создать широкий слой крестьян-фермеров (10 % крестьян перешли на хутора и отруба).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2800" i="1">
                <a:latin typeface="Bookman Old Style" pitchFamily="18" charset="0"/>
                <a:cs typeface="Times New Roman" pitchFamily="18" charset="0"/>
              </a:rPr>
              <a:t>Не удалось разрушить крестьянскую общину  (21 % домохозяев оставили общину). </a:t>
            </a:r>
          </a:p>
          <a:p>
            <a:pPr>
              <a:lnSpc>
                <a:spcPct val="90000"/>
              </a:lnSpc>
            </a:pPr>
            <a:r>
              <a:rPr lang="ru-RU" sz="2800" i="1">
                <a:latin typeface="Bookman Old Style" pitchFamily="18" charset="0"/>
                <a:cs typeface="Times New Roman" pitchFamily="18" charset="0"/>
              </a:rPr>
              <a:t>Из 10 млн. крестьянских хозяйств 2,5 млн. закрепили надел в личную собственность.   </a:t>
            </a:r>
          </a:p>
          <a:p>
            <a:pPr>
              <a:lnSpc>
                <a:spcPct val="90000"/>
              </a:lnSpc>
            </a:pPr>
            <a:r>
              <a:rPr lang="ru-RU" sz="2800" i="1">
                <a:latin typeface="Bookman Old Style" pitchFamily="18" charset="0"/>
                <a:cs typeface="Times New Roman" pitchFamily="18" charset="0"/>
              </a:rPr>
              <a:t>Остальные остались в общине.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latin typeface="Bookman Old Style" pitchFamily="18" charset="0"/>
                <a:cs typeface="Times New Roman" pitchFamily="18" charset="0"/>
              </a:rPr>
              <a:t>3. </a:t>
            </a:r>
            <a:r>
              <a:rPr lang="ru-RU" sz="2800" i="1">
                <a:latin typeface="Bookman Old Style" pitchFamily="18" charset="0"/>
                <a:cs typeface="Times New Roman" pitchFamily="18" charset="0"/>
              </a:rPr>
              <a:t>Не удалось уйти от малоземелья.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latin typeface="Bookman Old Style" pitchFamily="18" charset="0"/>
                <a:cs typeface="Times New Roman" pitchFamily="18" charset="0"/>
              </a:rPr>
              <a:t>4. </a:t>
            </a:r>
            <a:r>
              <a:rPr lang="ru-RU" sz="2800" i="1">
                <a:latin typeface="Bookman Old Style" pitchFamily="18" charset="0"/>
                <a:cs typeface="Times New Roman" pitchFamily="18" charset="0"/>
              </a:rPr>
              <a:t>Более 3,5 млн. крестьян переселились за Урал. Лишь 1,5 млн. стали крестьянами на новых землях.  Около 1 млн. вернулись обратно. Более 1 млн. стали рабочими и батраками в новых местах.</a:t>
            </a:r>
            <a:endParaRPr lang="ru-RU" sz="2800" i="1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algn="ctr"/>
            <a:r>
              <a:rPr lang="ru-RU" sz="4400" b="1" smtClean="0">
                <a:latin typeface="Bookman Old Style" pitchFamily="18" charset="0"/>
                <a:cs typeface="Times New Roman" pitchFamily="18" charset="0"/>
              </a:rPr>
              <a:t>Причины неудач реформы.</a:t>
            </a:r>
            <a:endParaRPr lang="ru-RU" sz="4400" b="1" smtClean="0">
              <a:latin typeface="Bookman Old Style" pitchFamily="18" charset="0"/>
            </a:endParaRPr>
          </a:p>
        </p:txBody>
      </p:sp>
      <p:sp>
        <p:nvSpPr>
          <p:cNvPr id="38914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4210050" cy="514032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u="sng" smtClean="0">
                <a:latin typeface="Bookman Old Style" pitchFamily="18" charset="0"/>
                <a:cs typeface="Times New Roman" pitchFamily="18" charset="0"/>
              </a:rPr>
              <a:t>Выход крестьян из общины не стал массовым:</a:t>
            </a:r>
            <a:endParaRPr lang="ru-RU" sz="2400" b="1" i="1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 smtClean="0">
                <a:latin typeface="Bookman Old Style" pitchFamily="18" charset="0"/>
                <a:cs typeface="Times New Roman" pitchFamily="18" charset="0"/>
              </a:rPr>
              <a:t>1. Непригодность некоторых земель к хуторскому хозяйствованию.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 smtClean="0">
                <a:latin typeface="Bookman Old Style" pitchFamily="18" charset="0"/>
                <a:cs typeface="Times New Roman" pitchFamily="18" charset="0"/>
              </a:rPr>
              <a:t>2. Живучесть общинных порядков.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 smtClean="0">
                <a:latin typeface="Bookman Old Style" pitchFamily="18" charset="0"/>
                <a:cs typeface="Times New Roman" pitchFamily="18" charset="0"/>
              </a:rPr>
              <a:t>3. Начавшаяся война между хуторянами и общинниками.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 smtClean="0">
                <a:latin typeface="Bookman Old Style" pitchFamily="18" charset="0"/>
                <a:cs typeface="Times New Roman" pitchFamily="18" charset="0"/>
              </a:rPr>
              <a:t>4. Проведение реформы административными методами.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 smtClean="0">
                <a:latin typeface="Bookman Old Style" pitchFamily="18" charset="0"/>
                <a:cs typeface="Times New Roman" pitchFamily="18" charset="0"/>
              </a:rPr>
              <a:t>5. Сохранение помещичьего землевладения.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8915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17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i="1" u="sng" smtClean="0">
                <a:latin typeface="Bookman Old Style" pitchFamily="18" charset="0"/>
              </a:rPr>
              <a:t>Неудачная переселенческая политика.</a:t>
            </a:r>
            <a:endParaRPr lang="ru-RU" sz="2400" b="1" i="1" smtClean="0">
              <a:latin typeface="Bookman Old Style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Bookman Old Style" pitchFamily="18" charset="0"/>
              </a:rPr>
              <a:t>1. Недостаточно хорошо организованный переезд.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Bookman Old Style" pitchFamily="18" charset="0"/>
              </a:rPr>
              <a:t>2. Болезни.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Bookman Old Style" pitchFamily="18" charset="0"/>
              </a:rPr>
              <a:t>3. Суровые климатические условия.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Bookman Old Style" pitchFamily="18" charset="0"/>
              </a:rPr>
              <a:t>4. Трудности в освоении новых приемов земледелия.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Bookman Old Style" pitchFamily="18" charset="0"/>
              </a:rPr>
              <a:t>5. Убийство П.А. Столыпина 1 сентября 1911 года.</a:t>
            </a:r>
          </a:p>
          <a:p>
            <a:pPr>
              <a:buFont typeface="Wingdings 2" pitchFamily="18" charset="2"/>
              <a:buNone/>
            </a:pPr>
            <a:endParaRPr lang="ru-RU" sz="2000" i="1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0" y="214313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Bookman Old Style" pitchFamily="18" charset="0"/>
              </a:rPr>
              <a:t>Почему же, несмотря на всю важность, и значимость предложенных Столыпиным реформ они остались неразрешенными?</a:t>
            </a:r>
          </a:p>
        </p:txBody>
      </p:sp>
      <p:pic>
        <p:nvPicPr>
          <p:cNvPr id="39938" name="Picture 2" descr="C:\Users\Алексей\Pictures\Столыпин П.А\x_e051ddb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571625"/>
            <a:ext cx="8643937" cy="5286375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625" y="1452563"/>
            <a:ext cx="80311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i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Сложные взаимоотношения окружения царя и Столыпина.</a:t>
            </a:r>
            <a:endParaRPr lang="ru-RU" sz="2800" i="1">
              <a:latin typeface="Bookman Old Style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Слишком мало у Столыпина было единомышленников, сопротивлялись реформированию как правые, так и левые политические силы.</a:t>
            </a:r>
            <a:endParaRPr lang="ru-RU" sz="2800" i="1">
              <a:latin typeface="Bookman Old Style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Программа модернизации была рассчитана на 20 лет, но первая мировая война и последовавшая за ней  революция 1917 года остановили реформы.</a:t>
            </a:r>
            <a:endParaRPr lang="ru-RU" sz="2800" i="1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48680"/>
            <a:ext cx="4462786" cy="6023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«В России необходимо завершить основные положения столыпинских реформ» - заявил Дмитрий Медведев. </a:t>
            </a:r>
            <a:b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Он  отметил, что между временами Столыпина и современностью присутствует «незримая связь, которая сегодня объединяет нас и тех, кто начинал реформы в начале XX века».</a:t>
            </a:r>
            <a:b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По мнению Медведева «основные положения» реформ столетней давности ещё предстоит воплотить в жизнь» </a:t>
            </a:r>
            <a:b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(Заседание совета министров)</a:t>
            </a:r>
            <a:endParaRPr lang="ru-RU" sz="2000" b="1" i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6" descr="Картинка 8 из 8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963" y="1493838"/>
            <a:ext cx="4132262" cy="5126037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1357313"/>
            <a:ext cx="9144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AutoNum type="arabicPeriod"/>
            </a:pPr>
            <a:r>
              <a:rPr lang="ru-RU" sz="280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Деятельность Столыпина была сопряжена с нарушением прав народа и направлена на уничтожение или ограничение демократических достижений революции 1905-1907гг.</a:t>
            </a:r>
          </a:p>
          <a:p>
            <a:pPr eaLnBrk="0" hangingPunct="0"/>
            <a:endParaRPr lang="ru-RU" sz="2800">
              <a:latin typeface="Bookman Old Style" pitchFamily="18" charset="0"/>
              <a:cs typeface="Arial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2.Политика Столыпина была направлена на создание стабильного правового государства в России и сохранение основ политического режима, установившегося с 1905 г.</a:t>
            </a:r>
            <a:endParaRPr lang="ru-RU" sz="280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792163"/>
          </a:xfrm>
        </p:spPr>
        <p:txBody>
          <a:bodyPr/>
          <a:lstStyle/>
          <a:p>
            <a:r>
              <a:rPr lang="ru-RU" sz="4600" b="1" smtClean="0"/>
              <a:t>Оборудование</a:t>
            </a:r>
            <a:r>
              <a:rPr lang="ru-RU" sz="4600" smtClean="0"/>
              <a:t>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lvl="1"/>
            <a:r>
              <a:rPr lang="ru-RU" smtClean="0"/>
              <a:t>Мультимедийное оборудование;</a:t>
            </a:r>
          </a:p>
          <a:p>
            <a:pPr lvl="1"/>
            <a:r>
              <a:rPr lang="ru-RU" smtClean="0"/>
              <a:t>Интерактивная презентация «Реформы П.А. Столыпина»;</a:t>
            </a:r>
          </a:p>
          <a:p>
            <a:pPr lvl="1"/>
            <a:r>
              <a:rPr lang="ru-RU" smtClean="0"/>
              <a:t>Интерактивная карта «Экономическое развитие России в начале </a:t>
            </a:r>
            <a:r>
              <a:rPr lang="en-US" smtClean="0"/>
              <a:t>XX</a:t>
            </a:r>
            <a:r>
              <a:rPr lang="ru-RU" smtClean="0"/>
              <a:t> века;</a:t>
            </a:r>
          </a:p>
          <a:p>
            <a:pPr lvl="1"/>
            <a:r>
              <a:rPr lang="ru-RU" smtClean="0"/>
              <a:t>Иисторическая символика:  аудиозапись государственного гимна Российской империи — «Боже, царя храни»; Государственного гимна Российской Федерации;</a:t>
            </a:r>
          </a:p>
          <a:p>
            <a:pPr lvl="1"/>
            <a:r>
              <a:rPr lang="ru-RU" smtClean="0"/>
              <a:t>планшеты с обозначениями ролей, устанавливающиеся на столы: </a:t>
            </a:r>
            <a:br>
              <a:rPr lang="ru-RU" smtClean="0"/>
            </a:br>
            <a:r>
              <a:rPr lang="ru-RU" smtClean="0"/>
              <a:t>«Председатель Думы»; Фракции Государственной Думы </a:t>
            </a:r>
            <a:r>
              <a:rPr lang="en-US" smtClean="0"/>
              <a:t>VI</a:t>
            </a:r>
            <a:r>
              <a:rPr lang="ru-RU" smtClean="0"/>
              <a:t> созыва: «Единая Россия», «ЛДПР», «КПРФ», «Справедливая Россия»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/>
          <p:cNvPicPr>
            <a:picLocks noChangeAspect="1" noChangeArrowheads="1"/>
          </p:cNvPicPr>
          <p:nvPr/>
        </p:nvPicPr>
        <p:blipFill>
          <a:blip r:embed="rId2" cstate="email"/>
          <a:srcRect b="-143"/>
          <a:stretch>
            <a:fillRect/>
          </a:stretch>
        </p:blipFill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www.stolypin.ru/sites/default/files/img-publications/books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908050"/>
            <a:ext cx="3208337" cy="5275263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429000" y="1081088"/>
            <a:ext cx="5715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слишком много сделал для России, 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жизнь не вечна, и не вечен мир…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был убит…сотрудником охранки…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помнит, и, конечно же, скорбит.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 тогда, когда пришёл к вершине,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разгаре будоражащих  реформ…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знал, что многие в России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Запомнят его имя и закон.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будем спорить: кто он – лучший,  худший,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политика для многих не ясна.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всё же он – Великий для России,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разбудил страну реформами от сна</a:t>
            </a:r>
            <a:endParaRPr lang="ru-RU" sz="2400" b="1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r>
              <a:rPr lang="ru-RU" smtClean="0"/>
              <a:t>Он слишком много сделал для России,</a:t>
            </a:r>
          </a:p>
          <a:p>
            <a:r>
              <a:rPr lang="ru-RU" smtClean="0"/>
              <a:t>Но жизнь не вечна, и не вечен мир…</a:t>
            </a:r>
          </a:p>
          <a:p>
            <a:r>
              <a:rPr lang="ru-RU" smtClean="0"/>
              <a:t>Он был убит…сотрудником охранки…</a:t>
            </a:r>
          </a:p>
          <a:p>
            <a:r>
              <a:rPr lang="ru-RU" smtClean="0"/>
              <a:t>Россия помнит, и, конечно же, скорбит.</a:t>
            </a:r>
            <a:endParaRPr lang="ru-RU" b="1" smtClean="0"/>
          </a:p>
          <a:p>
            <a:r>
              <a:rPr lang="ru-RU" smtClean="0"/>
              <a:t>Погиб тогда, когда пришёл к вершине,</a:t>
            </a:r>
          </a:p>
          <a:p>
            <a:r>
              <a:rPr lang="ru-RU" smtClean="0"/>
              <a:t> В разгаре будоражащих  реформ…</a:t>
            </a:r>
          </a:p>
          <a:p>
            <a:r>
              <a:rPr lang="ru-RU" smtClean="0"/>
              <a:t>Он знал, что многие в России</a:t>
            </a:r>
          </a:p>
          <a:p>
            <a:r>
              <a:rPr lang="ru-RU" smtClean="0"/>
              <a:t>Запомнят его имя и закон.</a:t>
            </a:r>
            <a:endParaRPr lang="ru-RU" b="1" smtClean="0"/>
          </a:p>
          <a:p>
            <a:r>
              <a:rPr lang="ru-RU" smtClean="0"/>
              <a:t>Мы будем спорить: кто он – лучший,  худший,</a:t>
            </a:r>
          </a:p>
          <a:p>
            <a:r>
              <a:rPr lang="ru-RU" smtClean="0"/>
              <a:t>Его политика для многих не ясна.</a:t>
            </a:r>
          </a:p>
          <a:p>
            <a:r>
              <a:rPr lang="ru-RU" smtClean="0"/>
              <a:t>Но всё же он – Великий для России,</a:t>
            </a:r>
          </a:p>
          <a:p>
            <a:r>
              <a:rPr lang="ru-RU" smtClean="0"/>
              <a:t>Он разбудил страну реформами от сна.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19137"/>
          </a:xfrm>
        </p:spPr>
        <p:txBody>
          <a:bodyPr/>
          <a:lstStyle/>
          <a:p>
            <a:r>
              <a:rPr lang="ru-RU" sz="4600" smtClean="0"/>
              <a:t>Рефлексия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marL="495300" indent="-495300"/>
            <a:r>
              <a:rPr lang="ru-RU" smtClean="0"/>
              <a:t>Сегодня я узнал… </a:t>
            </a:r>
          </a:p>
          <a:p>
            <a:pPr marL="495300" indent="-495300"/>
            <a:r>
              <a:rPr lang="ru-RU" smtClean="0"/>
              <a:t>Было интересно… </a:t>
            </a:r>
          </a:p>
          <a:p>
            <a:pPr marL="495300" indent="-495300"/>
            <a:r>
              <a:rPr lang="ru-RU" smtClean="0"/>
              <a:t>Я выполнял задания… </a:t>
            </a:r>
          </a:p>
          <a:p>
            <a:pPr marL="495300" indent="-495300"/>
            <a:r>
              <a:rPr lang="ru-RU" smtClean="0"/>
              <a:t>Я понял, что… </a:t>
            </a:r>
          </a:p>
          <a:p>
            <a:pPr marL="495300" indent="-495300"/>
            <a:r>
              <a:rPr lang="ru-RU" smtClean="0"/>
              <a:t>Теперь я могу… </a:t>
            </a:r>
          </a:p>
          <a:p>
            <a:pPr marL="495300" indent="-495300"/>
            <a:r>
              <a:rPr lang="ru-RU" smtClean="0"/>
              <a:t>Я почувствовал…  </a:t>
            </a:r>
          </a:p>
          <a:p>
            <a:pPr marL="495300" indent="-495300"/>
            <a:r>
              <a:rPr lang="ru-RU" smtClean="0"/>
              <a:t>Я научился... </a:t>
            </a:r>
          </a:p>
          <a:p>
            <a:pPr marL="495300" indent="-495300"/>
            <a:r>
              <a:rPr lang="ru-RU" smtClean="0"/>
              <a:t>У меня получилось … </a:t>
            </a:r>
          </a:p>
          <a:p>
            <a:pPr marL="495300" indent="-495300"/>
            <a:r>
              <a:rPr lang="ru-RU" smtClean="0"/>
              <a:t>Я попробую… </a:t>
            </a:r>
          </a:p>
          <a:p>
            <a:pPr marL="495300" indent="-495300"/>
            <a:r>
              <a:rPr lang="ru-RU" smtClean="0"/>
              <a:t>Мне захотелось…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Домашнее задание</a:t>
            </a:r>
            <a:r>
              <a:rPr lang="ru-RU" smtClean="0"/>
              <a:t>: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Написать эссе «Столыпин нанёс монархии, или, по крайней мере династии более сильный удар, чем все революционеры вместе взятые».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305800" cy="1071570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latin typeface="Bookman Old Style" pitchFamily="18" charset="0"/>
              </a:rPr>
              <a:t>Спасибо за внимание.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0034" y="5286388"/>
            <a:ext cx="83058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Открытый урок для 11 класса</a:t>
            </a:r>
          </a:p>
          <a:p>
            <a:pPr algn="ctr" eaLnBrk="0" hangingPunct="0">
              <a:defRPr/>
            </a:pPr>
            <a:r>
              <a:rPr lang="ru-RU" sz="4400" b="1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«Реформы П.А.Столыпина в условиях современной России»</a:t>
            </a:r>
          </a:p>
          <a:p>
            <a:pPr algn="ctr" eaLnBrk="0" hangingPunct="0">
              <a:defRPr/>
            </a:pPr>
            <a:r>
              <a:rPr lang="ru-RU" sz="4400" b="1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Учитель истории М.Ю. </a:t>
            </a:r>
            <a:r>
              <a:rPr lang="ru-RU" sz="4400" b="1" dirty="0" err="1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Жильцова</a:t>
            </a:r>
            <a:r>
              <a:rPr lang="ru-RU" sz="4400" b="1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r>
              <a:rPr lang="ru-RU" sz="4400" b="1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МБОУ «СОШ № 17»  город Норильск, Красноярский край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b="1" smtClean="0"/>
              <a:t>Формы и методы: </a:t>
            </a:r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5040312"/>
          </a:xfrm>
        </p:spPr>
        <p:txBody>
          <a:bodyPr/>
          <a:lstStyle/>
          <a:p>
            <a:r>
              <a:rPr lang="ru-RU" smtClean="0"/>
              <a:t>Игровые; </a:t>
            </a:r>
          </a:p>
          <a:p>
            <a:r>
              <a:rPr lang="ru-RU" smtClean="0"/>
              <a:t>Групповые;</a:t>
            </a:r>
          </a:p>
          <a:p>
            <a:r>
              <a:rPr lang="ru-RU" smtClean="0"/>
              <a:t>Организация самостоятельной исследовательской деятельности;</a:t>
            </a:r>
          </a:p>
          <a:p>
            <a:r>
              <a:rPr lang="ru-RU" smtClean="0"/>
              <a:t>Диалог.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r>
              <a:rPr lang="ru-RU" b="1" smtClean="0"/>
              <a:t>Ожидаемые результаты:</a:t>
            </a:r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r>
              <a:rPr lang="ru-RU" smtClean="0"/>
              <a:t>осознание осмысления  и умение определить, какие уроки можно извлечь из опыта его реформаторской деятельности, чтобы использовать их в современной России;</a:t>
            </a:r>
          </a:p>
          <a:p>
            <a:r>
              <a:rPr lang="ru-RU" smtClean="0"/>
              <a:t>сформированность умений и знаний выявления положительных и отрицательных сторон реформ П.А. Столыпина </a:t>
            </a:r>
          </a:p>
          <a:p>
            <a:r>
              <a:rPr lang="ru-RU" smtClean="0"/>
              <a:t>сформированность у учащихся личностного восприятия исторических фактов;</a:t>
            </a:r>
          </a:p>
          <a:p>
            <a:r>
              <a:rPr lang="ru-RU" smtClean="0"/>
              <a:t>воспитание активной жизненной позиции.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r>
              <a:rPr lang="ru-RU" sz="4600" b="1" smtClean="0"/>
              <a:t>План урока</a:t>
            </a:r>
            <a:endParaRPr lang="ru-RU" sz="460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r>
              <a:rPr lang="ru-RU" smtClean="0"/>
              <a:t>Актуализация знаний</a:t>
            </a:r>
          </a:p>
          <a:p>
            <a:r>
              <a:rPr lang="ru-RU" smtClean="0"/>
              <a:t>Изучение нового материала</a:t>
            </a:r>
          </a:p>
          <a:p>
            <a:r>
              <a:rPr lang="ru-RU" smtClean="0"/>
              <a:t>Дискуссия</a:t>
            </a:r>
          </a:p>
          <a:p>
            <a:r>
              <a:rPr lang="ru-RU" smtClean="0"/>
              <a:t>Закрепление </a:t>
            </a:r>
          </a:p>
          <a:p>
            <a:r>
              <a:rPr lang="ru-RU" smtClean="0"/>
              <a:t>Рефлексия</a:t>
            </a:r>
          </a:p>
          <a:p>
            <a:r>
              <a:rPr lang="ru-RU" smtClean="0"/>
              <a:t>Информация о домашнем задании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лексей\Pictures\Столыпин П.А\426696.jpg"/>
          <p:cNvPicPr>
            <a:picLocks noChangeAspect="1" noChangeArrowheads="1"/>
          </p:cNvPicPr>
          <p:nvPr/>
        </p:nvPicPr>
        <p:blipFill>
          <a:blip r:embed="rId2" cstate="email">
            <a:lum bright="30000" contrast="20000"/>
          </a:blip>
          <a:srcRect/>
          <a:stretch>
            <a:fillRect/>
          </a:stretch>
        </p:blipFill>
        <p:spPr bwMode="auto">
          <a:xfrm>
            <a:off x="142875" y="285750"/>
            <a:ext cx="3548063" cy="2754313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2286000" y="2143125"/>
            <a:ext cx="6572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400" b="1" i="1">
                <a:latin typeface="Bookman Old Style" pitchFamily="18" charset="0"/>
              </a:rPr>
              <a:t>«Я верю в Россию.</a:t>
            </a:r>
            <a:br>
              <a:rPr lang="ru-RU" sz="4400" b="1" i="1">
                <a:latin typeface="Bookman Old Style" pitchFamily="18" charset="0"/>
              </a:rPr>
            </a:br>
            <a:r>
              <a:rPr lang="ru-RU" sz="4400" b="1" i="1">
                <a:latin typeface="Bookman Old Style" pitchFamily="18" charset="0"/>
              </a:rPr>
              <a:t>Если бы я не имел этой веры, я бы не в состоянии был ничего делать»</a:t>
            </a:r>
            <a:endParaRPr lang="ru-RU" sz="44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5000625"/>
            <a:ext cx="5000625" cy="1371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400" i="1">
                <a:solidFill>
                  <a:srgbClr val="F7C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П.А.Столыпин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лексей\Pictures\Столыпин П.А\426696.jpg"/>
          <p:cNvPicPr>
            <a:picLocks noChangeAspect="1" noChangeArrowheads="1"/>
          </p:cNvPicPr>
          <p:nvPr/>
        </p:nvPicPr>
        <p:blipFill>
          <a:blip r:embed="rId2" cstate="email">
            <a:lum bright="30000" contrast="40000"/>
          </a:blip>
          <a:srcRect/>
          <a:stretch>
            <a:fillRect/>
          </a:stretch>
        </p:blipFill>
        <p:spPr bwMode="auto">
          <a:xfrm>
            <a:off x="1714500" y="142875"/>
            <a:ext cx="5715000" cy="3857625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3929063"/>
            <a:ext cx="8318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Bookman Old Style" pitchFamily="18" charset="0"/>
              </a:rPr>
              <a:t>- Кто же такой Петр Аркадьевич Столыпин?</a:t>
            </a:r>
          </a:p>
          <a:p>
            <a:r>
              <a:rPr lang="ru-RU" sz="4400">
                <a:latin typeface="Bookman Old Style" pitchFamily="18" charset="0"/>
              </a:rPr>
              <a:t> - Что Вам  о нем известно?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857625" y="704850"/>
            <a:ext cx="4829175" cy="795338"/>
          </a:xfrm>
        </p:spPr>
        <p:txBody>
          <a:bodyPr/>
          <a:lstStyle/>
          <a:p>
            <a:r>
              <a:rPr lang="ru-RU" smtClean="0"/>
              <a:t>Тема урока.</a:t>
            </a:r>
          </a:p>
        </p:txBody>
      </p:sp>
      <p:pic>
        <p:nvPicPr>
          <p:cNvPr id="4" name="Содержимое 3" descr="Столып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" y="328613"/>
            <a:ext cx="3494088" cy="4613275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708400" y="1928813"/>
            <a:ext cx="5435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Реформаторская деятельность Столыпина П.А. в истории современной России</a:t>
            </a:r>
            <a:r>
              <a:rPr lang="ru-RU" sz="4000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1365</Words>
  <Application>Microsoft Office PowerPoint</Application>
  <PresentationFormat>Экран (4:3)</PresentationFormat>
  <Paragraphs>198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Реформаторская деятельность Столыпина П.А. в истории современной России. </vt:lpstr>
      <vt:lpstr>Цели и задачи урока:</vt:lpstr>
      <vt:lpstr>Оборудование:</vt:lpstr>
      <vt:lpstr>Формы и методы: </vt:lpstr>
      <vt:lpstr>Ожидаемые результаты:</vt:lpstr>
      <vt:lpstr>План урока</vt:lpstr>
      <vt:lpstr>Слайд 7</vt:lpstr>
      <vt:lpstr>Слайд 8</vt:lpstr>
      <vt:lpstr>Тема урока.</vt:lpstr>
      <vt:lpstr>Слайд 10</vt:lpstr>
      <vt:lpstr>Детство провел сначала в усадьбе Середниково Московской губернии (до 1869 года),  потом в имении  Колноберже   Коменской губернии (до 1877 года).</vt:lpstr>
      <vt:lpstr>Слайд 12</vt:lpstr>
      <vt:lpstr>Слайд 13</vt:lpstr>
      <vt:lpstr>Слайд 14</vt:lpstr>
      <vt:lpstr>Слайд 15</vt:lpstr>
      <vt:lpstr>Слайд 16</vt:lpstr>
      <vt:lpstr>Слайд 17</vt:lpstr>
      <vt:lpstr>Учитель:</vt:lpstr>
      <vt:lpstr>Предпосылки аграрной реформы:</vt:lpstr>
      <vt:lpstr>Слайд 20</vt:lpstr>
      <vt:lpstr>Аграрная реформа </vt:lpstr>
      <vt:lpstr>Итоги аграрной реформы:</vt:lpstr>
      <vt:lpstr>Слайд 23</vt:lpstr>
      <vt:lpstr>Слайд 24</vt:lpstr>
      <vt:lpstr>Причины неудач реформы.</vt:lpstr>
      <vt:lpstr>Слайд 26</vt:lpstr>
      <vt:lpstr>Слайд 27</vt:lpstr>
      <vt:lpstr>«В России необходимо завершить основные положения столыпинских реформ» - заявил Дмитрий Медведев.  Он  отметил, что между временами Столыпина и современностью присутствует «незримая связь, которая сегодня объединяет нас и тех, кто начинал реформы в начале XX века». По мнению Медведева «основные положения» реформ столетней давности ещё предстоит воплотить в жизнь»  (Заседание совета министров)</vt:lpstr>
      <vt:lpstr>Слайд 29</vt:lpstr>
      <vt:lpstr>Слайд 30</vt:lpstr>
      <vt:lpstr>Слайд 31</vt:lpstr>
      <vt:lpstr>Слайд 32</vt:lpstr>
      <vt:lpstr>Рефлексия</vt:lpstr>
      <vt:lpstr>Домашнее задание:</vt:lpstr>
      <vt:lpstr>Спасибо за внимание.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Социально- экономическое развитие России в 1907-14 гг. </dc:title>
  <dc:creator>GENA</dc:creator>
  <cp:lastModifiedBy>revaz</cp:lastModifiedBy>
  <cp:revision>134</cp:revision>
  <dcterms:created xsi:type="dcterms:W3CDTF">2009-09-24T12:29:53Z</dcterms:created>
  <dcterms:modified xsi:type="dcterms:W3CDTF">2013-03-03T16:39:58Z</dcterms:modified>
</cp:coreProperties>
</file>