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8" r:id="rId3"/>
    <p:sldId id="260" r:id="rId4"/>
    <p:sldId id="261" r:id="rId5"/>
    <p:sldId id="285" r:id="rId6"/>
    <p:sldId id="264" r:id="rId7"/>
    <p:sldId id="286" r:id="rId8"/>
    <p:sldId id="291" r:id="rId9"/>
    <p:sldId id="262" r:id="rId10"/>
    <p:sldId id="287" r:id="rId11"/>
    <p:sldId id="265" r:id="rId12"/>
    <p:sldId id="289" r:id="rId13"/>
    <p:sldId id="290" r:id="rId14"/>
    <p:sldId id="281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FE954"/>
    <a:srgbClr val="8D1BB1"/>
    <a:srgbClr val="0000FF"/>
    <a:srgbClr val="66FF99"/>
    <a:srgbClr val="AE9128"/>
    <a:srgbClr val="071E51"/>
    <a:srgbClr val="66FF33"/>
    <a:srgbClr val="0F95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7" autoAdjust="0"/>
  </p:normalViewPr>
  <p:slideViewPr>
    <p:cSldViewPr>
      <p:cViewPr varScale="1">
        <p:scale>
          <a:sx n="65" d="100"/>
          <a:sy n="65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2DE5-58C4-4CC8-9F09-349297F99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C49C-3F49-4F97-A106-C66758733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70FA-6FEF-45C5-83BE-B2073FCC9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6CDB-C816-47BA-A6F6-D34AFBF1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C80D-0FBC-4EFC-8927-59A17F137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0C0D9-813B-4C88-B627-38210343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BD0B-10F3-4659-A301-5290A1ABF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4122-DE11-4851-BBCD-3BBD92575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982D-3785-4823-8C4D-DB143CCB8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A520-3467-4622-8D6B-45191A567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083EE-9820-44AE-ADA8-E21A4748A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E947-1896-4FC5-A2A3-A63ADADEB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B6D9059C-53C1-4D81-A128-1539AA610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9" r:id="rId2"/>
    <p:sldLayoutId id="2147484021" r:id="rId3"/>
    <p:sldLayoutId id="2147484018" r:id="rId4"/>
    <p:sldLayoutId id="2147484022" r:id="rId5"/>
    <p:sldLayoutId id="2147484017" r:id="rId6"/>
    <p:sldLayoutId id="2147484016" r:id="rId7"/>
    <p:sldLayoutId id="2147484015" r:id="rId8"/>
    <p:sldLayoutId id="2147484014" r:id="rId9"/>
    <p:sldLayoutId id="2147484013" r:id="rId10"/>
    <p:sldLayoutId id="2147484012" r:id="rId11"/>
    <p:sldLayoutId id="21474840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-215900" y="404813"/>
            <a:ext cx="93599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800" b="1" smtClean="0">
                <a:ln>
                  <a:noFill/>
                </a:ln>
                <a:solidFill>
                  <a:srgbClr val="0F9532"/>
                </a:solidFill>
                <a:effectLst/>
              </a:rPr>
              <a:t>Задание:</a:t>
            </a:r>
            <a:br>
              <a:rPr lang="ru-RU" sz="3800" b="1" smtClean="0">
                <a:ln>
                  <a:noFill/>
                </a:ln>
                <a:solidFill>
                  <a:srgbClr val="0F9532"/>
                </a:solidFill>
                <a:effectLst/>
              </a:rPr>
            </a:br>
            <a:r>
              <a:rPr lang="ru-RU" sz="3800" b="1" smtClean="0">
                <a:ln>
                  <a:noFill/>
                </a:ln>
                <a:solidFill>
                  <a:srgbClr val="0F9532"/>
                </a:solidFill>
                <a:effectLst/>
              </a:rPr>
              <a:t> «Пробуждение жизненных впечатлений»</a:t>
            </a:r>
            <a:r>
              <a:rPr lang="ru-RU" sz="3800" smtClean="0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32773" name="Picture 5" descr="0_66a90_77889139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960563"/>
            <a:ext cx="8604250" cy="4637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IMG_38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1" descr="yuschkin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2609850" cy="3789363"/>
          </a:xfrm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076825" y="404813"/>
            <a:ext cx="40671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Белая береза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Под моим окном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Принакрылась снегом,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Точно серебром.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пушистых ветках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Снежною каймой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Распустились кисти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Белой бахромой.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стоит береза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сонной тишине,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горят снежинки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золотом огне.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 заря, лениво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Обходя кругом,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Обсыпает ветки</a:t>
            </a:r>
          </a:p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Новым серебром.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468313" y="-17145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>
                <a:ln>
                  <a:noFill/>
                </a:ln>
                <a:solidFill>
                  <a:srgbClr val="0000FF"/>
                </a:solidFill>
                <a:effectLst/>
              </a:rPr>
              <a:t>Творческая работа</a:t>
            </a:r>
            <a:r>
              <a:rPr lang="ru-RU" smtClean="0">
                <a:ln>
                  <a:noFill/>
                </a:ln>
                <a:effectLst/>
              </a:rPr>
              <a:t>  </a:t>
            </a:r>
          </a:p>
        </p:txBody>
      </p:sp>
      <p:pic>
        <p:nvPicPr>
          <p:cNvPr id="34823" name="Picture 7" descr="71763303_S_dnyom_vesnu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981075"/>
            <a:ext cx="7991475" cy="563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914400" y="-38735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Самостоятельная работа: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/>
              <a:t>Наступила ( какая?) весна. 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/>
              <a:t>(Какое?) солнышко ласково глядит с (какого?) неба.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/>
              <a:t>(Какая ?) травка пробирается из (какой?) земли.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/>
              <a:t>(Какой?)кувшинчик  расцветает. 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/>
              <a:t>Скоро и (какой?) ландыш разольет свой аромат. 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/>
              <a:t>Воздух  ( какой?) и (какой?)! 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/>
              <a:t>Хочется дышать (какой?) грудью.</a:t>
            </a:r>
          </a:p>
        </p:txBody>
      </p:sp>
      <p:pic>
        <p:nvPicPr>
          <p:cNvPr id="35845" name="Picture 5" descr="sun1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33975" y="3475038"/>
            <a:ext cx="4010025" cy="3382962"/>
          </a:xfrm>
          <a:prstGeom prst="rect">
            <a:avLst/>
          </a:prstGeom>
          <a:noFill/>
        </p:spPr>
      </p:pic>
      <p:pic>
        <p:nvPicPr>
          <p:cNvPr id="35847" name="Picture 7" descr="090faf3a54a75dc938a721eac4083d2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437063"/>
            <a:ext cx="3097212" cy="206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403350" y="1628775"/>
            <a:ext cx="85010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buFontTx/>
              <a:buAutoNum type="arabicPeriod"/>
            </a:pPr>
            <a:r>
              <a:rPr lang="ru-RU" sz="2800">
                <a:latin typeface="Dotum" pitchFamily="34" charset="-127"/>
              </a:rPr>
              <a:t>Выучить теоретический материал; продолжить текст, с которым вы работали в классе, используя как можно больше определений;</a:t>
            </a:r>
            <a:r>
              <a:rPr lang="ru-RU" sz="2800">
                <a:latin typeface="Dotum" pitchFamily="34" charset="-127"/>
                <a:cs typeface="Times New Roman" pitchFamily="18" charset="0"/>
              </a:rPr>
              <a:t> </a:t>
            </a:r>
          </a:p>
          <a:p>
            <a:pPr indent="450850">
              <a:buFontTx/>
              <a:buAutoNum type="arabicPeriod"/>
            </a:pPr>
            <a:r>
              <a:rPr lang="ru-RU" sz="2800">
                <a:latin typeface="Dotum" pitchFamily="34" charset="-127"/>
                <a:cs typeface="Times New Roman" pitchFamily="18" charset="0"/>
              </a:rPr>
              <a:t>Придумать и записать 5-7 словосочетаний «прил.+ сущ.» на тему «Времена года».</a:t>
            </a:r>
          </a:p>
          <a:p>
            <a:pPr indent="450850">
              <a:buFontTx/>
              <a:buAutoNum type="arabicPeriod"/>
            </a:pPr>
            <a:r>
              <a:rPr lang="ru-RU" sz="2800">
                <a:latin typeface="Dotum" pitchFamily="34" charset="-127"/>
              </a:rPr>
              <a:t>Выписать из  рассказа И.С.Тургенева</a:t>
            </a:r>
            <a:endParaRPr lang="ru-RU" sz="2800">
              <a:latin typeface="Arial" charset="0"/>
            </a:endParaRPr>
          </a:p>
          <a:p>
            <a:pPr indent="450850"/>
            <a:r>
              <a:rPr lang="ru-RU" sz="2800">
                <a:latin typeface="Dotum" pitchFamily="34" charset="-127"/>
              </a:rPr>
              <a:t>«Бежин луг» </a:t>
            </a:r>
            <a:r>
              <a:rPr lang="ru-RU" sz="2800">
                <a:latin typeface="Arial" charset="0"/>
              </a:rPr>
              <a:t>5</a:t>
            </a:r>
            <a:r>
              <a:rPr lang="ru-RU" sz="2800">
                <a:latin typeface="Dotum" pitchFamily="34" charset="-127"/>
              </a:rPr>
              <a:t> предложений, подчеркнуть  </a:t>
            </a:r>
            <a:endParaRPr lang="ru-RU" sz="2800">
              <a:latin typeface="Arial" charset="0"/>
            </a:endParaRPr>
          </a:p>
          <a:p>
            <a:pPr indent="450850"/>
            <a:r>
              <a:rPr lang="ru-RU" sz="2800">
                <a:latin typeface="Dotum" pitchFamily="34" charset="-127"/>
              </a:rPr>
              <a:t>в них определения, обозначить  падеж.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404813"/>
            <a:ext cx="864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/>
              <a:t>ДИФФЕРЕНЦИРОВАННОЕ ЗАДАНИЕ:</a:t>
            </a:r>
          </a:p>
        </p:txBody>
      </p:sp>
      <p:pic>
        <p:nvPicPr>
          <p:cNvPr id="16392" name="Picture 8" descr="La6qi18Z8LwgnZdsAr1qy1GwC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6394" name="Picture 10" descr="La6qi18Z8LwgnZdsAr1qy1GwC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6396" name="Picture 12" descr="45386715_1245530981_per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5713" y="5411788"/>
            <a:ext cx="2808287" cy="1446212"/>
          </a:xfrm>
          <a:prstGeom prst="rect">
            <a:avLst/>
          </a:prstGeom>
          <a:noFill/>
        </p:spPr>
      </p:pic>
      <p:pic>
        <p:nvPicPr>
          <p:cNvPr id="16398" name="Picture 14" descr="165_lar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36613"/>
            <a:ext cx="1565275" cy="160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820896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/>
              <a:t>Автор: </a:t>
            </a:r>
          </a:p>
          <a:p>
            <a:r>
              <a:rPr lang="ru-RU" sz="3200" b="1" i="1"/>
              <a:t>учитель русского языка и литературы </a:t>
            </a:r>
          </a:p>
          <a:p>
            <a:endParaRPr lang="ru-RU" sz="3200" b="1" i="1"/>
          </a:p>
          <a:p>
            <a:r>
              <a:rPr lang="ru-RU" sz="3200" b="1" i="1"/>
              <a:t>МОУ «Волоколамская школа – интернат основного образования» </a:t>
            </a:r>
          </a:p>
          <a:p>
            <a:r>
              <a:rPr lang="ru-RU" sz="3200" b="1" i="1"/>
              <a:t>Новосадова Елена Гивиевна</a:t>
            </a:r>
            <a:r>
              <a:rPr lang="ru-RU" sz="4400" i="1"/>
              <a:t> </a:t>
            </a:r>
          </a:p>
        </p:txBody>
      </p:sp>
      <p:pic>
        <p:nvPicPr>
          <p:cNvPr id="17414" name="Picture 6" descr="129851350780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96025" y="4005263"/>
            <a:ext cx="2847975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675688" cy="4572000"/>
          </a:xfrm>
        </p:spPr>
        <p:txBody>
          <a:bodyPr/>
          <a:lstStyle/>
          <a:p>
            <a:pPr indent="273050" eaLnBrk="1" hangingPunct="1">
              <a:buFont typeface="Wingdings" pitchFamily="2" charset="2"/>
              <a:buNone/>
            </a:pPr>
            <a:r>
              <a:rPr lang="ru-RU" sz="4400" smtClean="0"/>
              <a:t>п.ром  а пишут т.п.ром  умом не!</a:t>
            </a:r>
            <a:r>
              <a:rPr lang="ru-RU" smtClean="0"/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47900" y="568325"/>
            <a:ext cx="484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/>
              <a:t>Девиз урока:</a:t>
            </a:r>
          </a:p>
        </p:txBody>
      </p:sp>
      <p:pic>
        <p:nvPicPr>
          <p:cNvPr id="6151" name="Picture 7" descr="96b854f4042a94473707022d42df42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995613"/>
            <a:ext cx="3889375" cy="3457575"/>
          </a:xfrm>
          <a:prstGeom prst="rect">
            <a:avLst/>
          </a:prstGeom>
          <a:noFill/>
        </p:spPr>
      </p:pic>
      <p:pic>
        <p:nvPicPr>
          <p:cNvPr id="6153" name="Picture 9" descr="4e96c18fed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2060575"/>
            <a:ext cx="4895850" cy="4505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9324975" cy="3078162"/>
          </a:xfrm>
        </p:spPr>
        <p:txBody>
          <a:bodyPr/>
          <a:lstStyle/>
          <a:p>
            <a:pPr indent="273050">
              <a:buFont typeface="Wingdings 2" pitchFamily="18" charset="2"/>
              <a:buNone/>
            </a:pPr>
            <a:r>
              <a:rPr lang="ru-RU" sz="3600" b="1" smtClean="0"/>
              <a:t>На солнечной  опушке  </a:t>
            </a:r>
            <a:r>
              <a:rPr lang="ru-RU" sz="3600" b="1" u="sng" smtClean="0"/>
              <a:t>фиалка расцвела,</a:t>
            </a:r>
          </a:p>
          <a:p>
            <a:pPr indent="273050">
              <a:buFont typeface="Wingdings 2" pitchFamily="18" charset="2"/>
              <a:buNone/>
            </a:pPr>
            <a:endParaRPr lang="ru-RU" sz="3600" b="1" u="sng" smtClean="0"/>
          </a:p>
          <a:p>
            <a:pPr indent="273050">
              <a:buFont typeface="Wingdings 2" pitchFamily="18" charset="2"/>
              <a:buNone/>
            </a:pPr>
            <a:r>
              <a:rPr lang="ru-RU" sz="3600" b="1" smtClean="0"/>
              <a:t>Лиловенькие ушки тихонько </a:t>
            </a:r>
            <a:r>
              <a:rPr lang="ru-RU" sz="3600" b="1" u="sng" smtClean="0"/>
              <a:t>подняла</a:t>
            </a:r>
            <a:r>
              <a:rPr lang="ru-RU" sz="3600" b="1" smtClean="0"/>
              <a:t>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7088" y="333375"/>
            <a:ext cx="7796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Синтаксический  разбор предложения</a:t>
            </a:r>
            <a:r>
              <a:rPr lang="ru-RU"/>
              <a:t> 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300788" y="31416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77050" y="184467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348038" y="30686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563938" y="30686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779838" y="30686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995738" y="30686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284663" y="30686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85" name="Picture 17" descr="i?id=434751804-2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3357563"/>
            <a:ext cx="3529012" cy="30956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19475" y="0"/>
            <a:ext cx="2179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u="sng"/>
              <a:t>Загадки: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7675" y="930275"/>
            <a:ext cx="844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765175"/>
            <a:ext cx="7869238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/>
              <a:t>Определяю я предметы,</a:t>
            </a:r>
          </a:p>
          <a:p>
            <a:r>
              <a:rPr lang="ru-RU" sz="3600" b="1"/>
              <a:t>Они со мной весьма заметны.</a:t>
            </a:r>
          </a:p>
          <a:p>
            <a:r>
              <a:rPr lang="ru-RU" sz="3600" b="1"/>
              <a:t>Я украшаю вашу речь.</a:t>
            </a:r>
          </a:p>
          <a:p>
            <a:r>
              <a:rPr lang="ru-RU" sz="3600" b="1"/>
              <a:t>Меня вам надо знать, беречь!</a:t>
            </a:r>
            <a:r>
              <a:rPr lang="ru-RU"/>
              <a:t> </a:t>
            </a:r>
          </a:p>
          <a:p>
            <a:endParaRPr lang="ru-RU"/>
          </a:p>
          <a:p>
            <a:endParaRPr lang="ru-RU"/>
          </a:p>
          <a:p>
            <a:r>
              <a:rPr lang="ru-RU" sz="3600" b="1"/>
              <a:t>Признак предмета или явления </a:t>
            </a:r>
          </a:p>
          <a:p>
            <a:r>
              <a:rPr lang="ru-RU" sz="3600" b="1"/>
              <a:t>Обозначают определения.</a:t>
            </a:r>
          </a:p>
          <a:p>
            <a:r>
              <a:rPr lang="ru-RU" sz="3600" b="1"/>
              <a:t>Чей? и Какой – ответы просты</a:t>
            </a:r>
          </a:p>
          <a:p>
            <a:r>
              <a:rPr lang="ru-RU" sz="3600" b="1"/>
              <a:t>Лишь не хватает волнистой черты!</a:t>
            </a:r>
            <a:r>
              <a:rPr lang="ru-RU" sz="3600"/>
              <a:t> </a:t>
            </a:r>
          </a:p>
        </p:txBody>
      </p:sp>
      <p:pic>
        <p:nvPicPr>
          <p:cNvPr id="8200" name="Picture 8" descr="0_21b9a_e5df4bdb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850" y="333375"/>
            <a:ext cx="1611313" cy="1808163"/>
          </a:xfrm>
          <a:prstGeom prst="rect">
            <a:avLst/>
          </a:prstGeom>
          <a:noFill/>
        </p:spPr>
      </p:pic>
      <p:pic>
        <p:nvPicPr>
          <p:cNvPr id="8202" name="Picture 10" descr="i?id=19431508-64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4652963"/>
            <a:ext cx="1657350" cy="1871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55650" y="0"/>
            <a:ext cx="82089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0000FF"/>
                </a:solidFill>
              </a:rPr>
              <a:t>Определение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547813" y="4508500"/>
            <a:ext cx="73453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rgbClr val="0000FF"/>
                </a:solidFill>
              </a:rPr>
              <a:t>Задачи: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solidFill>
                  <a:srgbClr val="0000FF"/>
                </a:solidFill>
              </a:rPr>
              <a:t>Познакомиться с определением;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solidFill>
                  <a:srgbClr val="0000FF"/>
                </a:solidFill>
              </a:rPr>
              <a:t>Научиться находить их в тексте;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solidFill>
                  <a:srgbClr val="0000FF"/>
                </a:solidFill>
              </a:rPr>
              <a:t>Узнаем, какую роль они выполняют;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solidFill>
                  <a:srgbClr val="0000FF"/>
                </a:solidFill>
              </a:rPr>
              <a:t>Употреблять их в речи.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2730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71E51"/>
                </a:solidFill>
              </a:rPr>
              <a:t>Глазки быстро заморгали: раз, два, три, четыре, пять.</a:t>
            </a:r>
          </a:p>
          <a:p>
            <a:pPr indent="2730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71E51"/>
                </a:solidFill>
              </a:rPr>
              <a:t>Но от этого устали и зажмурились опять.</a:t>
            </a:r>
          </a:p>
          <a:p>
            <a:pPr indent="2730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71E51"/>
                </a:solidFill>
              </a:rPr>
              <a:t>Отдыхают наши глазки, не хотят сейчас смотреть,</a:t>
            </a:r>
          </a:p>
          <a:p>
            <a:pPr indent="2730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71E51"/>
                </a:solidFill>
              </a:rPr>
              <a:t>Но пройдет еще минутка, надоест им так сидеть.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i="1" dirty="0" smtClean="0">
              <a:solidFill>
                <a:srgbClr val="071E5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071E51"/>
                </a:solidFill>
              </a:rPr>
              <a:t>Физкультминутка</a:t>
            </a:r>
          </a:p>
        </p:txBody>
      </p:sp>
      <p:pic>
        <p:nvPicPr>
          <p:cNvPr id="11268" name="Picture 6" descr="21"/>
          <p:cNvPicPr>
            <a:picLocks noChangeAspect="1" noChangeArrowheads="1" noCrop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0" y="428625"/>
            <a:ext cx="13366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15"/>
          <p:cNvPicPr>
            <a:picLocks noChangeAspect="1" noChangeArrowheads="1" noCrop="1"/>
          </p:cNvPicPr>
          <p:nvPr/>
        </p:nvPicPr>
        <p:blipFill>
          <a:blip r:embed="rId4" cstate="email">
            <a:lum contrast="12000"/>
          </a:blip>
          <a:srcRect/>
          <a:stretch>
            <a:fillRect/>
          </a:stretch>
        </p:blipFill>
        <p:spPr bwMode="auto">
          <a:xfrm>
            <a:off x="7429500" y="4929188"/>
            <a:ext cx="1360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800" b="1" smtClean="0">
                <a:ln>
                  <a:noFill/>
                </a:ln>
                <a:solidFill>
                  <a:srgbClr val="8D1BB1"/>
                </a:solidFill>
                <a:effectLst/>
              </a:rPr>
              <a:t>Игра в группах:</a:t>
            </a:r>
            <a:br>
              <a:rPr lang="ru-RU" sz="3800" b="1" smtClean="0">
                <a:ln>
                  <a:noFill/>
                </a:ln>
                <a:solidFill>
                  <a:srgbClr val="8D1BB1"/>
                </a:solidFill>
                <a:effectLst/>
              </a:rPr>
            </a:br>
            <a:r>
              <a:rPr lang="ru-RU" sz="3800" b="1" smtClean="0">
                <a:ln>
                  <a:noFill/>
                </a:ln>
                <a:solidFill>
                  <a:srgbClr val="8D1BB1"/>
                </a:solidFill>
                <a:effectLst/>
              </a:rPr>
              <a:t> «Соревнование с поэтом»</a:t>
            </a:r>
          </a:p>
        </p:txBody>
      </p:sp>
      <p:pic>
        <p:nvPicPr>
          <p:cNvPr id="31751" name="Picture 7" descr="04_clip_image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5157788"/>
            <a:ext cx="3384550" cy="1481137"/>
          </a:xfrm>
          <a:prstGeom prst="rect">
            <a:avLst/>
          </a:prstGeom>
          <a:noFill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23850" y="1196975"/>
            <a:ext cx="81375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/>
              <a:t>Вот уж снег (последний) в поле тает,</a:t>
            </a:r>
          </a:p>
          <a:p>
            <a:r>
              <a:rPr lang="ru-RU" sz="3600"/>
              <a:t>(Теплый ) пар восходит от земли.</a:t>
            </a:r>
          </a:p>
          <a:p>
            <a:r>
              <a:rPr lang="ru-RU" sz="3600"/>
              <a:t>И кувшинчик (синий)  расцветает, </a:t>
            </a:r>
          </a:p>
          <a:p>
            <a:r>
              <a:rPr lang="ru-RU" sz="3600"/>
              <a:t>И зовут друг друга журавли.</a:t>
            </a:r>
          </a:p>
          <a:p>
            <a:r>
              <a:rPr lang="ru-RU" sz="3600"/>
              <a:t>( Юный)  лес в ( зеленый) дым одетый</a:t>
            </a:r>
          </a:p>
          <a:p>
            <a:r>
              <a:rPr lang="ru-RU" sz="3600"/>
              <a:t>(Теплых) гроз нетерпеливо ждет…</a:t>
            </a:r>
          </a:p>
          <a:p>
            <a:r>
              <a:rPr lang="ru-RU" sz="3600"/>
              <a:t>(А.Толстой).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5400" b="1" smtClean="0">
                <a:ln>
                  <a:noFill/>
                </a:ln>
                <a:solidFill>
                  <a:schemeClr val="tx1"/>
                </a:solidFill>
                <a:effectLst/>
              </a:rPr>
              <a:t>Кластер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060575"/>
            <a:ext cx="86423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85875"/>
            <a:ext cx="8229600" cy="5572125"/>
          </a:xfrm>
        </p:spPr>
        <p:txBody>
          <a:bodyPr/>
          <a:lstStyle/>
          <a:p>
            <a:pPr indent="273050" eaLnBrk="1" hangingPunct="1">
              <a:buFont typeface="Wingdings" pitchFamily="2" charset="2"/>
              <a:buNone/>
            </a:pPr>
            <a:r>
              <a:rPr lang="ru-RU" sz="3200" smtClean="0">
                <a:solidFill>
                  <a:srgbClr val="071E51"/>
                </a:solidFill>
              </a:rPr>
              <a:t>   Определение – это второстепенный член предложения, который отвечает на вопросы какой? чей? и обозначает признак предмета. </a:t>
            </a:r>
          </a:p>
          <a:p>
            <a:pPr indent="273050" eaLnBrk="1" hangingPunct="1">
              <a:buFont typeface="Wingdings" pitchFamily="2" charset="2"/>
              <a:buNone/>
            </a:pPr>
            <a:r>
              <a:rPr lang="ru-RU" sz="3200" smtClean="0">
                <a:solidFill>
                  <a:srgbClr val="071E51"/>
                </a:solidFill>
              </a:rPr>
              <a:t>   Определения обычно выражаются прилагательными.</a:t>
            </a:r>
          </a:p>
          <a:p>
            <a:pPr indent="273050" eaLnBrk="1" hangingPunct="1">
              <a:buFont typeface="Wingdings" pitchFamily="2" charset="2"/>
              <a:buNone/>
            </a:pPr>
            <a:r>
              <a:rPr lang="ru-RU" sz="3200" smtClean="0">
                <a:solidFill>
                  <a:srgbClr val="071E51"/>
                </a:solidFill>
              </a:rPr>
              <a:t>   В предложении определение подчеркивается волнистой линией. </a:t>
            </a:r>
          </a:p>
          <a:p>
            <a:pPr indent="273050" eaLnBrk="1" hangingPunct="1">
              <a:buFont typeface="Wingdings" pitchFamily="2" charset="2"/>
              <a:buNone/>
            </a:pPr>
            <a:r>
              <a:rPr lang="ru-RU" sz="3200" i="1" smtClean="0">
                <a:solidFill>
                  <a:srgbClr val="8D1BB1"/>
                </a:solidFill>
              </a:rPr>
              <a:t>Пушистый снежный </a:t>
            </a:r>
            <a:r>
              <a:rPr lang="ru-RU" sz="3200" i="1" u="sng" smtClean="0">
                <a:solidFill>
                  <a:srgbClr val="8D1BB1"/>
                </a:solidFill>
              </a:rPr>
              <a:t>ковер</a:t>
            </a:r>
            <a:r>
              <a:rPr lang="ru-RU" sz="3200" i="1" smtClean="0">
                <a:solidFill>
                  <a:srgbClr val="8D1BB1"/>
                </a:solidFill>
              </a:rPr>
              <a:t> простирается до горизонта.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6350"/>
            <a:ext cx="8229600" cy="12192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071E51"/>
                </a:solidFill>
              </a:rPr>
              <a:t>Определение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971550" y="5876925"/>
            <a:ext cx="1768475" cy="71438"/>
          </a:xfrm>
          <a:custGeom>
            <a:avLst/>
            <a:gdLst>
              <a:gd name="connsiteX0" fmla="*/ 0 w 1768510"/>
              <a:gd name="connsiteY0" fmla="*/ 142351 h 144026"/>
              <a:gd name="connsiteX1" fmla="*/ 140677 w 1768510"/>
              <a:gd name="connsiteY1" fmla="*/ 1675 h 144026"/>
              <a:gd name="connsiteX2" fmla="*/ 291402 w 1768510"/>
              <a:gd name="connsiteY2" fmla="*/ 142351 h 144026"/>
              <a:gd name="connsiteX3" fmla="*/ 452176 w 1768510"/>
              <a:gd name="connsiteY3" fmla="*/ 11723 h 144026"/>
              <a:gd name="connsiteX4" fmla="*/ 592853 w 1768510"/>
              <a:gd name="connsiteY4" fmla="*/ 142351 h 144026"/>
              <a:gd name="connsiteX5" fmla="*/ 753626 w 1768510"/>
              <a:gd name="connsiteY5" fmla="*/ 1675 h 144026"/>
              <a:gd name="connsiteX6" fmla="*/ 894303 w 1768510"/>
              <a:gd name="connsiteY6" fmla="*/ 132303 h 144026"/>
              <a:gd name="connsiteX7" fmla="*/ 1055077 w 1768510"/>
              <a:gd name="connsiteY7" fmla="*/ 11723 h 144026"/>
              <a:gd name="connsiteX8" fmla="*/ 1185705 w 1768510"/>
              <a:gd name="connsiteY8" fmla="*/ 132303 h 144026"/>
              <a:gd name="connsiteX9" fmla="*/ 1326382 w 1768510"/>
              <a:gd name="connsiteY9" fmla="*/ 21771 h 144026"/>
              <a:gd name="connsiteX10" fmla="*/ 1477108 w 1768510"/>
              <a:gd name="connsiteY10" fmla="*/ 122255 h 144026"/>
              <a:gd name="connsiteX11" fmla="*/ 1647930 w 1768510"/>
              <a:gd name="connsiteY11" fmla="*/ 11723 h 144026"/>
              <a:gd name="connsiteX12" fmla="*/ 1768510 w 1768510"/>
              <a:gd name="connsiteY12" fmla="*/ 122255 h 1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8510" h="144026">
                <a:moveTo>
                  <a:pt x="0" y="142351"/>
                </a:moveTo>
                <a:cubicBezTo>
                  <a:pt x="46055" y="72013"/>
                  <a:pt x="92110" y="1675"/>
                  <a:pt x="140677" y="1675"/>
                </a:cubicBezTo>
                <a:cubicBezTo>
                  <a:pt x="189244" y="1675"/>
                  <a:pt x="239486" y="140676"/>
                  <a:pt x="291402" y="142351"/>
                </a:cubicBezTo>
                <a:cubicBezTo>
                  <a:pt x="343318" y="144026"/>
                  <a:pt x="401934" y="11723"/>
                  <a:pt x="452176" y="11723"/>
                </a:cubicBezTo>
                <a:cubicBezTo>
                  <a:pt x="502418" y="11723"/>
                  <a:pt x="542611" y="144026"/>
                  <a:pt x="592853" y="142351"/>
                </a:cubicBezTo>
                <a:cubicBezTo>
                  <a:pt x="643095" y="140676"/>
                  <a:pt x="703384" y="3350"/>
                  <a:pt x="753626" y="1675"/>
                </a:cubicBezTo>
                <a:cubicBezTo>
                  <a:pt x="803868" y="0"/>
                  <a:pt x="844061" y="130628"/>
                  <a:pt x="894303" y="132303"/>
                </a:cubicBezTo>
                <a:cubicBezTo>
                  <a:pt x="944545" y="133978"/>
                  <a:pt x="1006510" y="11723"/>
                  <a:pt x="1055077" y="11723"/>
                </a:cubicBezTo>
                <a:cubicBezTo>
                  <a:pt x="1103644" y="11723"/>
                  <a:pt x="1140488" y="130628"/>
                  <a:pt x="1185705" y="132303"/>
                </a:cubicBezTo>
                <a:cubicBezTo>
                  <a:pt x="1230922" y="133978"/>
                  <a:pt x="1277815" y="23446"/>
                  <a:pt x="1326382" y="21771"/>
                </a:cubicBezTo>
                <a:cubicBezTo>
                  <a:pt x="1374949" y="20096"/>
                  <a:pt x="1423517" y="123930"/>
                  <a:pt x="1477108" y="122255"/>
                </a:cubicBezTo>
                <a:cubicBezTo>
                  <a:pt x="1530699" y="120580"/>
                  <a:pt x="1599363" y="11723"/>
                  <a:pt x="1647930" y="11723"/>
                </a:cubicBezTo>
                <a:cubicBezTo>
                  <a:pt x="1696497" y="11723"/>
                  <a:pt x="1732503" y="66989"/>
                  <a:pt x="1768510" y="122255"/>
                </a:cubicBezTo>
              </a:path>
            </a:pathLst>
          </a:custGeom>
          <a:ln w="25400">
            <a:solidFill>
              <a:srgbClr val="071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олилиния 15"/>
          <p:cNvSpPr/>
          <p:nvPr/>
        </p:nvSpPr>
        <p:spPr>
          <a:xfrm>
            <a:off x="2700338" y="5876925"/>
            <a:ext cx="1768475" cy="71438"/>
          </a:xfrm>
          <a:custGeom>
            <a:avLst/>
            <a:gdLst>
              <a:gd name="connsiteX0" fmla="*/ 0 w 1768510"/>
              <a:gd name="connsiteY0" fmla="*/ 142351 h 144026"/>
              <a:gd name="connsiteX1" fmla="*/ 140677 w 1768510"/>
              <a:gd name="connsiteY1" fmla="*/ 1675 h 144026"/>
              <a:gd name="connsiteX2" fmla="*/ 291402 w 1768510"/>
              <a:gd name="connsiteY2" fmla="*/ 142351 h 144026"/>
              <a:gd name="connsiteX3" fmla="*/ 452176 w 1768510"/>
              <a:gd name="connsiteY3" fmla="*/ 11723 h 144026"/>
              <a:gd name="connsiteX4" fmla="*/ 592853 w 1768510"/>
              <a:gd name="connsiteY4" fmla="*/ 142351 h 144026"/>
              <a:gd name="connsiteX5" fmla="*/ 753626 w 1768510"/>
              <a:gd name="connsiteY5" fmla="*/ 1675 h 144026"/>
              <a:gd name="connsiteX6" fmla="*/ 894303 w 1768510"/>
              <a:gd name="connsiteY6" fmla="*/ 132303 h 144026"/>
              <a:gd name="connsiteX7" fmla="*/ 1055077 w 1768510"/>
              <a:gd name="connsiteY7" fmla="*/ 11723 h 144026"/>
              <a:gd name="connsiteX8" fmla="*/ 1185705 w 1768510"/>
              <a:gd name="connsiteY8" fmla="*/ 132303 h 144026"/>
              <a:gd name="connsiteX9" fmla="*/ 1326382 w 1768510"/>
              <a:gd name="connsiteY9" fmla="*/ 21771 h 144026"/>
              <a:gd name="connsiteX10" fmla="*/ 1477108 w 1768510"/>
              <a:gd name="connsiteY10" fmla="*/ 122255 h 144026"/>
              <a:gd name="connsiteX11" fmla="*/ 1647930 w 1768510"/>
              <a:gd name="connsiteY11" fmla="*/ 11723 h 144026"/>
              <a:gd name="connsiteX12" fmla="*/ 1768510 w 1768510"/>
              <a:gd name="connsiteY12" fmla="*/ 122255 h 1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8510" h="144026">
                <a:moveTo>
                  <a:pt x="0" y="142351"/>
                </a:moveTo>
                <a:cubicBezTo>
                  <a:pt x="46055" y="72013"/>
                  <a:pt x="92110" y="1675"/>
                  <a:pt x="140677" y="1675"/>
                </a:cubicBezTo>
                <a:cubicBezTo>
                  <a:pt x="189244" y="1675"/>
                  <a:pt x="239486" y="140676"/>
                  <a:pt x="291402" y="142351"/>
                </a:cubicBezTo>
                <a:cubicBezTo>
                  <a:pt x="343318" y="144026"/>
                  <a:pt x="401934" y="11723"/>
                  <a:pt x="452176" y="11723"/>
                </a:cubicBezTo>
                <a:cubicBezTo>
                  <a:pt x="502418" y="11723"/>
                  <a:pt x="542611" y="144026"/>
                  <a:pt x="592853" y="142351"/>
                </a:cubicBezTo>
                <a:cubicBezTo>
                  <a:pt x="643095" y="140676"/>
                  <a:pt x="703384" y="3350"/>
                  <a:pt x="753626" y="1675"/>
                </a:cubicBezTo>
                <a:cubicBezTo>
                  <a:pt x="803868" y="0"/>
                  <a:pt x="844061" y="130628"/>
                  <a:pt x="894303" y="132303"/>
                </a:cubicBezTo>
                <a:cubicBezTo>
                  <a:pt x="944545" y="133978"/>
                  <a:pt x="1006510" y="11723"/>
                  <a:pt x="1055077" y="11723"/>
                </a:cubicBezTo>
                <a:cubicBezTo>
                  <a:pt x="1103644" y="11723"/>
                  <a:pt x="1140488" y="130628"/>
                  <a:pt x="1185705" y="132303"/>
                </a:cubicBezTo>
                <a:cubicBezTo>
                  <a:pt x="1230922" y="133978"/>
                  <a:pt x="1277815" y="23446"/>
                  <a:pt x="1326382" y="21771"/>
                </a:cubicBezTo>
                <a:cubicBezTo>
                  <a:pt x="1374949" y="20096"/>
                  <a:pt x="1423517" y="123930"/>
                  <a:pt x="1477108" y="122255"/>
                </a:cubicBezTo>
                <a:cubicBezTo>
                  <a:pt x="1530699" y="120580"/>
                  <a:pt x="1599363" y="11723"/>
                  <a:pt x="1647930" y="11723"/>
                </a:cubicBezTo>
                <a:cubicBezTo>
                  <a:pt x="1696497" y="11723"/>
                  <a:pt x="1732503" y="66989"/>
                  <a:pt x="1768510" y="122255"/>
                </a:cubicBezTo>
              </a:path>
            </a:pathLst>
          </a:custGeom>
          <a:ln w="25400">
            <a:solidFill>
              <a:srgbClr val="071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|1.6|1.1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C00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755</TotalTime>
  <Words>425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Wingdings</vt:lpstr>
      <vt:lpstr>Dotum</vt:lpstr>
      <vt:lpstr>Бумажная</vt:lpstr>
      <vt:lpstr>Слайд 1</vt:lpstr>
      <vt:lpstr>Слайд 2</vt:lpstr>
      <vt:lpstr>Слайд 3</vt:lpstr>
      <vt:lpstr>Слайд 4</vt:lpstr>
      <vt:lpstr>Слайд 5</vt:lpstr>
      <vt:lpstr>Физкультминутка</vt:lpstr>
      <vt:lpstr>Игра в группах:  «Соревнование с поэтом»</vt:lpstr>
      <vt:lpstr>Кластер</vt:lpstr>
      <vt:lpstr>Определение</vt:lpstr>
      <vt:lpstr>Задание:  «Пробуждение жизненных впечатлений» </vt:lpstr>
      <vt:lpstr>Слайд 11</vt:lpstr>
      <vt:lpstr>Творческая работа  </vt:lpstr>
      <vt:lpstr>Самостоятельная работа: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</dc:title>
  <dc:creator>Shoi-Du</dc:creator>
  <cp:lastModifiedBy>revaz</cp:lastModifiedBy>
  <cp:revision>95</cp:revision>
  <dcterms:created xsi:type="dcterms:W3CDTF">2009-10-26T16:02:16Z</dcterms:created>
  <dcterms:modified xsi:type="dcterms:W3CDTF">2013-03-02T13:06:11Z</dcterms:modified>
</cp:coreProperties>
</file>