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275" r:id="rId3"/>
    <p:sldId id="267" r:id="rId4"/>
    <p:sldId id="258" r:id="rId5"/>
    <p:sldId id="274" r:id="rId6"/>
    <p:sldId id="268" r:id="rId7"/>
    <p:sldId id="269" r:id="rId8"/>
    <p:sldId id="276" r:id="rId9"/>
    <p:sldId id="277" r:id="rId10"/>
    <p:sldId id="278" r:id="rId11"/>
    <p:sldId id="279" r:id="rId12"/>
    <p:sldId id="280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626"/>
    <a:srgbClr val="6600CC"/>
    <a:srgbClr val="CC6600"/>
    <a:srgbClr val="666633"/>
    <a:srgbClr val="FF0066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3" autoAdjust="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2F1F305-1B6B-4E0E-93B5-B8F63E5EB762}" type="datetimeFigureOut">
              <a:rPr lang="ru-RU"/>
              <a:pPr>
                <a:defRPr/>
              </a:pPr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27CCAF6-A64F-47E0-80F4-3C4F4147A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398119E-2562-4AFB-925B-0D5D2726E207}" type="datetimeFigureOut">
              <a:rPr lang="ru-RU"/>
              <a:pPr>
                <a:defRPr/>
              </a:pPr>
              <a:t>02.03.2013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6114477-2500-4E54-868F-7724F9A6E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8AA272-0E23-4D13-9279-43C75429261E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87A8-0720-4406-A373-4EC6267FB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75CC-FAE7-4871-9D50-696C21080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E77F-E250-4C6D-B03D-06D82BB93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1A96-88A6-41F0-8A06-85F3D6869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ABA8-82FA-41B8-8B89-0D2C6B916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8816-7B35-4A43-8006-4665194FF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E8F1-EC73-4486-89E3-69C79994A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2FC5A-3601-40D1-9109-9E0BD4FF2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CB53-EEE9-4170-863D-95DCFE04B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5A73-1390-4905-BE92-7E9FD8012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9F0B1-EC5F-444D-AA17-227A71BA2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ru-RU"/>
              <a:t>Андреева Светлана Сергеевна 263-158-144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A07790-2BD9-403D-8F85-1CEDA51D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619250" y="1268413"/>
            <a:ext cx="5616575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Текстовая задача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030663" y="4508500"/>
            <a:ext cx="511333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Андреева Светлана Сергеевна</a:t>
            </a:r>
          </a:p>
          <a:p>
            <a:pPr>
              <a:spcBef>
                <a:spcPct val="50000"/>
              </a:spcBef>
            </a:pPr>
            <a:r>
              <a:rPr lang="ru-RU" sz="2400"/>
              <a:t>Учитель начальных классов</a:t>
            </a:r>
          </a:p>
          <a:p>
            <a:pPr>
              <a:spcBef>
                <a:spcPct val="50000"/>
              </a:spcBef>
            </a:pPr>
            <a:r>
              <a:rPr lang="ru-RU" sz="2400"/>
              <a:t>МОУ СОШ №19 г. Твери</a:t>
            </a:r>
          </a:p>
          <a:p>
            <a:pPr>
              <a:spcBef>
                <a:spcPct val="50000"/>
              </a:spcBef>
            </a:pPr>
            <a:r>
              <a:rPr lang="ru-RU" sz="2400"/>
              <a:t>                    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95288" y="33337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класс «Школа 2100»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55650" y="260350"/>
            <a:ext cx="5832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Учебник  стр. 37 №4.</a:t>
            </a:r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827088" y="2276475"/>
            <a:ext cx="28813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12"/>
          <p:cNvSpPr>
            <a:spLocks noChangeShapeType="1"/>
          </p:cNvSpPr>
          <p:nvPr/>
        </p:nvSpPr>
        <p:spPr bwMode="auto">
          <a:xfrm flipV="1">
            <a:off x="3708400" y="2276475"/>
            <a:ext cx="36734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AutoShape 16"/>
          <p:cNvSpPr>
            <a:spLocks/>
          </p:cNvSpPr>
          <p:nvPr/>
        </p:nvSpPr>
        <p:spPr bwMode="auto">
          <a:xfrm rot="5400000">
            <a:off x="3923506" y="-1251743"/>
            <a:ext cx="360363" cy="6553200"/>
          </a:xfrm>
          <a:prstGeom prst="leftBracket">
            <a:avLst>
              <a:gd name="adj" fmla="val 1515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1763713" y="1412875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было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1547813" y="18446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лопнули</a:t>
            </a: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5003800" y="1844675"/>
            <a:ext cx="194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осталось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1268413"/>
            <a:ext cx="1366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5ш.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47813" y="2492375"/>
            <a:ext cx="86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?ш.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64163" y="2492375"/>
            <a:ext cx="107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3ш.</a:t>
            </a:r>
          </a:p>
        </p:txBody>
      </p:sp>
      <p:sp>
        <p:nvSpPr>
          <p:cNvPr id="11276" name="Rectangle 39"/>
          <p:cNvSpPr>
            <a:spLocks noChangeArrowheads="1"/>
          </p:cNvSpPr>
          <p:nvPr/>
        </p:nvSpPr>
        <p:spPr bwMode="auto">
          <a:xfrm>
            <a:off x="900113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Rectangle 39"/>
          <p:cNvSpPr>
            <a:spLocks noChangeArrowheads="1"/>
          </p:cNvSpPr>
          <p:nvPr/>
        </p:nvSpPr>
        <p:spPr bwMode="auto">
          <a:xfrm>
            <a:off x="1403350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Rectangle 39"/>
          <p:cNvSpPr>
            <a:spLocks noChangeArrowheads="1"/>
          </p:cNvSpPr>
          <p:nvPr/>
        </p:nvSpPr>
        <p:spPr bwMode="auto">
          <a:xfrm>
            <a:off x="1908175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Rectangle 39"/>
          <p:cNvSpPr>
            <a:spLocks noChangeArrowheads="1"/>
          </p:cNvSpPr>
          <p:nvPr/>
        </p:nvSpPr>
        <p:spPr bwMode="auto">
          <a:xfrm>
            <a:off x="2411413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Rectangle 39"/>
          <p:cNvSpPr>
            <a:spLocks noChangeArrowheads="1"/>
          </p:cNvSpPr>
          <p:nvPr/>
        </p:nvSpPr>
        <p:spPr bwMode="auto">
          <a:xfrm>
            <a:off x="2916238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3708400" y="2205038"/>
            <a:ext cx="0" cy="1444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42988" y="3933825"/>
            <a:ext cx="288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5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1403350" y="38608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</a:t>
            </a:r>
            <a:r>
              <a:rPr lang="ru-RU" sz="2800" b="1"/>
              <a:t>– </a:t>
            </a:r>
            <a:endParaRPr lang="ru-RU" sz="28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79613" y="3860800"/>
            <a:ext cx="28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11413" y="3933825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=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987675" y="3860800"/>
            <a:ext cx="28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2</a:t>
            </a:r>
          </a:p>
        </p:txBody>
      </p:sp>
      <p:sp>
        <p:nvSpPr>
          <p:cNvPr id="11287" name="TextBox 29"/>
          <p:cNvSpPr txBox="1">
            <a:spLocks noChangeArrowheads="1"/>
          </p:cNvSpPr>
          <p:nvPr/>
        </p:nvSpPr>
        <p:spPr bwMode="auto">
          <a:xfrm>
            <a:off x="684213" y="4508500"/>
            <a:ext cx="2303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Ответ: </a:t>
            </a:r>
          </a:p>
        </p:txBody>
      </p:sp>
      <p:sp>
        <p:nvSpPr>
          <p:cNvPr id="11288" name="Rectangle 39"/>
          <p:cNvSpPr>
            <a:spLocks noChangeArrowheads="1"/>
          </p:cNvSpPr>
          <p:nvPr/>
        </p:nvSpPr>
        <p:spPr bwMode="auto">
          <a:xfrm>
            <a:off x="827088" y="3141663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Rectangle 39"/>
          <p:cNvSpPr>
            <a:spLocks noChangeArrowheads="1"/>
          </p:cNvSpPr>
          <p:nvPr/>
        </p:nvSpPr>
        <p:spPr bwMode="auto">
          <a:xfrm>
            <a:off x="1331913" y="3141663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Rectangle 39"/>
          <p:cNvSpPr>
            <a:spLocks noChangeArrowheads="1"/>
          </p:cNvSpPr>
          <p:nvPr/>
        </p:nvSpPr>
        <p:spPr bwMode="auto">
          <a:xfrm>
            <a:off x="1835150" y="3141663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71550" y="3141663"/>
            <a:ext cx="287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5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403350" y="30686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–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1908175" y="31416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771775" y="4581525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2 шара.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ЗАПИСЬ ЗАДАЧИ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60499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Петя -4яб.        </a:t>
            </a:r>
          </a:p>
          <a:p>
            <a:r>
              <a:rPr lang="ru-RU" sz="4000"/>
              <a:t> Вова -2яб.</a:t>
            </a:r>
          </a:p>
          <a:p>
            <a:pPr>
              <a:spcBef>
                <a:spcPct val="50000"/>
              </a:spcBef>
            </a:pPr>
            <a:endParaRPr lang="ru-RU" sz="4000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843213" y="126841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1268413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2843213" y="227647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492500" y="1341438"/>
            <a:ext cx="1439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?яб.</a:t>
            </a:r>
          </a:p>
        </p:txBody>
      </p:sp>
      <p:pic>
        <p:nvPicPr>
          <p:cNvPr id="20492" name="Picture 12" descr="C7DCCF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420938"/>
            <a:ext cx="3455987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3850" y="4365625"/>
            <a:ext cx="4535488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800"/>
              <a:t>4+2=6(яб.)</a:t>
            </a:r>
          </a:p>
          <a:p>
            <a:pPr>
              <a:spcBef>
                <a:spcPct val="50000"/>
              </a:spcBef>
            </a:pPr>
            <a:endParaRPr lang="ru-RU" sz="4800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50825" y="5157788"/>
            <a:ext cx="6985000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/>
              <a:t>Ответ: 6 яблок.</a:t>
            </a:r>
          </a:p>
          <a:p>
            <a:pPr>
              <a:spcBef>
                <a:spcPct val="50000"/>
              </a:spcBef>
            </a:pP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8" grpId="0" animBg="1"/>
      <p:bldP spid="20489" grpId="0" animBg="1"/>
      <p:bldP spid="204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43213" y="549275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43213" y="1484313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43213" y="2276475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71775" y="3284538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00338" y="4292600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3203575" y="549275"/>
            <a:ext cx="23034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УСЛОВИЕ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348038" y="1484313"/>
            <a:ext cx="19399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ВОПРОС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348038" y="2276475"/>
            <a:ext cx="16224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СХЕМА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987675" y="4292600"/>
            <a:ext cx="22494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РЕШЕНИЕ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843213" y="3213100"/>
            <a:ext cx="2862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ВЫРАЖЕНИЕ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700338" y="5229225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419475" y="5229225"/>
            <a:ext cx="1552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763713" y="2060575"/>
            <a:ext cx="5686425" cy="272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56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750" y="1916113"/>
          <a:ext cx="2088232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56862"/>
                <a:gridCol w="15313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– </a:t>
                      </a:r>
                      <a:r>
                        <a:rPr lang="ru-RU" sz="2800" baseline="0" dirty="0" smtClean="0"/>
                        <a:t>2</a:t>
                      </a:r>
                      <a:r>
                        <a:rPr lang="ru-RU" sz="2800" dirty="0" smtClean="0"/>
                        <a:t> +6</a:t>
                      </a:r>
                      <a:endParaRPr lang="ru-RU" sz="2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16632"/>
            <a:ext cx="51125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Расшифруйте.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8313" y="2852738"/>
          <a:ext cx="2160240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606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</a:t>
                      </a:r>
                      <a:endParaRPr lang="ru-RU" sz="3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5+1+2</a:t>
                      </a:r>
                      <a:endParaRPr lang="ru-RU" sz="2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91" name="Овал 6"/>
          <p:cNvSpPr>
            <a:spLocks noChangeArrowheads="1"/>
          </p:cNvSpPr>
          <p:nvPr/>
        </p:nvSpPr>
        <p:spPr bwMode="auto">
          <a:xfrm>
            <a:off x="2771775" y="1844675"/>
            <a:ext cx="720725" cy="6477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Овал 7"/>
          <p:cNvSpPr>
            <a:spLocks noChangeArrowheads="1"/>
          </p:cNvSpPr>
          <p:nvPr/>
        </p:nvSpPr>
        <p:spPr bwMode="auto">
          <a:xfrm>
            <a:off x="2771775" y="2852738"/>
            <a:ext cx="720725" cy="6477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67175" y="1916113"/>
          <a:ext cx="2160240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606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</a:t>
                      </a:r>
                      <a:endParaRPr lang="ru-RU" sz="3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4+4 – 3</a:t>
                      </a:r>
                      <a:endParaRPr lang="ru-RU" sz="2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067175" y="2852738"/>
          <a:ext cx="2160240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6064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</a:t>
                      </a:r>
                      <a:endParaRPr lang="ru-RU" sz="3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8–5 +1</a:t>
                      </a:r>
                      <a:endParaRPr lang="ru-RU" sz="2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09" name="Овал 10"/>
          <p:cNvSpPr>
            <a:spLocks noChangeArrowheads="1"/>
          </p:cNvSpPr>
          <p:nvPr/>
        </p:nvSpPr>
        <p:spPr bwMode="auto">
          <a:xfrm>
            <a:off x="6372225" y="1916113"/>
            <a:ext cx="720725" cy="649287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0" name="Овал 11"/>
          <p:cNvSpPr>
            <a:spLocks noChangeArrowheads="1"/>
          </p:cNvSpPr>
          <p:nvPr/>
        </p:nvSpPr>
        <p:spPr bwMode="auto">
          <a:xfrm>
            <a:off x="6443663" y="2852738"/>
            <a:ext cx="720725" cy="6477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16238" y="1773238"/>
            <a:ext cx="3603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87675" y="2781300"/>
            <a:ext cx="2889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8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16688" y="1844675"/>
            <a:ext cx="431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88125" y="2781300"/>
            <a:ext cx="3603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/>
              <a:t>4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42988" y="4292600"/>
          <a:ext cx="6096000" cy="179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9761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ru-RU" sz="3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520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31913" y="5229225"/>
            <a:ext cx="43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/>
              <a:t>З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68538" y="5229225"/>
            <a:ext cx="503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/>
              <a:t>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76600" y="5229225"/>
            <a:ext cx="574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/>
              <a:t>Д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92725" y="5300663"/>
            <a:ext cx="5032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/>
              <a:t>Ч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56100" y="5229225"/>
            <a:ext cx="5032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/>
              <a:t>А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43663" y="5229225"/>
            <a:ext cx="3603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/>
              <a:t>А</a:t>
            </a:r>
          </a:p>
        </p:txBody>
      </p:sp>
      <p:sp>
        <p:nvSpPr>
          <p:cNvPr id="3144" name="Прямоугольник 23"/>
          <p:cNvSpPr>
            <a:spLocks noChangeArrowheads="1"/>
          </p:cNvSpPr>
          <p:nvPr/>
        </p:nvSpPr>
        <p:spPr bwMode="auto">
          <a:xfrm>
            <a:off x="611188" y="981075"/>
            <a:ext cx="52435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hlink"/>
                </a:solidFill>
              </a:rPr>
              <a:t>Узнайте тему урока.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76375" y="260350"/>
            <a:ext cx="6119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</a:rPr>
              <a:t>Найдите задачу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691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705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1</a:t>
            </a:r>
            <a:r>
              <a:rPr lang="ru-RU" sz="4000">
                <a:solidFill>
                  <a:schemeClr val="tx2"/>
                </a:solidFill>
              </a:rPr>
              <a:t>.«У Пети 4 яблока».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691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79388" y="1844675"/>
            <a:ext cx="87852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2</a:t>
            </a:r>
            <a:r>
              <a:rPr lang="ru-RU" sz="3600">
                <a:solidFill>
                  <a:schemeClr val="tx2"/>
                </a:solidFill>
              </a:rPr>
              <a:t>.«У Пети  4 яблока, а у Вовы -  2 яблока».</a:t>
            </a:r>
            <a:br>
              <a:rPr lang="ru-RU" sz="3600">
                <a:solidFill>
                  <a:schemeClr val="tx2"/>
                </a:solidFill>
              </a:rPr>
            </a:br>
            <a:endParaRPr lang="ru-RU" sz="3600">
              <a:solidFill>
                <a:schemeClr val="tx2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79388" y="3068638"/>
            <a:ext cx="89646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3</a:t>
            </a:r>
            <a:r>
              <a:rPr lang="ru-RU" sz="3600">
                <a:solidFill>
                  <a:schemeClr val="tx2"/>
                </a:solidFill>
              </a:rPr>
              <a:t>.«У Пети 4 яблока, а у Вовы - 2 яблока. Сколько яблок у Пети и Вовы вместе?»	</a:t>
            </a:r>
            <a:br>
              <a:rPr lang="ru-RU" sz="3600">
                <a:solidFill>
                  <a:schemeClr val="tx2"/>
                </a:solidFill>
              </a:rPr>
            </a:br>
            <a:endParaRPr lang="ru-RU" sz="3600">
              <a:solidFill>
                <a:schemeClr val="tx2"/>
              </a:solidFill>
            </a:endParaRP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395288" y="3716338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0" y="43656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</a:rPr>
              <a:t>4</a:t>
            </a:r>
            <a:r>
              <a:rPr lang="ru-RU" sz="3600">
                <a:solidFill>
                  <a:schemeClr val="tx2"/>
                </a:solidFill>
              </a:rPr>
              <a:t>.«На сколько яблок больше, чем груш?»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</a:rPr>
              <a:t>ЗАДАЧА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 У Пети 4 яблока, а у Вовы - 2 яблока. Сколько яблок у Пети и Вовы вместе?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908050"/>
          <a:ext cx="8712968" cy="4813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6"/>
                <a:gridCol w="60486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52656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705312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AutoShape 15"/>
          <p:cNvCxnSpPr>
            <a:cxnSpLocks noChangeShapeType="1"/>
          </p:cNvCxnSpPr>
          <p:nvPr/>
        </p:nvCxnSpPr>
        <p:spPr bwMode="auto">
          <a:xfrm>
            <a:off x="3132138" y="3284538"/>
            <a:ext cx="2951162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4" name="AutoShape 16"/>
          <p:cNvCxnSpPr>
            <a:cxnSpLocks noChangeShapeType="1"/>
          </p:cNvCxnSpPr>
          <p:nvPr/>
        </p:nvCxnSpPr>
        <p:spPr bwMode="auto">
          <a:xfrm>
            <a:off x="6084888" y="3284538"/>
            <a:ext cx="2016125" cy="1587"/>
          </a:xfrm>
          <a:prstGeom prst="straightConnector1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</p:cxnSp>
      <p:sp>
        <p:nvSpPr>
          <p:cNvPr id="5" name="AutoShape 24"/>
          <p:cNvSpPr>
            <a:spLocks/>
          </p:cNvSpPr>
          <p:nvPr/>
        </p:nvSpPr>
        <p:spPr bwMode="auto">
          <a:xfrm rot="5400000">
            <a:off x="4392613" y="1592263"/>
            <a:ext cx="431800" cy="2952750"/>
          </a:xfrm>
          <a:prstGeom prst="leftBracket">
            <a:avLst>
              <a:gd name="adj" fmla="val 56985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AutoShape 25"/>
          <p:cNvSpPr>
            <a:spLocks/>
          </p:cNvSpPr>
          <p:nvPr/>
        </p:nvSpPr>
        <p:spPr bwMode="auto">
          <a:xfrm rot="5400000">
            <a:off x="6912769" y="2096294"/>
            <a:ext cx="360363" cy="2016125"/>
          </a:xfrm>
          <a:prstGeom prst="leftBracket">
            <a:avLst>
              <a:gd name="adj" fmla="val 4662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27"/>
          <p:cNvSpPr>
            <a:spLocks/>
          </p:cNvSpPr>
          <p:nvPr/>
        </p:nvSpPr>
        <p:spPr bwMode="auto">
          <a:xfrm rot="5400000">
            <a:off x="5472907" y="943769"/>
            <a:ext cx="287337" cy="4968875"/>
          </a:xfrm>
          <a:prstGeom prst="rightBracket">
            <a:avLst>
              <a:gd name="adj" fmla="val 112758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4663" y="2420938"/>
            <a:ext cx="79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4яб.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04025" y="2420938"/>
            <a:ext cx="792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2яб.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51500" y="3500438"/>
            <a:ext cx="935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?яб.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8313" y="981075"/>
            <a:ext cx="1943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УСЛОВИЕ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9750" y="1844675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ВОПРОС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19475" y="2852738"/>
            <a:ext cx="7921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16688" y="2852738"/>
            <a:ext cx="720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В.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84213" y="2997200"/>
            <a:ext cx="1727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СХЕМА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005263"/>
            <a:ext cx="3097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ВЫРАЖЕНИЕ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40200" y="4005263"/>
            <a:ext cx="3168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4+2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5288" y="4652963"/>
            <a:ext cx="24479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РЕШЕНИЕ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00563" y="4581525"/>
            <a:ext cx="3240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4+2=6(яб.)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8313" y="5157788"/>
            <a:ext cx="208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ОТВЕТ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932363" y="5084763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6 яблок</a:t>
            </a:r>
          </a:p>
        </p:txBody>
      </p:sp>
      <p:sp>
        <p:nvSpPr>
          <p:cNvPr id="6188" name="Прямоугольник 21"/>
          <p:cNvSpPr>
            <a:spLocks noChangeArrowheads="1"/>
          </p:cNvSpPr>
          <p:nvPr/>
        </p:nvSpPr>
        <p:spPr bwMode="auto">
          <a:xfrm>
            <a:off x="2987675" y="908050"/>
            <a:ext cx="573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У Пети 4 яблока, а у Вовы- 2 яблока.</a:t>
            </a:r>
          </a:p>
        </p:txBody>
      </p:sp>
      <p:sp>
        <p:nvSpPr>
          <p:cNvPr id="6189" name="Прямоугольник 22"/>
          <p:cNvSpPr>
            <a:spLocks noChangeArrowheads="1"/>
          </p:cNvSpPr>
          <p:nvPr/>
        </p:nvSpPr>
        <p:spPr bwMode="auto">
          <a:xfrm>
            <a:off x="2916238" y="1557338"/>
            <a:ext cx="6076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Сколько яблок у Пети и Вовы вместе?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ЗАПИСЬ ЗАДАЧИ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60499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Петя -4яб.        </a:t>
            </a:r>
          </a:p>
          <a:p>
            <a:r>
              <a:rPr lang="ru-RU" sz="4000"/>
              <a:t> Вова -2яб.</a:t>
            </a:r>
          </a:p>
          <a:p>
            <a:pPr>
              <a:spcBef>
                <a:spcPct val="50000"/>
              </a:spcBef>
            </a:pPr>
            <a:endParaRPr lang="ru-RU" sz="4000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843213" y="126841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1268413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2843213" y="227647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492500" y="1341438"/>
            <a:ext cx="1439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?яб.</a:t>
            </a:r>
          </a:p>
        </p:txBody>
      </p:sp>
      <p:pic>
        <p:nvPicPr>
          <p:cNvPr id="20492" name="Picture 12" descr="C7DCCF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420938"/>
            <a:ext cx="3455987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3850" y="4365625"/>
            <a:ext cx="4535488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800"/>
              <a:t>4+2=6(яб.)</a:t>
            </a:r>
          </a:p>
          <a:p>
            <a:pPr>
              <a:spcBef>
                <a:spcPct val="50000"/>
              </a:spcBef>
            </a:pPr>
            <a:endParaRPr lang="ru-RU" sz="4800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50825" y="5157788"/>
            <a:ext cx="6985000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/>
              <a:t>Ответ: 6 яблок.</a:t>
            </a:r>
          </a:p>
          <a:p>
            <a:pPr>
              <a:spcBef>
                <a:spcPct val="50000"/>
              </a:spcBef>
            </a:pP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8" grpId="0" animBg="1"/>
      <p:bldP spid="20489" grpId="0" animBg="1"/>
      <p:bldP spid="204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31913" y="0"/>
            <a:ext cx="5327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</a:rPr>
              <a:t>Задание 1.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6921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Прочитай текст справа и текст слева.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79388" y="1341438"/>
            <a:ext cx="4392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107950" y="1268413"/>
            <a:ext cx="4464050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0825" y="1268413"/>
            <a:ext cx="4249738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У Лены было 5 конфет. Она 2 конфеты подарила.</a:t>
            </a:r>
          </a:p>
          <a:p>
            <a:r>
              <a:rPr lang="ru-RU" sz="2800" dirty="0"/>
              <a:t>Сколько конфет у Лены осталось?</a:t>
            </a:r>
          </a:p>
          <a:p>
            <a:pPr algn="ctr">
              <a:spcBef>
                <a:spcPct val="50000"/>
              </a:spcBef>
            </a:pPr>
            <a:r>
              <a:rPr lang="ru-RU" sz="2800" b="1" dirty="0"/>
              <a:t>ЗАДАЧА</a:t>
            </a: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4859338" y="1268413"/>
            <a:ext cx="4105275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787900" y="1341438"/>
            <a:ext cx="421163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У Лены было 5 конфет. Она 2 конфеты подарила.</a:t>
            </a:r>
          </a:p>
          <a:p>
            <a:pPr>
              <a:spcBef>
                <a:spcPct val="50000"/>
              </a:spcBef>
            </a:pPr>
            <a:endParaRPr lang="ru-RU" sz="2800"/>
          </a:p>
          <a:p>
            <a:pPr algn="ctr">
              <a:spcBef>
                <a:spcPct val="50000"/>
              </a:spcBef>
            </a:pPr>
            <a:r>
              <a:rPr lang="ru-RU" sz="2800" b="1"/>
              <a:t>УСЛОВИЕ ЗАДАЧИ</a:t>
            </a: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971550" y="5013325"/>
            <a:ext cx="756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971550" y="5013325"/>
            <a:ext cx="720725" cy="720725"/>
          </a:xfrm>
          <a:prstGeom prst="rect">
            <a:avLst/>
          </a:prstGeom>
          <a:solidFill>
            <a:srgbClr val="F1F62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16013" y="50847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?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763713" y="4941888"/>
            <a:ext cx="6911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Чем отличается текст </a:t>
            </a:r>
            <a:r>
              <a:rPr lang="ru-RU" sz="4000" b="1"/>
              <a:t>задачи </a:t>
            </a:r>
            <a:r>
              <a:rPr lang="ru-RU" sz="4000"/>
              <a:t>от текста</a:t>
            </a:r>
            <a:r>
              <a:rPr lang="ru-RU" sz="4000" b="1"/>
              <a:t> условия</a:t>
            </a:r>
            <a:r>
              <a:rPr lang="ru-RU" sz="4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2542" grpId="0" animBg="1"/>
      <p:bldP spid="225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549275"/>
          <a:ext cx="5112568" cy="10081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12568"/>
              </a:tblGrid>
              <a:tr h="100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24" name="TextBox 2"/>
          <p:cNvSpPr txBox="1">
            <a:spLocks noChangeArrowheads="1"/>
          </p:cNvSpPr>
          <p:nvPr/>
        </p:nvSpPr>
        <p:spPr bwMode="auto">
          <a:xfrm>
            <a:off x="179388" y="620713"/>
            <a:ext cx="5761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У Лены было 5 конфет. </a:t>
            </a:r>
          </a:p>
          <a:p>
            <a:r>
              <a:rPr lang="ru-RU" sz="2400"/>
              <a:t>Она 2 конфеты подарила.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844675"/>
          <a:ext cx="5112568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12568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31" name="TextBox 5"/>
          <p:cNvSpPr txBox="1">
            <a:spLocks noChangeArrowheads="1"/>
          </p:cNvSpPr>
          <p:nvPr/>
        </p:nvSpPr>
        <p:spPr bwMode="auto">
          <a:xfrm>
            <a:off x="250825" y="1844675"/>
            <a:ext cx="6229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Сколько конфет у Лены осталось?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825" y="2708275"/>
          <a:ext cx="504056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4056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38" name="TextBox 7"/>
          <p:cNvSpPr txBox="1">
            <a:spLocks noChangeArrowheads="1"/>
          </p:cNvSpPr>
          <p:nvPr/>
        </p:nvSpPr>
        <p:spPr bwMode="auto">
          <a:xfrm>
            <a:off x="611188" y="2781300"/>
            <a:ext cx="4392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5 – 2 = 3 (к.)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825" y="3644900"/>
          <a:ext cx="504056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4056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45" name="TextBox 10"/>
          <p:cNvSpPr txBox="1">
            <a:spLocks noChangeArrowheads="1"/>
          </p:cNvSpPr>
          <p:nvPr/>
        </p:nvSpPr>
        <p:spPr bwMode="auto">
          <a:xfrm>
            <a:off x="684213" y="3644900"/>
            <a:ext cx="3527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3 конфеты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0825" y="4508500"/>
          <a:ext cx="5112568" cy="11521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12568"/>
              </a:tblGrid>
              <a:tr h="115212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52" name="AutoShape 15"/>
          <p:cNvCxnSpPr>
            <a:cxnSpLocks noChangeShapeType="1"/>
          </p:cNvCxnSpPr>
          <p:nvPr/>
        </p:nvCxnSpPr>
        <p:spPr bwMode="auto">
          <a:xfrm>
            <a:off x="468313" y="5229225"/>
            <a:ext cx="19431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9253" name="AutoShape 16"/>
          <p:cNvCxnSpPr>
            <a:cxnSpLocks noChangeShapeType="1"/>
          </p:cNvCxnSpPr>
          <p:nvPr/>
        </p:nvCxnSpPr>
        <p:spPr bwMode="auto">
          <a:xfrm>
            <a:off x="2411413" y="5229225"/>
            <a:ext cx="1439862" cy="0"/>
          </a:xfrm>
          <a:prstGeom prst="straightConnector1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</p:cxnSp>
      <p:sp>
        <p:nvSpPr>
          <p:cNvPr id="17" name="AutoShape 27"/>
          <p:cNvSpPr>
            <a:spLocks/>
          </p:cNvSpPr>
          <p:nvPr/>
        </p:nvSpPr>
        <p:spPr bwMode="auto">
          <a:xfrm rot="16200000">
            <a:off x="1980406" y="3356770"/>
            <a:ext cx="358775" cy="3382962"/>
          </a:xfrm>
          <a:prstGeom prst="rightBracket">
            <a:avLst>
              <a:gd name="adj" fmla="val 11541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55" name="TextBox 17"/>
          <p:cNvSpPr txBox="1">
            <a:spLocks noChangeArrowheads="1"/>
          </p:cNvSpPr>
          <p:nvPr/>
        </p:nvSpPr>
        <p:spPr bwMode="auto">
          <a:xfrm>
            <a:off x="2051050" y="4508500"/>
            <a:ext cx="64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5к.</a:t>
            </a:r>
          </a:p>
        </p:txBody>
      </p:sp>
      <p:sp>
        <p:nvSpPr>
          <p:cNvPr id="9256" name="TextBox 18"/>
          <p:cNvSpPr txBox="1">
            <a:spLocks noChangeArrowheads="1"/>
          </p:cNvSpPr>
          <p:nvPr/>
        </p:nvSpPr>
        <p:spPr bwMode="auto">
          <a:xfrm>
            <a:off x="684213" y="4868863"/>
            <a:ext cx="1366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подарила</a:t>
            </a:r>
          </a:p>
        </p:txBody>
      </p:sp>
      <p:sp>
        <p:nvSpPr>
          <p:cNvPr id="9257" name="TextBox 19"/>
          <p:cNvSpPr txBox="1">
            <a:spLocks noChangeArrowheads="1"/>
          </p:cNvSpPr>
          <p:nvPr/>
        </p:nvSpPr>
        <p:spPr bwMode="auto">
          <a:xfrm>
            <a:off x="2555875" y="486886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осталось</a:t>
            </a:r>
          </a:p>
        </p:txBody>
      </p:sp>
      <p:sp>
        <p:nvSpPr>
          <p:cNvPr id="9258" name="TextBox 20"/>
          <p:cNvSpPr txBox="1">
            <a:spLocks noChangeArrowheads="1"/>
          </p:cNvSpPr>
          <p:nvPr/>
        </p:nvSpPr>
        <p:spPr bwMode="auto">
          <a:xfrm>
            <a:off x="827088" y="5300663"/>
            <a:ext cx="1081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2к.</a:t>
            </a:r>
          </a:p>
        </p:txBody>
      </p:sp>
      <p:sp>
        <p:nvSpPr>
          <p:cNvPr id="9259" name="TextBox 21"/>
          <p:cNvSpPr txBox="1">
            <a:spLocks noChangeArrowheads="1"/>
          </p:cNvSpPr>
          <p:nvPr/>
        </p:nvSpPr>
        <p:spPr bwMode="auto">
          <a:xfrm>
            <a:off x="2916238" y="5300663"/>
            <a:ext cx="719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?к.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23850" y="5949950"/>
          <a:ext cx="504056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4056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66" name="TextBox 25"/>
          <p:cNvSpPr txBox="1">
            <a:spLocks noChangeArrowheads="1"/>
          </p:cNvSpPr>
          <p:nvPr/>
        </p:nvSpPr>
        <p:spPr bwMode="auto">
          <a:xfrm>
            <a:off x="900113" y="5949950"/>
            <a:ext cx="36004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5 – 2 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011863" y="620713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73" name="TextBox 27"/>
          <p:cNvSpPr txBox="1">
            <a:spLocks noChangeArrowheads="1"/>
          </p:cNvSpPr>
          <p:nvPr/>
        </p:nvSpPr>
        <p:spPr bwMode="auto">
          <a:xfrm>
            <a:off x="6516688" y="620713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ВОПРОС</a:t>
            </a: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6011863" y="1484313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80" name="TextBox 29"/>
          <p:cNvSpPr txBox="1">
            <a:spLocks noChangeArrowheads="1"/>
          </p:cNvSpPr>
          <p:nvPr/>
        </p:nvSpPr>
        <p:spPr bwMode="auto">
          <a:xfrm>
            <a:off x="6372225" y="1484313"/>
            <a:ext cx="23034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УСЛОВИЕ</a:t>
            </a: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6011863" y="2420938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87" name="TextBox 31"/>
          <p:cNvSpPr txBox="1">
            <a:spLocks noChangeArrowheads="1"/>
          </p:cNvSpPr>
          <p:nvPr/>
        </p:nvSpPr>
        <p:spPr bwMode="auto">
          <a:xfrm>
            <a:off x="6300788" y="2420938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РЕШЕНИЕ</a:t>
            </a: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6011863" y="3357563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94" name="TextBox 33"/>
          <p:cNvSpPr txBox="1">
            <a:spLocks noChangeArrowheads="1"/>
          </p:cNvSpPr>
          <p:nvPr/>
        </p:nvSpPr>
        <p:spPr bwMode="auto">
          <a:xfrm>
            <a:off x="6300788" y="3357563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ОТВЕТ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6011863" y="4292600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301" name="TextBox 35"/>
          <p:cNvSpPr txBox="1">
            <a:spLocks noChangeArrowheads="1"/>
          </p:cNvSpPr>
          <p:nvPr/>
        </p:nvSpPr>
        <p:spPr bwMode="auto">
          <a:xfrm>
            <a:off x="6372225" y="4292600"/>
            <a:ext cx="23764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СХЕМА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011863" y="5157788"/>
          <a:ext cx="2880320" cy="576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8032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308" name="TextBox 37"/>
          <p:cNvSpPr txBox="1">
            <a:spLocks noChangeArrowheads="1"/>
          </p:cNvSpPr>
          <p:nvPr/>
        </p:nvSpPr>
        <p:spPr bwMode="auto">
          <a:xfrm>
            <a:off x="6011863" y="5157788"/>
            <a:ext cx="2916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ВЫРАЖЕНИЕ</a:t>
            </a:r>
          </a:p>
        </p:txBody>
      </p:sp>
      <p:cxnSp>
        <p:nvCxnSpPr>
          <p:cNvPr id="43" name="Прямая со стрелкой 42"/>
          <p:cNvCxnSpPr/>
          <p:nvPr/>
        </p:nvCxnSpPr>
        <p:spPr bwMode="auto">
          <a:xfrm flipH="1">
            <a:off x="5292725" y="908050"/>
            <a:ext cx="719138" cy="12255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 bwMode="auto">
          <a:xfrm flipH="1" flipV="1">
            <a:off x="5292725" y="981075"/>
            <a:ext cx="719138" cy="7921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 bwMode="auto">
          <a:xfrm flipH="1">
            <a:off x="5292725" y="2708275"/>
            <a:ext cx="719138" cy="3603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 bwMode="auto">
          <a:xfrm flipH="1">
            <a:off x="5292725" y="3573463"/>
            <a:ext cx="719138" cy="431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 bwMode="auto">
          <a:xfrm flipH="1">
            <a:off x="5364163" y="4508500"/>
            <a:ext cx="647700" cy="7921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 bwMode="auto">
          <a:xfrm flipH="1">
            <a:off x="5364163" y="5373688"/>
            <a:ext cx="647700" cy="9350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55650" y="260350"/>
            <a:ext cx="5832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Учебник  стр. 37 №3.</a:t>
            </a:r>
          </a:p>
        </p:txBody>
      </p:sp>
      <p:sp>
        <p:nvSpPr>
          <p:cNvPr id="10243" name="Line 8"/>
          <p:cNvSpPr>
            <a:spLocks noChangeShapeType="1"/>
          </p:cNvSpPr>
          <p:nvPr/>
        </p:nvSpPr>
        <p:spPr bwMode="auto">
          <a:xfrm>
            <a:off x="827088" y="2276475"/>
            <a:ext cx="3889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12"/>
          <p:cNvSpPr>
            <a:spLocks noChangeShapeType="1"/>
          </p:cNvSpPr>
          <p:nvPr/>
        </p:nvSpPr>
        <p:spPr bwMode="auto">
          <a:xfrm>
            <a:off x="4716463" y="2276475"/>
            <a:ext cx="2665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AutoShape 16"/>
          <p:cNvSpPr>
            <a:spLocks/>
          </p:cNvSpPr>
          <p:nvPr/>
        </p:nvSpPr>
        <p:spPr bwMode="auto">
          <a:xfrm rot="5400000">
            <a:off x="3923506" y="-1251743"/>
            <a:ext cx="360363" cy="6553200"/>
          </a:xfrm>
          <a:prstGeom prst="leftBracket">
            <a:avLst>
              <a:gd name="adj" fmla="val 1515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1763713" y="1412875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было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1547813" y="18446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съела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5003800" y="1844675"/>
            <a:ext cx="194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осталось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1268413"/>
            <a:ext cx="1366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 гр.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47813" y="2492375"/>
            <a:ext cx="86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1гр.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64163" y="2492375"/>
            <a:ext cx="107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? гр.</a:t>
            </a:r>
          </a:p>
        </p:txBody>
      </p:sp>
      <p:sp>
        <p:nvSpPr>
          <p:cNvPr id="10252" name="Rectangle 39"/>
          <p:cNvSpPr>
            <a:spLocks noChangeArrowheads="1"/>
          </p:cNvSpPr>
          <p:nvPr/>
        </p:nvSpPr>
        <p:spPr bwMode="auto">
          <a:xfrm>
            <a:off x="900113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Rectangle 39"/>
          <p:cNvSpPr>
            <a:spLocks noChangeArrowheads="1"/>
          </p:cNvSpPr>
          <p:nvPr/>
        </p:nvSpPr>
        <p:spPr bwMode="auto">
          <a:xfrm>
            <a:off x="1403350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Rectangle 39"/>
          <p:cNvSpPr>
            <a:spLocks noChangeArrowheads="1"/>
          </p:cNvSpPr>
          <p:nvPr/>
        </p:nvSpPr>
        <p:spPr bwMode="auto">
          <a:xfrm>
            <a:off x="1908175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Rectangle 39"/>
          <p:cNvSpPr>
            <a:spLocks noChangeArrowheads="1"/>
          </p:cNvSpPr>
          <p:nvPr/>
        </p:nvSpPr>
        <p:spPr bwMode="auto">
          <a:xfrm>
            <a:off x="2411413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Rectangle 39"/>
          <p:cNvSpPr>
            <a:spLocks noChangeArrowheads="1"/>
          </p:cNvSpPr>
          <p:nvPr/>
        </p:nvSpPr>
        <p:spPr bwMode="auto">
          <a:xfrm>
            <a:off x="2916238" y="3933825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12"/>
          <p:cNvSpPr>
            <a:spLocks noChangeShapeType="1"/>
          </p:cNvSpPr>
          <p:nvPr/>
        </p:nvSpPr>
        <p:spPr bwMode="auto">
          <a:xfrm flipV="1">
            <a:off x="4716463" y="2276475"/>
            <a:ext cx="2665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4716463" y="2205038"/>
            <a:ext cx="0" cy="1444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42988" y="3933825"/>
            <a:ext cx="288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1403350" y="38608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</a:t>
            </a:r>
            <a:r>
              <a:rPr lang="ru-RU" sz="2800" b="1"/>
              <a:t>– </a:t>
            </a:r>
            <a:endParaRPr lang="ru-RU" sz="28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79613" y="3860800"/>
            <a:ext cx="28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11413" y="3933825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=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987675" y="3860800"/>
            <a:ext cx="288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2</a:t>
            </a:r>
          </a:p>
        </p:txBody>
      </p:sp>
      <p:sp>
        <p:nvSpPr>
          <p:cNvPr id="10264" name="TextBox 29"/>
          <p:cNvSpPr txBox="1">
            <a:spLocks noChangeArrowheads="1"/>
          </p:cNvSpPr>
          <p:nvPr/>
        </p:nvSpPr>
        <p:spPr bwMode="auto">
          <a:xfrm>
            <a:off x="684213" y="4508500"/>
            <a:ext cx="2303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Ответ: </a:t>
            </a:r>
          </a:p>
        </p:txBody>
      </p:sp>
      <p:sp>
        <p:nvSpPr>
          <p:cNvPr id="10265" name="Rectangle 39"/>
          <p:cNvSpPr>
            <a:spLocks noChangeArrowheads="1"/>
          </p:cNvSpPr>
          <p:nvPr/>
        </p:nvSpPr>
        <p:spPr bwMode="auto">
          <a:xfrm>
            <a:off x="827088" y="3141663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Rectangle 39"/>
          <p:cNvSpPr>
            <a:spLocks noChangeArrowheads="1"/>
          </p:cNvSpPr>
          <p:nvPr/>
        </p:nvSpPr>
        <p:spPr bwMode="auto">
          <a:xfrm>
            <a:off x="1331913" y="3141663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Rectangle 39"/>
          <p:cNvSpPr>
            <a:spLocks noChangeArrowheads="1"/>
          </p:cNvSpPr>
          <p:nvPr/>
        </p:nvSpPr>
        <p:spPr bwMode="auto">
          <a:xfrm>
            <a:off x="1835150" y="3141663"/>
            <a:ext cx="504825" cy="431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71550" y="3141663"/>
            <a:ext cx="287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403350" y="30686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–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1908175" y="3141663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1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771775" y="4581525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2 груши.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387</Words>
  <Application>Microsoft Office PowerPoint</Application>
  <PresentationFormat>Экран (4:3)</PresentationFormat>
  <Paragraphs>136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ЗАДАЧА</vt:lpstr>
      <vt:lpstr>Слайд 5</vt:lpstr>
      <vt:lpstr>ЗАПИСЬ ЗАДАЧИ</vt:lpstr>
      <vt:lpstr>Слайд 7</vt:lpstr>
      <vt:lpstr>Слайд 8</vt:lpstr>
      <vt:lpstr>Слайд 9</vt:lpstr>
      <vt:lpstr>Слайд 10</vt:lpstr>
      <vt:lpstr>ЗАПИСЬ ЗАДАЧИ</vt:lpstr>
      <vt:lpstr>Слайд 12</vt:lpstr>
      <vt:lpstr>Слайд 13</vt:lpstr>
    </vt:vector>
  </TitlesOfParts>
  <Company>The Matrix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1.«У Тани 4 гриба». 2.«У Тани 4 гриба, а у Саши -  2 гриба». 3.«У Тани 4 гриба, а у Саши - 2 гриба. Сколько грибов у Тани и Саши вместе?» | 4.«На сколько яблок больше, чем груш?»</dc:title>
  <dc:creator>Neo Anderson</dc:creator>
  <cp:lastModifiedBy>revaz</cp:lastModifiedBy>
  <cp:revision>55</cp:revision>
  <dcterms:created xsi:type="dcterms:W3CDTF">2010-01-09T17:59:55Z</dcterms:created>
  <dcterms:modified xsi:type="dcterms:W3CDTF">2013-03-02T12:47:20Z</dcterms:modified>
</cp:coreProperties>
</file>