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8"/>
  </p:notesMasterIdLst>
  <p:sldIdLst>
    <p:sldId id="256" r:id="rId2"/>
    <p:sldId id="264" r:id="rId3"/>
    <p:sldId id="326" r:id="rId4"/>
    <p:sldId id="257" r:id="rId5"/>
    <p:sldId id="258" r:id="rId6"/>
    <p:sldId id="260" r:id="rId7"/>
    <p:sldId id="347" r:id="rId8"/>
    <p:sldId id="338" r:id="rId9"/>
    <p:sldId id="339" r:id="rId10"/>
    <p:sldId id="343" r:id="rId11"/>
    <p:sldId id="341" r:id="rId12"/>
    <p:sldId id="342" r:id="rId13"/>
    <p:sldId id="344" r:id="rId14"/>
    <p:sldId id="345" r:id="rId15"/>
    <p:sldId id="349" r:id="rId16"/>
    <p:sldId id="346" r:id="rId17"/>
    <p:sldId id="333" r:id="rId18"/>
    <p:sldId id="265" r:id="rId19"/>
    <p:sldId id="261" r:id="rId20"/>
    <p:sldId id="337" r:id="rId21"/>
    <p:sldId id="327" r:id="rId22"/>
    <p:sldId id="334" r:id="rId23"/>
    <p:sldId id="328" r:id="rId24"/>
    <p:sldId id="329" r:id="rId25"/>
    <p:sldId id="262" r:id="rId26"/>
    <p:sldId id="350" r:id="rId27"/>
    <p:sldId id="266" r:id="rId28"/>
    <p:sldId id="267" r:id="rId29"/>
    <p:sldId id="268" r:id="rId30"/>
    <p:sldId id="336" r:id="rId31"/>
    <p:sldId id="282" r:id="rId32"/>
    <p:sldId id="335" r:id="rId33"/>
    <p:sldId id="288" r:id="rId34"/>
    <p:sldId id="294" r:id="rId35"/>
    <p:sldId id="295" r:id="rId36"/>
    <p:sldId id="296" r:id="rId37"/>
    <p:sldId id="297" r:id="rId38"/>
    <p:sldId id="299" r:id="rId39"/>
    <p:sldId id="304" r:id="rId40"/>
    <p:sldId id="306" r:id="rId41"/>
    <p:sldId id="308" r:id="rId42"/>
    <p:sldId id="318" r:id="rId43"/>
    <p:sldId id="332" r:id="rId44"/>
    <p:sldId id="319" r:id="rId45"/>
    <p:sldId id="324" r:id="rId46"/>
    <p:sldId id="348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 autoAdjust="0"/>
  </p:normalViewPr>
  <p:slideViewPr>
    <p:cSldViewPr>
      <p:cViewPr varScale="1">
        <p:scale>
          <a:sx n="72" d="100"/>
          <a:sy n="72" d="100"/>
        </p:scale>
        <p:origin x="-5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BCFE34-E9C6-4FD1-AC0B-934763B2DFF5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F3844-E100-4E07-A26A-41895961B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13F79-ACD3-4A11-8920-B3ED082BA9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2C10E-D191-4582-820E-2C57E374A3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4CD5-84B2-4394-8464-8D747ED7A867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2858-7CDE-409E-A38F-A46476C40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320F-BDDF-433E-B95A-58CD3011DD67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563B-E291-4338-B08A-452D9D3A5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62A4-2D40-4C79-B47D-1E6BF4F5EF59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BCE5-6A0F-4EF9-9EF5-F0B0D63D5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86E8-CD69-43E5-8DFF-1919491D2EA2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C9BB-B379-4563-9691-DD7851319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1D2B-2174-4328-98F0-60FF5A3DD72D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FCCD-9A69-4F62-A13D-BE48046D7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E448-D64F-48B5-BD57-1660E1E16FBC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773E-D3D8-4F6A-9A5C-2356798E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9E49-6193-46CD-8889-1D5C38A05F3F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2E58-9FAD-4E1F-88E8-0668004B3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4AF7-3EBE-4CBB-BAC1-29497D0F282B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2AF1-6087-4ABA-A9E7-10016FCCB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114E-7D42-4843-BD38-BF5D51C4A180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305A-BD59-412E-9A39-0F7A0F2B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7A6E-CF02-4088-8E20-9B4869350808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70DC-D9FB-4AC6-B14A-94666161C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C263-6E90-486F-9B73-9A905C581B79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8E53-0EDC-4B5E-8EB2-D205E9EE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3B44D3-164D-4FF7-9BF5-B98B483B2DC3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F5B145-F8D8-48D9-90F7-9819B1367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815263" cy="2743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 Интегрированный урок</a:t>
            </a:r>
            <a:b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 по дисциплине «Менеджмент» </a:t>
            </a:r>
            <a:b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на тему «Принятие управленческого решения»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572000"/>
            <a:ext cx="7215187" cy="1857375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Преподаватель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Голубева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И.П.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СПО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Березниковский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строительный техникум»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Березники, Пермский край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Красавица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Нефертити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F:\Египет конкурс МР12-13\фараоны\Безымянны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857250"/>
            <a:ext cx="814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Клеопатра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F:\Египет конкурс МР12-13\фараоны\pic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0"/>
            <a:ext cx="5786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F:\Египет конкурс МР12-13\ролевая игра\Фараон - правитель Древнего Египта.files\far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428750"/>
            <a:ext cx="250031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F:\Египет конкурс МР12-13\ролевая игра\Фараон - правитель Древнего Египта.files\far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381375" y="0"/>
            <a:ext cx="5762625" cy="468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Из жизни фараонов</a:t>
            </a:r>
          </a:p>
        </p:txBody>
      </p:sp>
      <p:pic>
        <p:nvPicPr>
          <p:cNvPr id="14339" name="Picture 2" descr="F:\Египет конкурс МР12-13\ролевая игра\Фараон - правитель Древнего Египта.files\far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63" y="1357313"/>
            <a:ext cx="4786312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F:\Египет конкурс МР12-13\ролевая игра\Фараон - правитель Древнего Египта.files\far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00413" y="547688"/>
            <a:ext cx="5486400" cy="4314825"/>
          </a:xfrm>
        </p:spPr>
      </p:pic>
      <p:pic>
        <p:nvPicPr>
          <p:cNvPr id="15364" name="Picture 3" descr="F:\Египет конкурс МР12-13\ролевая игра\Фараон - правитель Древнего Египта.files\far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500063"/>
            <a:ext cx="2428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Тутанхамон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F:\Египет конкурс МР12-13\ролевая игра\tytanhom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571625"/>
            <a:ext cx="4500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Ввод в игровую ситуацию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Изображение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неба символично -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египтяне верили,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что после смерти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Фараон превраща-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ется в звезду и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с неба наблюдает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за своим народом</a:t>
            </a:r>
          </a:p>
        </p:txBody>
      </p:sp>
      <p:pic>
        <p:nvPicPr>
          <p:cNvPr id="17412" name="Picture 2" descr="F:\Египет конкурс МР12-13\ролевая игра\b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1571625"/>
            <a:ext cx="53578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65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Могущество фараона определялось размером пирамиды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 descr="F:\Египет конкурс МР12-13\ролевая игра\пирамиды\images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25" y="2071688"/>
            <a:ext cx="62865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Условия игры «Пески Египта»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  Вы – группа руководителей строительных компаний. Фараон, здоровье которого ухудшилось, повелел представить ему проект одной или нескольких пирамид вблизи дворца (место А) или рядом с пирамидами родственников (место В).  Расходы не должны превосходить 10,5 млн. монет. Фараону 50 лет, и он рассчитывает увидеть законченное сооружение. Средняя продолжительность жизни в Египте – 60 лет.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Использована игра «Пески Египта»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F:\Египет конкурс МР12-13\ролевая игра\пирамиды\p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50"/>
            <a:ext cx="9144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3" descr="C:\Documents and Settings\User\Мои документы\1d24274c0a0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9382916">
            <a:off x="428596" y="3244334"/>
            <a:ext cx="481281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  <a:r>
              <a:rPr lang="ru-RU" sz="54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66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500 000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8938" y="428625"/>
            <a:ext cx="35480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/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Дано:</a:t>
            </a:r>
          </a:p>
        </p:txBody>
      </p:sp>
      <p:pic>
        <p:nvPicPr>
          <p:cNvPr id="9" name="Picture 2" descr="C:\Documents and Settings\User\Рабочий стол\51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357430"/>
            <a:ext cx="4643470" cy="45005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Условия игры (продолжение)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642938"/>
            <a:ext cx="9001125" cy="59293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Вы должны представить проект Фараону в течение 5-минутной аудиенции. Ваша презентация должна осветить вопросы: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место строительства;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размер пирамиды;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продолжительность строительства;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общая стоимость проекта;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уменьшенная модель монумента;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рекламный девиз;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Рабы работают 7 дней в неделю. На питание 1 раба необходимо 0,5 монеты в день. Всего доступно 1000 рабов. Для перемещения 1 камня нужно 20рабов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3" descr="C:\Documents and Settings\User\Мои документы\1d24274c0a0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zpage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0"/>
            <a:ext cx="3357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Рабочий стол\natural_stone_image_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643438" y="3000375"/>
            <a:ext cx="1520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alibri" pitchFamily="34" charset="0"/>
              </a:rPr>
              <a:t>=</a:t>
            </a:r>
            <a:r>
              <a:rPr lang="ru-RU" sz="6000">
                <a:latin typeface="Calibri" pitchFamily="34" charset="0"/>
              </a:rPr>
              <a:t> </a:t>
            </a:r>
            <a:r>
              <a:rPr lang="ru-RU" sz="6000" b="1">
                <a:latin typeface="Calibri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Исходные данные проекта: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Размер пирамиды: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Сторона основания        Число блоков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 80 м                                       120000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 90  м                                      170000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100  м                                     240000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Стоимость блоков: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 в карьере Одан – 50 монет,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 в карьере Мепас – 30 монет.</a:t>
            </a:r>
          </a:p>
        </p:txBody>
      </p:sp>
      <p:pic>
        <p:nvPicPr>
          <p:cNvPr id="4" name="Picture 4" descr="C:\Documents and Settings\User\Рабочий стол\61628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4524" y="4143380"/>
            <a:ext cx="292375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Длительность транспортировки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(затраты времени на доставку и монтаж одного блока)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00313"/>
          <a:ext cx="8229600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ИЗ МЕСТА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 МЕСТО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Дней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Мепас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Одан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Мепас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Одан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Карта - схема</a:t>
            </a:r>
          </a:p>
        </p:txBody>
      </p:sp>
      <p:pic>
        <p:nvPicPr>
          <p:cNvPr id="6" name="Picture 2" descr="C:\Documents and Settings\User\Рабочий стол\План мест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Arial" charset="0"/>
                <a:cs typeface="Arial" charset="0"/>
              </a:rPr>
              <a:t>Критерии, по которым оценивает проект фараон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686800" cy="412591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Верно выбранное место              – до 20 бал.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Правильно определённый срок строительства пирамиды            – до 20 бал.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Стоимость проекта                        – до 20 бал.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Доклад, речевое оформление   – до 20 бал.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Презентация                                   – до 20 бал.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Всего                                                      - до 100 бал.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Arial" charset="0"/>
                <a:cs typeface="Arial" charset="0"/>
              </a:rPr>
              <a:t>Вашему вниманию предлагается реклама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строительной компании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«Египетская сила»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2010г.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 можете сделать лучше!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Это только пример…</a:t>
            </a:r>
            <a:endParaRPr lang="ru-RU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«Египетская сила»</a:t>
            </a:r>
          </a:p>
        </p:txBody>
      </p:sp>
      <p:pic>
        <p:nvPicPr>
          <p:cNvPr id="29699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62100" y="1600200"/>
            <a:ext cx="6019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 descr="C:\Documents and Settings\User\Мои документы\46559757_Tuniskaya_pustuyn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9643078" flipV="1">
            <a:off x="1024877" y="3827006"/>
            <a:ext cx="807219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Более 20 лет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Международном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 рынке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Цель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способствовать формированию профессиональных, коммуникативных, информационных компетенций будущего специалиста, используя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межпредметную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интеграцию.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Дисциплины: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менеджмент, маркетинг, экономика, математика, информатика, история.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Египетская сила» делает невозможное возможным! 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Быстро, качественно,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надежно!!!</a:t>
            </a:r>
            <a:endParaRPr lang="ru-RU" sz="5400" b="1" spc="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C:\Documents and Settings\User\Мои документы\e8f9a87e73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Arial" charset="0"/>
                <a:cs typeface="Arial" charset="0"/>
              </a:rPr>
              <a:t>Вашему вниманию предлагаются презентации  студенческих проектов </a:t>
            </a:r>
            <a:br>
              <a:rPr lang="ru-RU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mtClean="0">
                <a:solidFill>
                  <a:srgbClr val="7030A0"/>
                </a:solidFill>
                <a:latin typeface="Arial" charset="0"/>
                <a:cs typeface="Arial" charset="0"/>
              </a:rPr>
              <a:t>2010г.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71500" y="2500313"/>
            <a:ext cx="8229600" cy="40005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ru-RU" sz="4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ru-RU" sz="4400" smtClean="0">
                <a:solidFill>
                  <a:srgbClr val="002060"/>
                </a:solidFill>
                <a:latin typeface="Arial" charset="0"/>
                <a:cs typeface="Arial" charset="0"/>
              </a:rPr>
              <a:t>компаний: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4400" smtClean="0">
                <a:solidFill>
                  <a:srgbClr val="002060"/>
                </a:solidFill>
                <a:latin typeface="Arial" charset="0"/>
                <a:cs typeface="Arial" charset="0"/>
              </a:rPr>
              <a:t>«Тайны Востока»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4400" smtClean="0">
                <a:solidFill>
                  <a:srgbClr val="002060"/>
                </a:solidFill>
                <a:latin typeface="Arial" charset="0"/>
                <a:cs typeface="Arial" charset="0"/>
              </a:rPr>
              <a:t>«Пески Египта»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z="4400" smtClean="0">
                <a:solidFill>
                  <a:srgbClr val="7030A0"/>
                </a:solidFill>
                <a:latin typeface="Arial" charset="0"/>
                <a:cs typeface="Arial" charset="0"/>
              </a:rPr>
              <a:t>Вы можете сделать лучше!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«Мы построим вам рай из песка»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Компания </a:t>
            </a:r>
            <a:b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«Тайна Востока»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571500" y="214313"/>
            <a:ext cx="8429625" cy="6215062"/>
          </a:xfrm>
        </p:spPr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Перед тем как начать строительство пирамиды мы провели расчеты. Требующиеся блоки мы будем перемещать из карьера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Одан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т. к. от него наименьший путь транспортировки.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Время: 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1) в день будет перемещено 50 блоков 1000 рабов/20 рабов на транспортировку 1 блока в день.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2) всего 170000 блоков. 170000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бл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/50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бл=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3400 дней = 9 лет 3 мес. И 20 дней.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Расходы: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1) на 1 раба требуется в день 0,5 монет.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Всего 1000*3400/0,5=1700000 монет.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2) блоки 1 блок = 50 монет 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Всего: 50*1700000 = 8500000</a:t>
            </a:r>
          </a:p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3) Все расходы: 1,7 млн. + 8, 5 млн. = 10,2 млн. монет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5329238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13" y="857250"/>
            <a:ext cx="2836862" cy="52149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Мы выбрали место строительства  пирамиды вблизи входа во дворец, так как  в этом месте пирамида будет выглядеть более  величественной и  чаще будет напоминать другими о царствовании Фараона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868" name="Заголовок 3"/>
          <p:cNvSpPr>
            <a:spLocks noGrp="1"/>
          </p:cNvSpPr>
          <p:nvPr>
            <p:ph type="title"/>
          </p:nvPr>
        </p:nvSpPr>
        <p:spPr>
          <a:xfrm flipV="1">
            <a:off x="10644188" y="-728663"/>
            <a:ext cx="835025" cy="1457326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Овал 4"/>
          <p:cNvSpPr/>
          <p:nvPr/>
        </p:nvSpPr>
        <p:spPr>
          <a:xfrm>
            <a:off x="928688" y="5214938"/>
            <a:ext cx="500062" cy="50006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7563" y="928688"/>
            <a:ext cx="92868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500" y="1857375"/>
            <a:ext cx="500063" cy="500063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499100" y="720725"/>
            <a:ext cx="193675" cy="5319713"/>
          </a:xfrm>
          <a:custGeom>
            <a:avLst/>
            <a:gdLst>
              <a:gd name="connsiteX0" fmla="*/ 0 w 193182"/>
              <a:gd name="connsiteY0" fmla="*/ 5318975 h 5318975"/>
              <a:gd name="connsiteX1" fmla="*/ 77273 w 193182"/>
              <a:gd name="connsiteY1" fmla="*/ 4610637 h 5318975"/>
              <a:gd name="connsiteX2" fmla="*/ 103031 w 193182"/>
              <a:gd name="connsiteY2" fmla="*/ 3683358 h 5318975"/>
              <a:gd name="connsiteX3" fmla="*/ 90152 w 193182"/>
              <a:gd name="connsiteY3" fmla="*/ 2910625 h 5318975"/>
              <a:gd name="connsiteX4" fmla="*/ 77273 w 193182"/>
              <a:gd name="connsiteY4" fmla="*/ 2047741 h 5318975"/>
              <a:gd name="connsiteX5" fmla="*/ 90152 w 193182"/>
              <a:gd name="connsiteY5" fmla="*/ 1030310 h 5318975"/>
              <a:gd name="connsiteX6" fmla="*/ 38636 w 193182"/>
              <a:gd name="connsiteY6" fmla="*/ 0 h 53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82" h="5318975">
                <a:moveTo>
                  <a:pt x="0" y="5318975"/>
                </a:moveTo>
                <a:cubicBezTo>
                  <a:pt x="30050" y="5101107"/>
                  <a:pt x="60101" y="4883240"/>
                  <a:pt x="77273" y="4610637"/>
                </a:cubicBezTo>
                <a:cubicBezTo>
                  <a:pt x="94445" y="4338034"/>
                  <a:pt x="100885" y="3966693"/>
                  <a:pt x="103031" y="3683358"/>
                </a:cubicBezTo>
                <a:cubicBezTo>
                  <a:pt x="105178" y="3400023"/>
                  <a:pt x="94445" y="3183228"/>
                  <a:pt x="90152" y="2910625"/>
                </a:cubicBezTo>
                <a:cubicBezTo>
                  <a:pt x="85859" y="2638022"/>
                  <a:pt x="77273" y="2361127"/>
                  <a:pt x="77273" y="2047741"/>
                </a:cubicBezTo>
                <a:cubicBezTo>
                  <a:pt x="77273" y="1734355"/>
                  <a:pt x="96591" y="1371600"/>
                  <a:pt x="90152" y="1030310"/>
                </a:cubicBezTo>
                <a:cubicBezTo>
                  <a:pt x="83713" y="689020"/>
                  <a:pt x="193182" y="407831"/>
                  <a:pt x="38636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072063" y="714375"/>
            <a:ext cx="215900" cy="5100638"/>
          </a:xfrm>
          <a:custGeom>
            <a:avLst/>
            <a:gdLst>
              <a:gd name="connsiteX0" fmla="*/ 30051 w 130935"/>
              <a:gd name="connsiteY0" fmla="*/ 5100033 h 5100033"/>
              <a:gd name="connsiteX1" fmla="*/ 94445 w 130935"/>
              <a:gd name="connsiteY1" fmla="*/ 3168202 h 5100033"/>
              <a:gd name="connsiteX2" fmla="*/ 4293 w 130935"/>
              <a:gd name="connsiteY2" fmla="*/ 1867436 h 5100033"/>
              <a:gd name="connsiteX3" fmla="*/ 68687 w 130935"/>
              <a:gd name="connsiteY3" fmla="*/ 0 h 510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35" h="5100033">
                <a:moveTo>
                  <a:pt x="30051" y="5100033"/>
                </a:moveTo>
                <a:cubicBezTo>
                  <a:pt x="64394" y="4403500"/>
                  <a:pt x="98738" y="3706968"/>
                  <a:pt x="94445" y="3168202"/>
                </a:cubicBezTo>
                <a:cubicBezTo>
                  <a:pt x="90152" y="2629436"/>
                  <a:pt x="8586" y="2395470"/>
                  <a:pt x="4293" y="1867436"/>
                </a:cubicBezTo>
                <a:cubicBezTo>
                  <a:pt x="0" y="1339402"/>
                  <a:pt x="130935" y="562378"/>
                  <a:pt x="68687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119688" y="1416050"/>
            <a:ext cx="169862" cy="2203450"/>
          </a:xfrm>
          <a:custGeom>
            <a:avLst/>
            <a:gdLst>
              <a:gd name="connsiteX0" fmla="*/ 45075 w 169571"/>
              <a:gd name="connsiteY0" fmla="*/ 2202287 h 2202287"/>
              <a:gd name="connsiteX1" fmla="*/ 6439 w 169571"/>
              <a:gd name="connsiteY1" fmla="*/ 1622738 h 2202287"/>
              <a:gd name="connsiteX2" fmla="*/ 83712 w 169571"/>
              <a:gd name="connsiteY2" fmla="*/ 0 h 22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571" h="2202287">
                <a:moveTo>
                  <a:pt x="45075" y="2202287"/>
                </a:moveTo>
                <a:cubicBezTo>
                  <a:pt x="22537" y="2096036"/>
                  <a:pt x="0" y="1989786"/>
                  <a:pt x="6439" y="1622738"/>
                </a:cubicBezTo>
                <a:cubicBezTo>
                  <a:pt x="12878" y="1255690"/>
                  <a:pt x="169571" y="605307"/>
                  <a:pt x="83712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429250" y="5189538"/>
            <a:ext cx="80963" cy="1081087"/>
          </a:xfrm>
          <a:custGeom>
            <a:avLst/>
            <a:gdLst>
              <a:gd name="connsiteX0" fmla="*/ 0 w 216795"/>
              <a:gd name="connsiteY0" fmla="*/ 579549 h 1079679"/>
              <a:gd name="connsiteX1" fmla="*/ 115910 w 216795"/>
              <a:gd name="connsiteY1" fmla="*/ 0 h 107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795" h="1079679">
                <a:moveTo>
                  <a:pt x="0" y="579549"/>
                </a:moveTo>
                <a:cubicBezTo>
                  <a:pt x="108397" y="829614"/>
                  <a:pt x="216795" y="1079679"/>
                  <a:pt x="115910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241925" y="4506913"/>
            <a:ext cx="98425" cy="954087"/>
          </a:xfrm>
          <a:custGeom>
            <a:avLst/>
            <a:gdLst>
              <a:gd name="connsiteX0" fmla="*/ 12879 w 98738"/>
              <a:gd name="connsiteY0" fmla="*/ 953036 h 953036"/>
              <a:gd name="connsiteX1" fmla="*/ 51516 w 98738"/>
              <a:gd name="connsiteY1" fmla="*/ 463639 h 953036"/>
              <a:gd name="connsiteX2" fmla="*/ 0 w 98738"/>
              <a:gd name="connsiteY2" fmla="*/ 0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8" h="953036">
                <a:moveTo>
                  <a:pt x="12879" y="953036"/>
                </a:moveTo>
                <a:cubicBezTo>
                  <a:pt x="33270" y="787757"/>
                  <a:pt x="53662" y="622478"/>
                  <a:pt x="51516" y="463639"/>
                </a:cubicBezTo>
                <a:cubicBezTo>
                  <a:pt x="49370" y="304800"/>
                  <a:pt x="98738" y="946597"/>
                  <a:pt x="0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370513" y="3529013"/>
            <a:ext cx="134937" cy="1068387"/>
          </a:xfrm>
          <a:custGeom>
            <a:avLst/>
            <a:gdLst>
              <a:gd name="connsiteX0" fmla="*/ 25758 w 135228"/>
              <a:gd name="connsiteY0" fmla="*/ 1068947 h 1068947"/>
              <a:gd name="connsiteX1" fmla="*/ 51516 w 135228"/>
              <a:gd name="connsiteY1" fmla="*/ 502276 h 1068947"/>
              <a:gd name="connsiteX2" fmla="*/ 0 w 135228"/>
              <a:gd name="connsiteY2" fmla="*/ 0 h 106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28" h="1068947">
                <a:moveTo>
                  <a:pt x="25758" y="1068947"/>
                </a:moveTo>
                <a:cubicBezTo>
                  <a:pt x="40783" y="874690"/>
                  <a:pt x="55809" y="680434"/>
                  <a:pt x="51516" y="502276"/>
                </a:cubicBezTo>
                <a:cubicBezTo>
                  <a:pt x="47223" y="324118"/>
                  <a:pt x="135228" y="768439"/>
                  <a:pt x="0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280025" y="2241550"/>
            <a:ext cx="77788" cy="1184275"/>
          </a:xfrm>
          <a:custGeom>
            <a:avLst/>
            <a:gdLst>
              <a:gd name="connsiteX0" fmla="*/ 0 w 150254"/>
              <a:gd name="connsiteY0" fmla="*/ 1184856 h 1184856"/>
              <a:gd name="connsiteX1" fmla="*/ 90152 w 150254"/>
              <a:gd name="connsiteY1" fmla="*/ 540913 h 1184856"/>
              <a:gd name="connsiteX2" fmla="*/ 25758 w 150254"/>
              <a:gd name="connsiteY2" fmla="*/ 0 h 11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54" h="1184856">
                <a:moveTo>
                  <a:pt x="0" y="1184856"/>
                </a:moveTo>
                <a:cubicBezTo>
                  <a:pt x="42929" y="961622"/>
                  <a:pt x="85859" y="738389"/>
                  <a:pt x="90152" y="540913"/>
                </a:cubicBezTo>
                <a:cubicBezTo>
                  <a:pt x="94445" y="343437"/>
                  <a:pt x="150254" y="577403"/>
                  <a:pt x="25758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357813" y="927100"/>
            <a:ext cx="71437" cy="1300163"/>
          </a:xfrm>
          <a:custGeom>
            <a:avLst/>
            <a:gdLst>
              <a:gd name="connsiteX0" fmla="*/ 77273 w 130935"/>
              <a:gd name="connsiteY0" fmla="*/ 1300766 h 1300766"/>
              <a:gd name="connsiteX1" fmla="*/ 103031 w 130935"/>
              <a:gd name="connsiteY1" fmla="*/ 231820 h 1300766"/>
              <a:gd name="connsiteX2" fmla="*/ 0 w 130935"/>
              <a:gd name="connsiteY2" fmla="*/ 0 h 13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35" h="1300766">
                <a:moveTo>
                  <a:pt x="77273" y="1300766"/>
                </a:moveTo>
                <a:cubicBezTo>
                  <a:pt x="96591" y="874690"/>
                  <a:pt x="115910" y="448614"/>
                  <a:pt x="103031" y="231820"/>
                </a:cubicBezTo>
                <a:cubicBezTo>
                  <a:pt x="90152" y="15026"/>
                  <a:pt x="130935" y="306946"/>
                  <a:pt x="0" y="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876300" y="995363"/>
            <a:ext cx="862013" cy="846137"/>
          </a:xfrm>
          <a:custGeom>
            <a:avLst/>
            <a:gdLst>
              <a:gd name="connsiteX0" fmla="*/ 566671 w 862360"/>
              <a:gd name="connsiteY0" fmla="*/ 163273 h 845853"/>
              <a:gd name="connsiteX1" fmla="*/ 656823 w 862360"/>
              <a:gd name="connsiteY1" fmla="*/ 163273 h 845853"/>
              <a:gd name="connsiteX2" fmla="*/ 682581 w 862360"/>
              <a:gd name="connsiteY2" fmla="*/ 201909 h 845853"/>
              <a:gd name="connsiteX3" fmla="*/ 695460 w 862360"/>
              <a:gd name="connsiteY3" fmla="*/ 330698 h 845853"/>
              <a:gd name="connsiteX4" fmla="*/ 772733 w 862360"/>
              <a:gd name="connsiteY4" fmla="*/ 356456 h 845853"/>
              <a:gd name="connsiteX5" fmla="*/ 811369 w 862360"/>
              <a:gd name="connsiteY5" fmla="*/ 511002 h 845853"/>
              <a:gd name="connsiteX6" fmla="*/ 734096 w 862360"/>
              <a:gd name="connsiteY6" fmla="*/ 536760 h 845853"/>
              <a:gd name="connsiteX7" fmla="*/ 721217 w 862360"/>
              <a:gd name="connsiteY7" fmla="*/ 575397 h 845853"/>
              <a:gd name="connsiteX8" fmla="*/ 682581 w 862360"/>
              <a:gd name="connsiteY8" fmla="*/ 742822 h 845853"/>
              <a:gd name="connsiteX9" fmla="*/ 643944 w 862360"/>
              <a:gd name="connsiteY9" fmla="*/ 794337 h 845853"/>
              <a:gd name="connsiteX10" fmla="*/ 605307 w 862360"/>
              <a:gd name="connsiteY10" fmla="*/ 832974 h 845853"/>
              <a:gd name="connsiteX11" fmla="*/ 553792 w 862360"/>
              <a:gd name="connsiteY11" fmla="*/ 845853 h 845853"/>
              <a:gd name="connsiteX12" fmla="*/ 476519 w 862360"/>
              <a:gd name="connsiteY12" fmla="*/ 832974 h 845853"/>
              <a:gd name="connsiteX13" fmla="*/ 412124 w 862360"/>
              <a:gd name="connsiteY13" fmla="*/ 755701 h 845853"/>
              <a:gd name="connsiteX14" fmla="*/ 373488 w 862360"/>
              <a:gd name="connsiteY14" fmla="*/ 717064 h 845853"/>
              <a:gd name="connsiteX15" fmla="*/ 309093 w 862360"/>
              <a:gd name="connsiteY15" fmla="*/ 652670 h 845853"/>
              <a:gd name="connsiteX16" fmla="*/ 231820 w 862360"/>
              <a:gd name="connsiteY16" fmla="*/ 678428 h 845853"/>
              <a:gd name="connsiteX17" fmla="*/ 193183 w 862360"/>
              <a:gd name="connsiteY17" fmla="*/ 691306 h 845853"/>
              <a:gd name="connsiteX18" fmla="*/ 141668 w 862360"/>
              <a:gd name="connsiteY18" fmla="*/ 704185 h 845853"/>
              <a:gd name="connsiteX19" fmla="*/ 38637 w 862360"/>
              <a:gd name="connsiteY19" fmla="*/ 691306 h 845853"/>
              <a:gd name="connsiteX20" fmla="*/ 12879 w 862360"/>
              <a:gd name="connsiteY20" fmla="*/ 639791 h 845853"/>
              <a:gd name="connsiteX21" fmla="*/ 38637 w 862360"/>
              <a:gd name="connsiteY21" fmla="*/ 459487 h 845853"/>
              <a:gd name="connsiteX22" fmla="*/ 77274 w 862360"/>
              <a:gd name="connsiteY22" fmla="*/ 382213 h 845853"/>
              <a:gd name="connsiteX23" fmla="*/ 38637 w 862360"/>
              <a:gd name="connsiteY23" fmla="*/ 253425 h 845853"/>
              <a:gd name="connsiteX24" fmla="*/ 0 w 862360"/>
              <a:gd name="connsiteY24" fmla="*/ 240546 h 845853"/>
              <a:gd name="connsiteX25" fmla="*/ 12879 w 862360"/>
              <a:gd name="connsiteY25" fmla="*/ 137515 h 845853"/>
              <a:gd name="connsiteX26" fmla="*/ 25758 w 862360"/>
              <a:gd name="connsiteY26" fmla="*/ 85999 h 845853"/>
              <a:gd name="connsiteX27" fmla="*/ 77274 w 862360"/>
              <a:gd name="connsiteY27" fmla="*/ 47363 h 845853"/>
              <a:gd name="connsiteX28" fmla="*/ 167426 w 862360"/>
              <a:gd name="connsiteY28" fmla="*/ 8726 h 845853"/>
              <a:gd name="connsiteX29" fmla="*/ 309093 w 862360"/>
              <a:gd name="connsiteY29" fmla="*/ 60242 h 845853"/>
              <a:gd name="connsiteX30" fmla="*/ 321972 w 862360"/>
              <a:gd name="connsiteY30" fmla="*/ 98878 h 845853"/>
              <a:gd name="connsiteX31" fmla="*/ 412124 w 862360"/>
              <a:gd name="connsiteY31" fmla="*/ 85999 h 845853"/>
              <a:gd name="connsiteX32" fmla="*/ 450761 w 862360"/>
              <a:gd name="connsiteY32" fmla="*/ 60242 h 845853"/>
              <a:gd name="connsiteX33" fmla="*/ 553792 w 862360"/>
              <a:gd name="connsiteY33" fmla="*/ 34484 h 845853"/>
              <a:gd name="connsiteX34" fmla="*/ 631065 w 862360"/>
              <a:gd name="connsiteY34" fmla="*/ 47363 h 845853"/>
              <a:gd name="connsiteX35" fmla="*/ 643944 w 862360"/>
              <a:gd name="connsiteY35" fmla="*/ 85999 h 845853"/>
              <a:gd name="connsiteX36" fmla="*/ 592429 w 862360"/>
              <a:gd name="connsiteY36" fmla="*/ 163273 h 845853"/>
              <a:gd name="connsiteX37" fmla="*/ 566671 w 862360"/>
              <a:gd name="connsiteY37" fmla="*/ 163273 h 84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2360" h="845853">
                <a:moveTo>
                  <a:pt x="566671" y="163273"/>
                </a:moveTo>
                <a:cubicBezTo>
                  <a:pt x="577403" y="163273"/>
                  <a:pt x="619089" y="138117"/>
                  <a:pt x="656823" y="163273"/>
                </a:cubicBezTo>
                <a:cubicBezTo>
                  <a:pt x="669702" y="171859"/>
                  <a:pt x="673995" y="189030"/>
                  <a:pt x="682581" y="201909"/>
                </a:cubicBezTo>
                <a:cubicBezTo>
                  <a:pt x="686874" y="244839"/>
                  <a:pt x="673721" y="293431"/>
                  <a:pt x="695460" y="330698"/>
                </a:cubicBezTo>
                <a:cubicBezTo>
                  <a:pt x="709141" y="354150"/>
                  <a:pt x="772733" y="356456"/>
                  <a:pt x="772733" y="356456"/>
                </a:cubicBezTo>
                <a:cubicBezTo>
                  <a:pt x="799585" y="396734"/>
                  <a:pt x="862360" y="452727"/>
                  <a:pt x="811369" y="511002"/>
                </a:cubicBezTo>
                <a:cubicBezTo>
                  <a:pt x="793490" y="531435"/>
                  <a:pt x="734096" y="536760"/>
                  <a:pt x="734096" y="536760"/>
                </a:cubicBezTo>
                <a:cubicBezTo>
                  <a:pt x="729803" y="549639"/>
                  <a:pt x="724510" y="562227"/>
                  <a:pt x="721217" y="575397"/>
                </a:cubicBezTo>
                <a:cubicBezTo>
                  <a:pt x="707326" y="630962"/>
                  <a:pt x="701643" y="688812"/>
                  <a:pt x="682581" y="742822"/>
                </a:cubicBezTo>
                <a:cubicBezTo>
                  <a:pt x="675437" y="763063"/>
                  <a:pt x="657913" y="778040"/>
                  <a:pt x="643944" y="794337"/>
                </a:cubicBezTo>
                <a:cubicBezTo>
                  <a:pt x="632091" y="808166"/>
                  <a:pt x="621121" y="823937"/>
                  <a:pt x="605307" y="832974"/>
                </a:cubicBezTo>
                <a:cubicBezTo>
                  <a:pt x="589939" y="841756"/>
                  <a:pt x="570964" y="841560"/>
                  <a:pt x="553792" y="845853"/>
                </a:cubicBezTo>
                <a:cubicBezTo>
                  <a:pt x="528034" y="841560"/>
                  <a:pt x="500381" y="843580"/>
                  <a:pt x="476519" y="832974"/>
                </a:cubicBezTo>
                <a:cubicBezTo>
                  <a:pt x="446641" y="819695"/>
                  <a:pt x="431240" y="778641"/>
                  <a:pt x="412124" y="755701"/>
                </a:cubicBezTo>
                <a:cubicBezTo>
                  <a:pt x="400464" y="741709"/>
                  <a:pt x="385148" y="731056"/>
                  <a:pt x="373488" y="717064"/>
                </a:cubicBezTo>
                <a:cubicBezTo>
                  <a:pt x="319828" y="652672"/>
                  <a:pt x="379925" y="699891"/>
                  <a:pt x="309093" y="652670"/>
                </a:cubicBezTo>
                <a:lnTo>
                  <a:pt x="231820" y="678428"/>
                </a:lnTo>
                <a:cubicBezTo>
                  <a:pt x="218941" y="682721"/>
                  <a:pt x="206353" y="688013"/>
                  <a:pt x="193183" y="691306"/>
                </a:cubicBezTo>
                <a:lnTo>
                  <a:pt x="141668" y="704185"/>
                </a:lnTo>
                <a:cubicBezTo>
                  <a:pt x="107324" y="699892"/>
                  <a:pt x="69594" y="706784"/>
                  <a:pt x="38637" y="691306"/>
                </a:cubicBezTo>
                <a:cubicBezTo>
                  <a:pt x="21465" y="682720"/>
                  <a:pt x="14156" y="658947"/>
                  <a:pt x="12879" y="639791"/>
                </a:cubicBezTo>
                <a:cubicBezTo>
                  <a:pt x="11137" y="613660"/>
                  <a:pt x="15301" y="506159"/>
                  <a:pt x="38637" y="459487"/>
                </a:cubicBezTo>
                <a:cubicBezTo>
                  <a:pt x="88568" y="359626"/>
                  <a:pt x="44903" y="479325"/>
                  <a:pt x="77274" y="382213"/>
                </a:cubicBezTo>
                <a:cubicBezTo>
                  <a:pt x="71422" y="347104"/>
                  <a:pt x="68586" y="283374"/>
                  <a:pt x="38637" y="253425"/>
                </a:cubicBezTo>
                <a:cubicBezTo>
                  <a:pt x="29037" y="243826"/>
                  <a:pt x="12879" y="244839"/>
                  <a:pt x="0" y="240546"/>
                </a:cubicBezTo>
                <a:cubicBezTo>
                  <a:pt x="4293" y="206202"/>
                  <a:pt x="7189" y="171655"/>
                  <a:pt x="12879" y="137515"/>
                </a:cubicBezTo>
                <a:cubicBezTo>
                  <a:pt x="15789" y="120055"/>
                  <a:pt x="15470" y="100402"/>
                  <a:pt x="25758" y="85999"/>
                </a:cubicBezTo>
                <a:cubicBezTo>
                  <a:pt x="38234" y="68532"/>
                  <a:pt x="59072" y="58739"/>
                  <a:pt x="77274" y="47363"/>
                </a:cubicBezTo>
                <a:cubicBezTo>
                  <a:pt x="113652" y="24627"/>
                  <a:pt x="129865" y="21246"/>
                  <a:pt x="167426" y="8726"/>
                </a:cubicBezTo>
                <a:cubicBezTo>
                  <a:pt x="244922" y="18413"/>
                  <a:pt x="268932" y="0"/>
                  <a:pt x="309093" y="60242"/>
                </a:cubicBezTo>
                <a:cubicBezTo>
                  <a:pt x="316623" y="71537"/>
                  <a:pt x="317679" y="85999"/>
                  <a:pt x="321972" y="98878"/>
                </a:cubicBezTo>
                <a:cubicBezTo>
                  <a:pt x="352023" y="94585"/>
                  <a:pt x="383048" y="94722"/>
                  <a:pt x="412124" y="85999"/>
                </a:cubicBezTo>
                <a:cubicBezTo>
                  <a:pt x="426950" y="81551"/>
                  <a:pt x="436214" y="65532"/>
                  <a:pt x="450761" y="60242"/>
                </a:cubicBezTo>
                <a:cubicBezTo>
                  <a:pt x="484030" y="48144"/>
                  <a:pt x="553792" y="34484"/>
                  <a:pt x="553792" y="34484"/>
                </a:cubicBezTo>
                <a:cubicBezTo>
                  <a:pt x="579550" y="38777"/>
                  <a:pt x="608393" y="34407"/>
                  <a:pt x="631065" y="47363"/>
                </a:cubicBezTo>
                <a:cubicBezTo>
                  <a:pt x="642852" y="54098"/>
                  <a:pt x="643944" y="72424"/>
                  <a:pt x="643944" y="85999"/>
                </a:cubicBezTo>
                <a:cubicBezTo>
                  <a:pt x="643944" y="113381"/>
                  <a:pt x="615658" y="153317"/>
                  <a:pt x="592429" y="163273"/>
                </a:cubicBezTo>
                <a:cubicBezTo>
                  <a:pt x="576645" y="170037"/>
                  <a:pt x="555939" y="163273"/>
                  <a:pt x="566671" y="16327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660775" y="4872038"/>
            <a:ext cx="1055688" cy="1039812"/>
          </a:xfrm>
          <a:custGeom>
            <a:avLst/>
            <a:gdLst>
              <a:gd name="connsiteX0" fmla="*/ 653006 w 1055385"/>
              <a:gd name="connsiteY0" fmla="*/ 150064 h 1038706"/>
              <a:gd name="connsiteX1" fmla="*/ 665884 w 1055385"/>
              <a:gd name="connsiteY1" fmla="*/ 98548 h 1038706"/>
              <a:gd name="connsiteX2" fmla="*/ 743158 w 1055385"/>
              <a:gd name="connsiteY2" fmla="*/ 47033 h 1038706"/>
              <a:gd name="connsiteX3" fmla="*/ 871946 w 1055385"/>
              <a:gd name="connsiteY3" fmla="*/ 34154 h 1038706"/>
              <a:gd name="connsiteX4" fmla="*/ 897704 w 1055385"/>
              <a:gd name="connsiteY4" fmla="*/ 72790 h 1038706"/>
              <a:gd name="connsiteX5" fmla="*/ 910583 w 1055385"/>
              <a:gd name="connsiteY5" fmla="*/ 381883 h 1038706"/>
              <a:gd name="connsiteX6" fmla="*/ 936341 w 1055385"/>
              <a:gd name="connsiteY6" fmla="*/ 420520 h 1038706"/>
              <a:gd name="connsiteX7" fmla="*/ 1013614 w 1055385"/>
              <a:gd name="connsiteY7" fmla="*/ 472035 h 1038706"/>
              <a:gd name="connsiteX8" fmla="*/ 1026493 w 1055385"/>
              <a:gd name="connsiteY8" fmla="*/ 510672 h 1038706"/>
              <a:gd name="connsiteX9" fmla="*/ 1052251 w 1055385"/>
              <a:gd name="connsiteY9" fmla="*/ 549309 h 1038706"/>
              <a:gd name="connsiteX10" fmla="*/ 1039372 w 1055385"/>
              <a:gd name="connsiteY10" fmla="*/ 652340 h 1038706"/>
              <a:gd name="connsiteX11" fmla="*/ 1013614 w 1055385"/>
              <a:gd name="connsiteY11" fmla="*/ 729613 h 1038706"/>
              <a:gd name="connsiteX12" fmla="*/ 1000735 w 1055385"/>
              <a:gd name="connsiteY12" fmla="*/ 768249 h 1038706"/>
              <a:gd name="connsiteX13" fmla="*/ 987856 w 1055385"/>
              <a:gd name="connsiteY13" fmla="*/ 884159 h 1038706"/>
              <a:gd name="connsiteX14" fmla="*/ 936341 w 1055385"/>
              <a:gd name="connsiteY14" fmla="*/ 897038 h 1038706"/>
              <a:gd name="connsiteX15" fmla="*/ 691642 w 1055385"/>
              <a:gd name="connsiteY15" fmla="*/ 922796 h 1038706"/>
              <a:gd name="connsiteX16" fmla="*/ 614369 w 1055385"/>
              <a:gd name="connsiteY16" fmla="*/ 1000069 h 1038706"/>
              <a:gd name="connsiteX17" fmla="*/ 575732 w 1055385"/>
              <a:gd name="connsiteY17" fmla="*/ 1025827 h 1038706"/>
              <a:gd name="connsiteX18" fmla="*/ 524217 w 1055385"/>
              <a:gd name="connsiteY18" fmla="*/ 1038706 h 1038706"/>
              <a:gd name="connsiteX19" fmla="*/ 421186 w 1055385"/>
              <a:gd name="connsiteY19" fmla="*/ 1025827 h 1038706"/>
              <a:gd name="connsiteX20" fmla="*/ 382549 w 1055385"/>
              <a:gd name="connsiteY20" fmla="*/ 987190 h 1038706"/>
              <a:gd name="connsiteX21" fmla="*/ 343913 w 1055385"/>
              <a:gd name="connsiteY21" fmla="*/ 961433 h 1038706"/>
              <a:gd name="connsiteX22" fmla="*/ 331034 w 1055385"/>
              <a:gd name="connsiteY22" fmla="*/ 922796 h 1038706"/>
              <a:gd name="connsiteX23" fmla="*/ 318155 w 1055385"/>
              <a:gd name="connsiteY23" fmla="*/ 845523 h 1038706"/>
              <a:gd name="connsiteX24" fmla="*/ 266639 w 1055385"/>
              <a:gd name="connsiteY24" fmla="*/ 819765 h 1038706"/>
              <a:gd name="connsiteX25" fmla="*/ 228003 w 1055385"/>
              <a:gd name="connsiteY25" fmla="*/ 794007 h 1038706"/>
              <a:gd name="connsiteX26" fmla="*/ 21941 w 1055385"/>
              <a:gd name="connsiteY26" fmla="*/ 768249 h 1038706"/>
              <a:gd name="connsiteX27" fmla="*/ 21941 w 1055385"/>
              <a:gd name="connsiteY27" fmla="*/ 665218 h 1038706"/>
              <a:gd name="connsiteX28" fmla="*/ 47698 w 1055385"/>
              <a:gd name="connsiteY28" fmla="*/ 626582 h 1038706"/>
              <a:gd name="connsiteX29" fmla="*/ 60577 w 1055385"/>
              <a:gd name="connsiteY29" fmla="*/ 587945 h 1038706"/>
              <a:gd name="connsiteX30" fmla="*/ 99214 w 1055385"/>
              <a:gd name="connsiteY30" fmla="*/ 549309 h 1038706"/>
              <a:gd name="connsiteX31" fmla="*/ 189366 w 1055385"/>
              <a:gd name="connsiteY31" fmla="*/ 497793 h 1038706"/>
              <a:gd name="connsiteX32" fmla="*/ 202245 w 1055385"/>
              <a:gd name="connsiteY32" fmla="*/ 459157 h 1038706"/>
              <a:gd name="connsiteX33" fmla="*/ 176487 w 1055385"/>
              <a:gd name="connsiteY33" fmla="*/ 227337 h 1038706"/>
              <a:gd name="connsiteX34" fmla="*/ 498459 w 1055385"/>
              <a:gd name="connsiteY34" fmla="*/ 188700 h 1038706"/>
              <a:gd name="connsiteX35" fmla="*/ 614369 w 1055385"/>
              <a:gd name="connsiteY35" fmla="*/ 150064 h 1038706"/>
              <a:gd name="connsiteX36" fmla="*/ 653006 w 1055385"/>
              <a:gd name="connsiteY36" fmla="*/ 150064 h 103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5385" h="1038706">
                <a:moveTo>
                  <a:pt x="653006" y="150064"/>
                </a:moveTo>
                <a:cubicBezTo>
                  <a:pt x="661592" y="141478"/>
                  <a:pt x="657102" y="113916"/>
                  <a:pt x="665884" y="98548"/>
                </a:cubicBezTo>
                <a:cubicBezTo>
                  <a:pt x="688583" y="58823"/>
                  <a:pt x="706276" y="59326"/>
                  <a:pt x="743158" y="47033"/>
                </a:cubicBezTo>
                <a:cubicBezTo>
                  <a:pt x="792454" y="14168"/>
                  <a:pt x="795099" y="0"/>
                  <a:pt x="871946" y="34154"/>
                </a:cubicBezTo>
                <a:cubicBezTo>
                  <a:pt x="886090" y="40440"/>
                  <a:pt x="889118" y="59911"/>
                  <a:pt x="897704" y="72790"/>
                </a:cubicBezTo>
                <a:cubicBezTo>
                  <a:pt x="901997" y="175821"/>
                  <a:pt x="899195" y="279393"/>
                  <a:pt x="910583" y="381883"/>
                </a:cubicBezTo>
                <a:cubicBezTo>
                  <a:pt x="912292" y="397267"/>
                  <a:pt x="924692" y="410327"/>
                  <a:pt x="936341" y="420520"/>
                </a:cubicBezTo>
                <a:cubicBezTo>
                  <a:pt x="959638" y="440905"/>
                  <a:pt x="1013614" y="472035"/>
                  <a:pt x="1013614" y="472035"/>
                </a:cubicBezTo>
                <a:cubicBezTo>
                  <a:pt x="1017907" y="484914"/>
                  <a:pt x="1020422" y="498530"/>
                  <a:pt x="1026493" y="510672"/>
                </a:cubicBezTo>
                <a:cubicBezTo>
                  <a:pt x="1033415" y="524517"/>
                  <a:pt x="1050850" y="533894"/>
                  <a:pt x="1052251" y="549309"/>
                </a:cubicBezTo>
                <a:cubicBezTo>
                  <a:pt x="1055385" y="583778"/>
                  <a:pt x="1046624" y="618497"/>
                  <a:pt x="1039372" y="652340"/>
                </a:cubicBezTo>
                <a:cubicBezTo>
                  <a:pt x="1033683" y="678888"/>
                  <a:pt x="1022200" y="703855"/>
                  <a:pt x="1013614" y="729613"/>
                </a:cubicBezTo>
                <a:lnTo>
                  <a:pt x="1000735" y="768249"/>
                </a:lnTo>
                <a:cubicBezTo>
                  <a:pt x="996442" y="806886"/>
                  <a:pt x="1005241" y="849389"/>
                  <a:pt x="987856" y="884159"/>
                </a:cubicBezTo>
                <a:cubicBezTo>
                  <a:pt x="979940" y="899991"/>
                  <a:pt x="953892" y="894749"/>
                  <a:pt x="936341" y="897038"/>
                </a:cubicBezTo>
                <a:cubicBezTo>
                  <a:pt x="855013" y="907646"/>
                  <a:pt x="773208" y="914210"/>
                  <a:pt x="691642" y="922796"/>
                </a:cubicBezTo>
                <a:cubicBezTo>
                  <a:pt x="656072" y="976151"/>
                  <a:pt x="675363" y="956502"/>
                  <a:pt x="614369" y="1000069"/>
                </a:cubicBezTo>
                <a:cubicBezTo>
                  <a:pt x="601774" y="1009066"/>
                  <a:pt x="589959" y="1019730"/>
                  <a:pt x="575732" y="1025827"/>
                </a:cubicBezTo>
                <a:cubicBezTo>
                  <a:pt x="559463" y="1032800"/>
                  <a:pt x="541389" y="1034413"/>
                  <a:pt x="524217" y="1038706"/>
                </a:cubicBezTo>
                <a:cubicBezTo>
                  <a:pt x="489873" y="1034413"/>
                  <a:pt x="453713" y="1037655"/>
                  <a:pt x="421186" y="1025827"/>
                </a:cubicBezTo>
                <a:cubicBezTo>
                  <a:pt x="404069" y="1019603"/>
                  <a:pt x="396541" y="998850"/>
                  <a:pt x="382549" y="987190"/>
                </a:cubicBezTo>
                <a:cubicBezTo>
                  <a:pt x="370658" y="977281"/>
                  <a:pt x="356792" y="970019"/>
                  <a:pt x="343913" y="961433"/>
                </a:cubicBezTo>
                <a:cubicBezTo>
                  <a:pt x="339620" y="948554"/>
                  <a:pt x="333979" y="936048"/>
                  <a:pt x="331034" y="922796"/>
                </a:cubicBezTo>
                <a:cubicBezTo>
                  <a:pt x="325369" y="897305"/>
                  <a:pt x="331995" y="867667"/>
                  <a:pt x="318155" y="845523"/>
                </a:cubicBezTo>
                <a:cubicBezTo>
                  <a:pt x="307980" y="829242"/>
                  <a:pt x="283308" y="829290"/>
                  <a:pt x="266639" y="819765"/>
                </a:cubicBezTo>
                <a:cubicBezTo>
                  <a:pt x="253200" y="812086"/>
                  <a:pt x="241847" y="800929"/>
                  <a:pt x="228003" y="794007"/>
                </a:cubicBezTo>
                <a:cubicBezTo>
                  <a:pt x="172405" y="766208"/>
                  <a:pt x="53894" y="770707"/>
                  <a:pt x="21941" y="768249"/>
                </a:cubicBezTo>
                <a:cubicBezTo>
                  <a:pt x="6108" y="720752"/>
                  <a:pt x="0" y="723727"/>
                  <a:pt x="21941" y="665218"/>
                </a:cubicBezTo>
                <a:cubicBezTo>
                  <a:pt x="27376" y="650725"/>
                  <a:pt x="40776" y="640426"/>
                  <a:pt x="47698" y="626582"/>
                </a:cubicBezTo>
                <a:cubicBezTo>
                  <a:pt x="53769" y="614440"/>
                  <a:pt x="53047" y="599241"/>
                  <a:pt x="60577" y="587945"/>
                </a:cubicBezTo>
                <a:cubicBezTo>
                  <a:pt x="70680" y="572791"/>
                  <a:pt x="85222" y="560969"/>
                  <a:pt x="99214" y="549309"/>
                </a:cubicBezTo>
                <a:cubicBezTo>
                  <a:pt x="126520" y="526554"/>
                  <a:pt x="157874" y="513539"/>
                  <a:pt x="189366" y="497793"/>
                </a:cubicBezTo>
                <a:cubicBezTo>
                  <a:pt x="193659" y="484914"/>
                  <a:pt x="202245" y="472732"/>
                  <a:pt x="202245" y="459157"/>
                </a:cubicBezTo>
                <a:cubicBezTo>
                  <a:pt x="202245" y="293773"/>
                  <a:pt x="206876" y="318502"/>
                  <a:pt x="176487" y="227337"/>
                </a:cubicBezTo>
                <a:cubicBezTo>
                  <a:pt x="331248" y="175749"/>
                  <a:pt x="226647" y="203006"/>
                  <a:pt x="498459" y="188700"/>
                </a:cubicBezTo>
                <a:cubicBezTo>
                  <a:pt x="601125" y="120256"/>
                  <a:pt x="540181" y="131517"/>
                  <a:pt x="614369" y="150064"/>
                </a:cubicBezTo>
                <a:cubicBezTo>
                  <a:pt x="618534" y="151105"/>
                  <a:pt x="644420" y="158650"/>
                  <a:pt x="653006" y="15006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894263" y="5614988"/>
            <a:ext cx="25400" cy="168275"/>
          </a:xfrm>
          <a:custGeom>
            <a:avLst/>
            <a:gdLst>
              <a:gd name="connsiteX0" fmla="*/ 0 w 26454"/>
              <a:gd name="connsiteY0" fmla="*/ 167425 h 167425"/>
              <a:gd name="connsiteX1" fmla="*/ 12879 w 26454"/>
              <a:gd name="connsiteY1" fmla="*/ 0 h 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54" h="167425">
                <a:moveTo>
                  <a:pt x="0" y="167425"/>
                </a:moveTo>
                <a:cubicBezTo>
                  <a:pt x="26454" y="88062"/>
                  <a:pt x="12879" y="142364"/>
                  <a:pt x="1287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4687888" y="965200"/>
            <a:ext cx="454025" cy="3108325"/>
          </a:xfrm>
          <a:custGeom>
            <a:avLst/>
            <a:gdLst>
              <a:gd name="connsiteX0" fmla="*/ 38636 w 454332"/>
              <a:gd name="connsiteY0" fmla="*/ 0 h 3107380"/>
              <a:gd name="connsiteX1" fmla="*/ 25758 w 454332"/>
              <a:gd name="connsiteY1" fmla="*/ 231820 h 3107380"/>
              <a:gd name="connsiteX2" fmla="*/ 12879 w 454332"/>
              <a:gd name="connsiteY2" fmla="*/ 321972 h 3107380"/>
              <a:gd name="connsiteX3" fmla="*/ 0 w 454332"/>
              <a:gd name="connsiteY3" fmla="*/ 1635617 h 3107380"/>
              <a:gd name="connsiteX4" fmla="*/ 12879 w 454332"/>
              <a:gd name="connsiteY4" fmla="*/ 2112136 h 3107380"/>
              <a:gd name="connsiteX5" fmla="*/ 25758 w 454332"/>
              <a:gd name="connsiteY5" fmla="*/ 2150772 h 3107380"/>
              <a:gd name="connsiteX6" fmla="*/ 64394 w 454332"/>
              <a:gd name="connsiteY6" fmla="*/ 2215167 h 3107380"/>
              <a:gd name="connsiteX7" fmla="*/ 77273 w 454332"/>
              <a:gd name="connsiteY7" fmla="*/ 2266682 h 3107380"/>
              <a:gd name="connsiteX8" fmla="*/ 103031 w 454332"/>
              <a:gd name="connsiteY8" fmla="*/ 2318198 h 3107380"/>
              <a:gd name="connsiteX9" fmla="*/ 128789 w 454332"/>
              <a:gd name="connsiteY9" fmla="*/ 2382592 h 3107380"/>
              <a:gd name="connsiteX10" fmla="*/ 141667 w 454332"/>
              <a:gd name="connsiteY10" fmla="*/ 2446986 h 3107380"/>
              <a:gd name="connsiteX11" fmla="*/ 167425 w 454332"/>
              <a:gd name="connsiteY11" fmla="*/ 2485623 h 3107380"/>
              <a:gd name="connsiteX12" fmla="*/ 180304 w 454332"/>
              <a:gd name="connsiteY12" fmla="*/ 2653048 h 3107380"/>
              <a:gd name="connsiteX13" fmla="*/ 206062 w 454332"/>
              <a:gd name="connsiteY13" fmla="*/ 2743200 h 3107380"/>
              <a:gd name="connsiteX14" fmla="*/ 257577 w 454332"/>
              <a:gd name="connsiteY14" fmla="*/ 2884868 h 3107380"/>
              <a:gd name="connsiteX15" fmla="*/ 296214 w 454332"/>
              <a:gd name="connsiteY15" fmla="*/ 2910626 h 3107380"/>
              <a:gd name="connsiteX16" fmla="*/ 347729 w 454332"/>
              <a:gd name="connsiteY16" fmla="*/ 2987899 h 3107380"/>
              <a:gd name="connsiteX17" fmla="*/ 386366 w 454332"/>
              <a:gd name="connsiteY17" fmla="*/ 3026536 h 3107380"/>
              <a:gd name="connsiteX18" fmla="*/ 412124 w 454332"/>
              <a:gd name="connsiteY18" fmla="*/ 3065172 h 3107380"/>
              <a:gd name="connsiteX19" fmla="*/ 450760 w 454332"/>
              <a:gd name="connsiteY19" fmla="*/ 3103809 h 31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332" h="3107380">
                <a:moveTo>
                  <a:pt x="38636" y="0"/>
                </a:moveTo>
                <a:cubicBezTo>
                  <a:pt x="34343" y="77273"/>
                  <a:pt x="31929" y="154674"/>
                  <a:pt x="25758" y="231820"/>
                </a:cubicBezTo>
                <a:cubicBezTo>
                  <a:pt x="23337" y="262079"/>
                  <a:pt x="13436" y="291621"/>
                  <a:pt x="12879" y="321972"/>
                </a:cubicBezTo>
                <a:cubicBezTo>
                  <a:pt x="4845" y="759801"/>
                  <a:pt x="4293" y="1197735"/>
                  <a:pt x="0" y="1635617"/>
                </a:cubicBezTo>
                <a:cubicBezTo>
                  <a:pt x="4293" y="1794457"/>
                  <a:pt x="4944" y="1953437"/>
                  <a:pt x="12879" y="2112136"/>
                </a:cubicBezTo>
                <a:cubicBezTo>
                  <a:pt x="13557" y="2125694"/>
                  <a:pt x="19687" y="2138630"/>
                  <a:pt x="25758" y="2150772"/>
                </a:cubicBezTo>
                <a:cubicBezTo>
                  <a:pt x="36953" y="2173161"/>
                  <a:pt x="51515" y="2193702"/>
                  <a:pt x="64394" y="2215167"/>
                </a:cubicBezTo>
                <a:cubicBezTo>
                  <a:pt x="68687" y="2232339"/>
                  <a:pt x="71058" y="2250109"/>
                  <a:pt x="77273" y="2266682"/>
                </a:cubicBezTo>
                <a:cubicBezTo>
                  <a:pt x="84014" y="2284658"/>
                  <a:pt x="95234" y="2300654"/>
                  <a:pt x="103031" y="2318198"/>
                </a:cubicBezTo>
                <a:cubicBezTo>
                  <a:pt x="112420" y="2339324"/>
                  <a:pt x="120203" y="2361127"/>
                  <a:pt x="128789" y="2382592"/>
                </a:cubicBezTo>
                <a:cubicBezTo>
                  <a:pt x="133082" y="2404057"/>
                  <a:pt x="133981" y="2426490"/>
                  <a:pt x="141667" y="2446986"/>
                </a:cubicBezTo>
                <a:cubicBezTo>
                  <a:pt x="147102" y="2461479"/>
                  <a:pt x="164572" y="2470409"/>
                  <a:pt x="167425" y="2485623"/>
                </a:cubicBezTo>
                <a:cubicBezTo>
                  <a:pt x="177740" y="2540637"/>
                  <a:pt x="173764" y="2597458"/>
                  <a:pt x="180304" y="2653048"/>
                </a:cubicBezTo>
                <a:cubicBezTo>
                  <a:pt x="184742" y="2690775"/>
                  <a:pt x="196584" y="2708448"/>
                  <a:pt x="206062" y="2743200"/>
                </a:cubicBezTo>
                <a:cubicBezTo>
                  <a:pt x="219795" y="2793554"/>
                  <a:pt x="219083" y="2846373"/>
                  <a:pt x="257577" y="2884868"/>
                </a:cubicBezTo>
                <a:cubicBezTo>
                  <a:pt x="268522" y="2895813"/>
                  <a:pt x="283335" y="2902040"/>
                  <a:pt x="296214" y="2910626"/>
                </a:cubicBezTo>
                <a:cubicBezTo>
                  <a:pt x="313386" y="2936384"/>
                  <a:pt x="325839" y="2966009"/>
                  <a:pt x="347729" y="2987899"/>
                </a:cubicBezTo>
                <a:cubicBezTo>
                  <a:pt x="360608" y="3000778"/>
                  <a:pt x="374706" y="3012544"/>
                  <a:pt x="386366" y="3026536"/>
                </a:cubicBezTo>
                <a:cubicBezTo>
                  <a:pt x="396275" y="3038427"/>
                  <a:pt x="401179" y="3054227"/>
                  <a:pt x="412124" y="3065172"/>
                </a:cubicBezTo>
                <a:cubicBezTo>
                  <a:pt x="454332" y="3107380"/>
                  <a:pt x="450760" y="3071550"/>
                  <a:pt x="450760" y="3103809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803775" y="1030288"/>
            <a:ext cx="347663" cy="2936875"/>
          </a:xfrm>
          <a:custGeom>
            <a:avLst/>
            <a:gdLst>
              <a:gd name="connsiteX0" fmla="*/ 347729 w 347729"/>
              <a:gd name="connsiteY0" fmla="*/ 2936383 h 2936383"/>
              <a:gd name="connsiteX1" fmla="*/ 283335 w 347729"/>
              <a:gd name="connsiteY1" fmla="*/ 2820473 h 2936383"/>
              <a:gd name="connsiteX2" fmla="*/ 244698 w 347729"/>
              <a:gd name="connsiteY2" fmla="*/ 2794715 h 2936383"/>
              <a:gd name="connsiteX3" fmla="*/ 206062 w 347729"/>
              <a:gd name="connsiteY3" fmla="*/ 2678805 h 2936383"/>
              <a:gd name="connsiteX4" fmla="*/ 193183 w 347729"/>
              <a:gd name="connsiteY4" fmla="*/ 2640169 h 2936383"/>
              <a:gd name="connsiteX5" fmla="*/ 180304 w 347729"/>
              <a:gd name="connsiteY5" fmla="*/ 2588653 h 2936383"/>
              <a:gd name="connsiteX6" fmla="*/ 154546 w 347729"/>
              <a:gd name="connsiteY6" fmla="*/ 2511380 h 2936383"/>
              <a:gd name="connsiteX7" fmla="*/ 128788 w 347729"/>
              <a:gd name="connsiteY7" fmla="*/ 2434107 h 2936383"/>
              <a:gd name="connsiteX8" fmla="*/ 90152 w 347729"/>
              <a:gd name="connsiteY8" fmla="*/ 2318197 h 2936383"/>
              <a:gd name="connsiteX9" fmla="*/ 77273 w 347729"/>
              <a:gd name="connsiteY9" fmla="*/ 2279560 h 2936383"/>
              <a:gd name="connsiteX10" fmla="*/ 64394 w 347729"/>
              <a:gd name="connsiteY10" fmla="*/ 2240924 h 2936383"/>
              <a:gd name="connsiteX11" fmla="*/ 51515 w 347729"/>
              <a:gd name="connsiteY11" fmla="*/ 2047741 h 2936383"/>
              <a:gd name="connsiteX12" fmla="*/ 38636 w 347729"/>
              <a:gd name="connsiteY12" fmla="*/ 2009104 h 2936383"/>
              <a:gd name="connsiteX13" fmla="*/ 25757 w 347729"/>
              <a:gd name="connsiteY13" fmla="*/ 1661375 h 2936383"/>
              <a:gd name="connsiteX14" fmla="*/ 0 w 347729"/>
              <a:gd name="connsiteY14" fmla="*/ 1197735 h 2936383"/>
              <a:gd name="connsiteX15" fmla="*/ 12879 w 347729"/>
              <a:gd name="connsiteY15" fmla="*/ 244698 h 2936383"/>
              <a:gd name="connsiteX16" fmla="*/ 25757 w 347729"/>
              <a:gd name="connsiteY16" fmla="*/ 206062 h 2936383"/>
              <a:gd name="connsiteX17" fmla="*/ 38636 w 347729"/>
              <a:gd name="connsiteY17" fmla="*/ 0 h 29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7729" h="2936383">
                <a:moveTo>
                  <a:pt x="347729" y="2936383"/>
                </a:moveTo>
                <a:cubicBezTo>
                  <a:pt x="334308" y="2896121"/>
                  <a:pt x="321293" y="2845778"/>
                  <a:pt x="283335" y="2820473"/>
                </a:cubicBezTo>
                <a:lnTo>
                  <a:pt x="244698" y="2794715"/>
                </a:lnTo>
                <a:lnTo>
                  <a:pt x="206062" y="2678805"/>
                </a:lnTo>
                <a:cubicBezTo>
                  <a:pt x="201769" y="2665926"/>
                  <a:pt x="196476" y="2653339"/>
                  <a:pt x="193183" y="2640169"/>
                </a:cubicBezTo>
                <a:cubicBezTo>
                  <a:pt x="188890" y="2622997"/>
                  <a:pt x="185390" y="2605607"/>
                  <a:pt x="180304" y="2588653"/>
                </a:cubicBezTo>
                <a:cubicBezTo>
                  <a:pt x="172502" y="2562647"/>
                  <a:pt x="163132" y="2537138"/>
                  <a:pt x="154546" y="2511380"/>
                </a:cubicBezTo>
                <a:lnTo>
                  <a:pt x="128788" y="2434107"/>
                </a:lnTo>
                <a:lnTo>
                  <a:pt x="90152" y="2318197"/>
                </a:lnTo>
                <a:lnTo>
                  <a:pt x="77273" y="2279560"/>
                </a:lnTo>
                <a:lnTo>
                  <a:pt x="64394" y="2240924"/>
                </a:lnTo>
                <a:cubicBezTo>
                  <a:pt x="60101" y="2176530"/>
                  <a:pt x="58642" y="2111884"/>
                  <a:pt x="51515" y="2047741"/>
                </a:cubicBezTo>
                <a:cubicBezTo>
                  <a:pt x="50016" y="2034248"/>
                  <a:pt x="39539" y="2022650"/>
                  <a:pt x="38636" y="2009104"/>
                </a:cubicBezTo>
                <a:cubicBezTo>
                  <a:pt x="30920" y="1893372"/>
                  <a:pt x="29621" y="1777300"/>
                  <a:pt x="25757" y="1661375"/>
                </a:cubicBezTo>
                <a:cubicBezTo>
                  <a:pt x="10991" y="1218371"/>
                  <a:pt x="57840" y="1371256"/>
                  <a:pt x="0" y="1197735"/>
                </a:cubicBezTo>
                <a:cubicBezTo>
                  <a:pt x="4293" y="880056"/>
                  <a:pt x="4630" y="562299"/>
                  <a:pt x="12879" y="244698"/>
                </a:cubicBezTo>
                <a:cubicBezTo>
                  <a:pt x="13231" y="231127"/>
                  <a:pt x="24258" y="219554"/>
                  <a:pt x="25757" y="206062"/>
                </a:cubicBezTo>
                <a:cubicBezTo>
                  <a:pt x="38922" y="87578"/>
                  <a:pt x="38636" y="72162"/>
                  <a:pt x="38636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3116263" y="914400"/>
            <a:ext cx="1803400" cy="4881563"/>
          </a:xfrm>
          <a:custGeom>
            <a:avLst/>
            <a:gdLst>
              <a:gd name="connsiteX0" fmla="*/ 1442635 w 1803244"/>
              <a:gd name="connsiteY0" fmla="*/ 0 h 4881093"/>
              <a:gd name="connsiteX1" fmla="*/ 1429756 w 1803244"/>
              <a:gd name="connsiteY1" fmla="*/ 218941 h 4881093"/>
              <a:gd name="connsiteX2" fmla="*/ 1416877 w 1803244"/>
              <a:gd name="connsiteY2" fmla="*/ 283335 h 4881093"/>
              <a:gd name="connsiteX3" fmla="*/ 1391120 w 1803244"/>
              <a:gd name="connsiteY3" fmla="*/ 373487 h 4881093"/>
              <a:gd name="connsiteX4" fmla="*/ 1365362 w 1803244"/>
              <a:gd name="connsiteY4" fmla="*/ 412124 h 4881093"/>
              <a:gd name="connsiteX5" fmla="*/ 1352483 w 1803244"/>
              <a:gd name="connsiteY5" fmla="*/ 450761 h 4881093"/>
              <a:gd name="connsiteX6" fmla="*/ 1326725 w 1803244"/>
              <a:gd name="connsiteY6" fmla="*/ 502276 h 4881093"/>
              <a:gd name="connsiteX7" fmla="*/ 1313846 w 1803244"/>
              <a:gd name="connsiteY7" fmla="*/ 540913 h 4881093"/>
              <a:gd name="connsiteX8" fmla="*/ 1288089 w 1803244"/>
              <a:gd name="connsiteY8" fmla="*/ 579549 h 4881093"/>
              <a:gd name="connsiteX9" fmla="*/ 1249452 w 1803244"/>
              <a:gd name="connsiteY9" fmla="*/ 708338 h 4881093"/>
              <a:gd name="connsiteX10" fmla="*/ 1223694 w 1803244"/>
              <a:gd name="connsiteY10" fmla="*/ 785611 h 4881093"/>
              <a:gd name="connsiteX11" fmla="*/ 1197937 w 1803244"/>
              <a:gd name="connsiteY11" fmla="*/ 940158 h 4881093"/>
              <a:gd name="connsiteX12" fmla="*/ 1185058 w 1803244"/>
              <a:gd name="connsiteY12" fmla="*/ 991673 h 4881093"/>
              <a:gd name="connsiteX13" fmla="*/ 1094906 w 1803244"/>
              <a:gd name="connsiteY13" fmla="*/ 1056068 h 4881093"/>
              <a:gd name="connsiteX14" fmla="*/ 1069148 w 1803244"/>
              <a:gd name="connsiteY14" fmla="*/ 1094704 h 4881093"/>
              <a:gd name="connsiteX15" fmla="*/ 1030511 w 1803244"/>
              <a:gd name="connsiteY15" fmla="*/ 1107583 h 4881093"/>
              <a:gd name="connsiteX16" fmla="*/ 940359 w 1803244"/>
              <a:gd name="connsiteY16" fmla="*/ 1146220 h 4881093"/>
              <a:gd name="connsiteX17" fmla="*/ 811570 w 1803244"/>
              <a:gd name="connsiteY17" fmla="*/ 1249251 h 4881093"/>
              <a:gd name="connsiteX18" fmla="*/ 760055 w 1803244"/>
              <a:gd name="connsiteY18" fmla="*/ 1287887 h 4881093"/>
              <a:gd name="connsiteX19" fmla="*/ 734297 w 1803244"/>
              <a:gd name="connsiteY19" fmla="*/ 1326524 h 4881093"/>
              <a:gd name="connsiteX20" fmla="*/ 657024 w 1803244"/>
              <a:gd name="connsiteY20" fmla="*/ 1378039 h 4881093"/>
              <a:gd name="connsiteX21" fmla="*/ 618387 w 1803244"/>
              <a:gd name="connsiteY21" fmla="*/ 1416676 h 4881093"/>
              <a:gd name="connsiteX22" fmla="*/ 579751 w 1803244"/>
              <a:gd name="connsiteY22" fmla="*/ 1442434 h 4881093"/>
              <a:gd name="connsiteX23" fmla="*/ 515356 w 1803244"/>
              <a:gd name="connsiteY23" fmla="*/ 1519707 h 4881093"/>
              <a:gd name="connsiteX24" fmla="*/ 476720 w 1803244"/>
              <a:gd name="connsiteY24" fmla="*/ 1558344 h 4881093"/>
              <a:gd name="connsiteX25" fmla="*/ 450962 w 1803244"/>
              <a:gd name="connsiteY25" fmla="*/ 1596980 h 4881093"/>
              <a:gd name="connsiteX26" fmla="*/ 412325 w 1803244"/>
              <a:gd name="connsiteY26" fmla="*/ 1622738 h 4881093"/>
              <a:gd name="connsiteX27" fmla="*/ 373689 w 1803244"/>
              <a:gd name="connsiteY27" fmla="*/ 1661375 h 4881093"/>
              <a:gd name="connsiteX28" fmla="*/ 309294 w 1803244"/>
              <a:gd name="connsiteY28" fmla="*/ 1764406 h 4881093"/>
              <a:gd name="connsiteX29" fmla="*/ 283537 w 1803244"/>
              <a:gd name="connsiteY29" fmla="*/ 1828800 h 4881093"/>
              <a:gd name="connsiteX30" fmla="*/ 257779 w 1803244"/>
              <a:gd name="connsiteY30" fmla="*/ 1880315 h 4881093"/>
              <a:gd name="connsiteX31" fmla="*/ 244900 w 1803244"/>
              <a:gd name="connsiteY31" fmla="*/ 1918952 h 4881093"/>
              <a:gd name="connsiteX32" fmla="*/ 219142 w 1803244"/>
              <a:gd name="connsiteY32" fmla="*/ 1957589 h 4881093"/>
              <a:gd name="connsiteX33" fmla="*/ 193384 w 1803244"/>
              <a:gd name="connsiteY33" fmla="*/ 2034862 h 4881093"/>
              <a:gd name="connsiteX34" fmla="*/ 154748 w 1803244"/>
              <a:gd name="connsiteY34" fmla="*/ 2137893 h 4881093"/>
              <a:gd name="connsiteX35" fmla="*/ 141869 w 1803244"/>
              <a:gd name="connsiteY35" fmla="*/ 2176530 h 4881093"/>
              <a:gd name="connsiteX36" fmla="*/ 103232 w 1803244"/>
              <a:gd name="connsiteY36" fmla="*/ 2369713 h 4881093"/>
              <a:gd name="connsiteX37" fmla="*/ 90353 w 1803244"/>
              <a:gd name="connsiteY37" fmla="*/ 2408349 h 4881093"/>
              <a:gd name="connsiteX38" fmla="*/ 77475 w 1803244"/>
              <a:gd name="connsiteY38" fmla="*/ 2459865 h 4881093"/>
              <a:gd name="connsiteX39" fmla="*/ 51717 w 1803244"/>
              <a:gd name="connsiteY39" fmla="*/ 2498501 h 4881093"/>
              <a:gd name="connsiteX40" fmla="*/ 90353 w 1803244"/>
              <a:gd name="connsiteY40" fmla="*/ 2987899 h 4881093"/>
              <a:gd name="connsiteX41" fmla="*/ 116111 w 1803244"/>
              <a:gd name="connsiteY41" fmla="*/ 3026535 h 4881093"/>
              <a:gd name="connsiteX42" fmla="*/ 167627 w 1803244"/>
              <a:gd name="connsiteY42" fmla="*/ 3065172 h 4881093"/>
              <a:gd name="connsiteX43" fmla="*/ 206263 w 1803244"/>
              <a:gd name="connsiteY43" fmla="*/ 3103808 h 4881093"/>
              <a:gd name="connsiteX44" fmla="*/ 283537 w 1803244"/>
              <a:gd name="connsiteY44" fmla="*/ 3142445 h 4881093"/>
              <a:gd name="connsiteX45" fmla="*/ 373689 w 1803244"/>
              <a:gd name="connsiteY45" fmla="*/ 3193961 h 4881093"/>
              <a:gd name="connsiteX46" fmla="*/ 412325 w 1803244"/>
              <a:gd name="connsiteY46" fmla="*/ 3219718 h 4881093"/>
              <a:gd name="connsiteX47" fmla="*/ 463841 w 1803244"/>
              <a:gd name="connsiteY47" fmla="*/ 3232597 h 4881093"/>
              <a:gd name="connsiteX48" fmla="*/ 541114 w 1803244"/>
              <a:gd name="connsiteY48" fmla="*/ 3219718 h 4881093"/>
              <a:gd name="connsiteX49" fmla="*/ 579751 w 1803244"/>
              <a:gd name="connsiteY49" fmla="*/ 3206839 h 4881093"/>
              <a:gd name="connsiteX50" fmla="*/ 747176 w 1803244"/>
              <a:gd name="connsiteY50" fmla="*/ 3219718 h 4881093"/>
              <a:gd name="connsiteX51" fmla="*/ 811570 w 1803244"/>
              <a:gd name="connsiteY51" fmla="*/ 3232597 h 4881093"/>
              <a:gd name="connsiteX52" fmla="*/ 850207 w 1803244"/>
              <a:gd name="connsiteY52" fmla="*/ 3258355 h 4881093"/>
              <a:gd name="connsiteX53" fmla="*/ 888844 w 1803244"/>
              <a:gd name="connsiteY53" fmla="*/ 3271234 h 4881093"/>
              <a:gd name="connsiteX54" fmla="*/ 1030511 w 1803244"/>
              <a:gd name="connsiteY54" fmla="*/ 3348507 h 4881093"/>
              <a:gd name="connsiteX55" fmla="*/ 1172179 w 1803244"/>
              <a:gd name="connsiteY55" fmla="*/ 3387144 h 4881093"/>
              <a:gd name="connsiteX56" fmla="*/ 1249452 w 1803244"/>
              <a:gd name="connsiteY56" fmla="*/ 3400023 h 4881093"/>
              <a:gd name="connsiteX57" fmla="*/ 1391120 w 1803244"/>
              <a:gd name="connsiteY57" fmla="*/ 3477296 h 4881093"/>
              <a:gd name="connsiteX58" fmla="*/ 1468393 w 1803244"/>
              <a:gd name="connsiteY58" fmla="*/ 3515932 h 4881093"/>
              <a:gd name="connsiteX59" fmla="*/ 1532787 w 1803244"/>
              <a:gd name="connsiteY59" fmla="*/ 3580327 h 4881093"/>
              <a:gd name="connsiteX60" fmla="*/ 1610060 w 1803244"/>
              <a:gd name="connsiteY60" fmla="*/ 3657600 h 4881093"/>
              <a:gd name="connsiteX61" fmla="*/ 1635818 w 1803244"/>
              <a:gd name="connsiteY61" fmla="*/ 3734873 h 4881093"/>
              <a:gd name="connsiteX62" fmla="*/ 1661576 w 1803244"/>
              <a:gd name="connsiteY62" fmla="*/ 3825025 h 4881093"/>
              <a:gd name="connsiteX63" fmla="*/ 1674455 w 1803244"/>
              <a:gd name="connsiteY63" fmla="*/ 4056845 h 4881093"/>
              <a:gd name="connsiteX64" fmla="*/ 1725970 w 1803244"/>
              <a:gd name="connsiteY64" fmla="*/ 4237149 h 4881093"/>
              <a:gd name="connsiteX65" fmla="*/ 1764607 w 1803244"/>
              <a:gd name="connsiteY65" fmla="*/ 4327301 h 4881093"/>
              <a:gd name="connsiteX66" fmla="*/ 1803244 w 1803244"/>
              <a:gd name="connsiteY66" fmla="*/ 4456090 h 4881093"/>
              <a:gd name="connsiteX67" fmla="*/ 1790365 w 1803244"/>
              <a:gd name="connsiteY67" fmla="*/ 4881093 h 488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03244" h="4881093">
                <a:moveTo>
                  <a:pt x="1442635" y="0"/>
                </a:moveTo>
                <a:cubicBezTo>
                  <a:pt x="1438342" y="72980"/>
                  <a:pt x="1436375" y="146135"/>
                  <a:pt x="1429756" y="218941"/>
                </a:cubicBezTo>
                <a:cubicBezTo>
                  <a:pt x="1427774" y="240741"/>
                  <a:pt x="1421625" y="261966"/>
                  <a:pt x="1416877" y="283335"/>
                </a:cubicBezTo>
                <a:cubicBezTo>
                  <a:pt x="1413575" y="298196"/>
                  <a:pt x="1399727" y="356272"/>
                  <a:pt x="1391120" y="373487"/>
                </a:cubicBezTo>
                <a:cubicBezTo>
                  <a:pt x="1384198" y="387331"/>
                  <a:pt x="1372284" y="398279"/>
                  <a:pt x="1365362" y="412124"/>
                </a:cubicBezTo>
                <a:cubicBezTo>
                  <a:pt x="1359291" y="424266"/>
                  <a:pt x="1357831" y="438283"/>
                  <a:pt x="1352483" y="450761"/>
                </a:cubicBezTo>
                <a:cubicBezTo>
                  <a:pt x="1344920" y="468407"/>
                  <a:pt x="1334288" y="484630"/>
                  <a:pt x="1326725" y="502276"/>
                </a:cubicBezTo>
                <a:cubicBezTo>
                  <a:pt x="1321377" y="514754"/>
                  <a:pt x="1319917" y="528771"/>
                  <a:pt x="1313846" y="540913"/>
                </a:cubicBezTo>
                <a:cubicBezTo>
                  <a:pt x="1306924" y="554757"/>
                  <a:pt x="1294375" y="565405"/>
                  <a:pt x="1288089" y="579549"/>
                </a:cubicBezTo>
                <a:cubicBezTo>
                  <a:pt x="1260068" y="642598"/>
                  <a:pt x="1266743" y="650703"/>
                  <a:pt x="1249452" y="708338"/>
                </a:cubicBezTo>
                <a:cubicBezTo>
                  <a:pt x="1241650" y="734344"/>
                  <a:pt x="1223694" y="785611"/>
                  <a:pt x="1223694" y="785611"/>
                </a:cubicBezTo>
                <a:cubicBezTo>
                  <a:pt x="1215108" y="837127"/>
                  <a:pt x="1210604" y="889491"/>
                  <a:pt x="1197937" y="940158"/>
                </a:cubicBezTo>
                <a:cubicBezTo>
                  <a:pt x="1193644" y="957330"/>
                  <a:pt x="1195346" y="977270"/>
                  <a:pt x="1185058" y="991673"/>
                </a:cubicBezTo>
                <a:cubicBezTo>
                  <a:pt x="1177798" y="1001837"/>
                  <a:pt x="1110560" y="1045632"/>
                  <a:pt x="1094906" y="1056068"/>
                </a:cubicBezTo>
                <a:cubicBezTo>
                  <a:pt x="1086320" y="1068947"/>
                  <a:pt x="1081235" y="1085035"/>
                  <a:pt x="1069148" y="1094704"/>
                </a:cubicBezTo>
                <a:cubicBezTo>
                  <a:pt x="1058547" y="1103185"/>
                  <a:pt x="1043116" y="1102541"/>
                  <a:pt x="1030511" y="1107583"/>
                </a:cubicBezTo>
                <a:cubicBezTo>
                  <a:pt x="1000155" y="1119725"/>
                  <a:pt x="970410" y="1133341"/>
                  <a:pt x="940359" y="1146220"/>
                </a:cubicBezTo>
                <a:cubicBezTo>
                  <a:pt x="840608" y="1245971"/>
                  <a:pt x="890524" y="1222933"/>
                  <a:pt x="811570" y="1249251"/>
                </a:cubicBezTo>
                <a:cubicBezTo>
                  <a:pt x="794398" y="1262130"/>
                  <a:pt x="775233" y="1272709"/>
                  <a:pt x="760055" y="1287887"/>
                </a:cubicBezTo>
                <a:cubicBezTo>
                  <a:pt x="749110" y="1298832"/>
                  <a:pt x="745946" y="1316331"/>
                  <a:pt x="734297" y="1326524"/>
                </a:cubicBezTo>
                <a:cubicBezTo>
                  <a:pt x="711000" y="1346909"/>
                  <a:pt x="678914" y="1356149"/>
                  <a:pt x="657024" y="1378039"/>
                </a:cubicBezTo>
                <a:cubicBezTo>
                  <a:pt x="644145" y="1390918"/>
                  <a:pt x="632379" y="1405016"/>
                  <a:pt x="618387" y="1416676"/>
                </a:cubicBezTo>
                <a:cubicBezTo>
                  <a:pt x="606496" y="1426585"/>
                  <a:pt x="590696" y="1431489"/>
                  <a:pt x="579751" y="1442434"/>
                </a:cubicBezTo>
                <a:cubicBezTo>
                  <a:pt x="556042" y="1466143"/>
                  <a:pt x="537632" y="1494647"/>
                  <a:pt x="515356" y="1519707"/>
                </a:cubicBezTo>
                <a:cubicBezTo>
                  <a:pt x="503256" y="1533320"/>
                  <a:pt x="488380" y="1544352"/>
                  <a:pt x="476720" y="1558344"/>
                </a:cubicBezTo>
                <a:cubicBezTo>
                  <a:pt x="466811" y="1570235"/>
                  <a:pt x="461907" y="1586035"/>
                  <a:pt x="450962" y="1596980"/>
                </a:cubicBezTo>
                <a:cubicBezTo>
                  <a:pt x="440017" y="1607925"/>
                  <a:pt x="424216" y="1612829"/>
                  <a:pt x="412325" y="1622738"/>
                </a:cubicBezTo>
                <a:cubicBezTo>
                  <a:pt x="398333" y="1634398"/>
                  <a:pt x="386568" y="1648496"/>
                  <a:pt x="373689" y="1661375"/>
                </a:cubicBezTo>
                <a:cubicBezTo>
                  <a:pt x="342857" y="1753868"/>
                  <a:pt x="388041" y="1633160"/>
                  <a:pt x="309294" y="1764406"/>
                </a:cubicBezTo>
                <a:cubicBezTo>
                  <a:pt x="297400" y="1784230"/>
                  <a:pt x="292926" y="1807674"/>
                  <a:pt x="283537" y="1828800"/>
                </a:cubicBezTo>
                <a:cubicBezTo>
                  <a:pt x="275740" y="1846344"/>
                  <a:pt x="265342" y="1862669"/>
                  <a:pt x="257779" y="1880315"/>
                </a:cubicBezTo>
                <a:cubicBezTo>
                  <a:pt x="252431" y="1892793"/>
                  <a:pt x="250971" y="1906810"/>
                  <a:pt x="244900" y="1918952"/>
                </a:cubicBezTo>
                <a:cubicBezTo>
                  <a:pt x="237978" y="1932797"/>
                  <a:pt x="225429" y="1943444"/>
                  <a:pt x="219142" y="1957589"/>
                </a:cubicBezTo>
                <a:cubicBezTo>
                  <a:pt x="208115" y="1982400"/>
                  <a:pt x="201970" y="2009104"/>
                  <a:pt x="193384" y="2034862"/>
                </a:cubicBezTo>
                <a:cubicBezTo>
                  <a:pt x="164143" y="2122586"/>
                  <a:pt x="200964" y="2014651"/>
                  <a:pt x="154748" y="2137893"/>
                </a:cubicBezTo>
                <a:cubicBezTo>
                  <a:pt x="149981" y="2150604"/>
                  <a:pt x="144814" y="2163278"/>
                  <a:pt x="141869" y="2176530"/>
                </a:cubicBezTo>
                <a:cubicBezTo>
                  <a:pt x="127623" y="2240636"/>
                  <a:pt x="123999" y="2307413"/>
                  <a:pt x="103232" y="2369713"/>
                </a:cubicBezTo>
                <a:cubicBezTo>
                  <a:pt x="98939" y="2382592"/>
                  <a:pt x="94082" y="2395296"/>
                  <a:pt x="90353" y="2408349"/>
                </a:cubicBezTo>
                <a:cubicBezTo>
                  <a:pt x="85490" y="2425368"/>
                  <a:pt x="84447" y="2443596"/>
                  <a:pt x="77475" y="2459865"/>
                </a:cubicBezTo>
                <a:cubicBezTo>
                  <a:pt x="71378" y="2474092"/>
                  <a:pt x="60303" y="2485622"/>
                  <a:pt x="51717" y="2498501"/>
                </a:cubicBezTo>
                <a:cubicBezTo>
                  <a:pt x="59790" y="2772985"/>
                  <a:pt x="0" y="2829780"/>
                  <a:pt x="90353" y="2987899"/>
                </a:cubicBezTo>
                <a:cubicBezTo>
                  <a:pt x="98032" y="3001338"/>
                  <a:pt x="105166" y="3015590"/>
                  <a:pt x="116111" y="3026535"/>
                </a:cubicBezTo>
                <a:cubicBezTo>
                  <a:pt x="131289" y="3041713"/>
                  <a:pt x="151330" y="3051203"/>
                  <a:pt x="167627" y="3065172"/>
                </a:cubicBezTo>
                <a:cubicBezTo>
                  <a:pt x="181455" y="3077025"/>
                  <a:pt x="192271" y="3092148"/>
                  <a:pt x="206263" y="3103808"/>
                </a:cubicBezTo>
                <a:cubicBezTo>
                  <a:pt x="239552" y="3131548"/>
                  <a:pt x="244813" y="3129537"/>
                  <a:pt x="283537" y="3142445"/>
                </a:cubicBezTo>
                <a:cubicBezTo>
                  <a:pt x="377656" y="3205193"/>
                  <a:pt x="259323" y="3128610"/>
                  <a:pt x="373689" y="3193961"/>
                </a:cubicBezTo>
                <a:cubicBezTo>
                  <a:pt x="387128" y="3201640"/>
                  <a:pt x="398098" y="3213621"/>
                  <a:pt x="412325" y="3219718"/>
                </a:cubicBezTo>
                <a:cubicBezTo>
                  <a:pt x="428594" y="3226690"/>
                  <a:pt x="446669" y="3228304"/>
                  <a:pt x="463841" y="3232597"/>
                </a:cubicBezTo>
                <a:cubicBezTo>
                  <a:pt x="489599" y="3228304"/>
                  <a:pt x="515623" y="3225383"/>
                  <a:pt x="541114" y="3219718"/>
                </a:cubicBezTo>
                <a:cubicBezTo>
                  <a:pt x="554366" y="3216773"/>
                  <a:pt x="566175" y="3206839"/>
                  <a:pt x="579751" y="3206839"/>
                </a:cubicBezTo>
                <a:cubicBezTo>
                  <a:pt x="635724" y="3206839"/>
                  <a:pt x="691368" y="3215425"/>
                  <a:pt x="747176" y="3219718"/>
                </a:cubicBezTo>
                <a:cubicBezTo>
                  <a:pt x="768641" y="3224011"/>
                  <a:pt x="791074" y="3224911"/>
                  <a:pt x="811570" y="3232597"/>
                </a:cubicBezTo>
                <a:cubicBezTo>
                  <a:pt x="826063" y="3238032"/>
                  <a:pt x="836362" y="3251433"/>
                  <a:pt x="850207" y="3258355"/>
                </a:cubicBezTo>
                <a:cubicBezTo>
                  <a:pt x="862349" y="3264426"/>
                  <a:pt x="875965" y="3266941"/>
                  <a:pt x="888844" y="3271234"/>
                </a:cubicBezTo>
                <a:cubicBezTo>
                  <a:pt x="935873" y="3302588"/>
                  <a:pt x="972069" y="3329026"/>
                  <a:pt x="1030511" y="3348507"/>
                </a:cubicBezTo>
                <a:cubicBezTo>
                  <a:pt x="1080451" y="3365154"/>
                  <a:pt x="1114079" y="3377461"/>
                  <a:pt x="1172179" y="3387144"/>
                </a:cubicBezTo>
                <a:lnTo>
                  <a:pt x="1249452" y="3400023"/>
                </a:lnTo>
                <a:cubicBezTo>
                  <a:pt x="1296479" y="3431373"/>
                  <a:pt x="1332687" y="3457818"/>
                  <a:pt x="1391120" y="3477296"/>
                </a:cubicBezTo>
                <a:cubicBezTo>
                  <a:pt x="1444440" y="3495070"/>
                  <a:pt x="1418460" y="3482645"/>
                  <a:pt x="1468393" y="3515932"/>
                </a:cubicBezTo>
                <a:cubicBezTo>
                  <a:pt x="1521469" y="3595546"/>
                  <a:pt x="1462540" y="3517885"/>
                  <a:pt x="1532787" y="3580327"/>
                </a:cubicBezTo>
                <a:cubicBezTo>
                  <a:pt x="1560013" y="3604528"/>
                  <a:pt x="1610060" y="3657600"/>
                  <a:pt x="1610060" y="3657600"/>
                </a:cubicBezTo>
                <a:cubicBezTo>
                  <a:pt x="1618646" y="3683358"/>
                  <a:pt x="1629233" y="3708533"/>
                  <a:pt x="1635818" y="3734873"/>
                </a:cubicBezTo>
                <a:cubicBezTo>
                  <a:pt x="1651990" y="3799559"/>
                  <a:pt x="1643099" y="3769597"/>
                  <a:pt x="1661576" y="3825025"/>
                </a:cubicBezTo>
                <a:cubicBezTo>
                  <a:pt x="1665869" y="3902298"/>
                  <a:pt x="1665584" y="3979963"/>
                  <a:pt x="1674455" y="4056845"/>
                </a:cubicBezTo>
                <a:cubicBezTo>
                  <a:pt x="1684778" y="4146312"/>
                  <a:pt x="1705907" y="4156897"/>
                  <a:pt x="1725970" y="4237149"/>
                </a:cubicBezTo>
                <a:cubicBezTo>
                  <a:pt x="1742603" y="4303681"/>
                  <a:pt x="1729030" y="4273937"/>
                  <a:pt x="1764607" y="4327301"/>
                </a:cubicBezTo>
                <a:cubicBezTo>
                  <a:pt x="1795962" y="4421367"/>
                  <a:pt x="1783780" y="4378234"/>
                  <a:pt x="1803244" y="4456090"/>
                </a:cubicBezTo>
                <a:lnTo>
                  <a:pt x="1790365" y="4881093"/>
                </a:lnTo>
              </a:path>
            </a:pathLst>
          </a:cu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1828800" y="1944688"/>
            <a:ext cx="128588" cy="96837"/>
          </a:xfrm>
          <a:custGeom>
            <a:avLst/>
            <a:gdLst>
              <a:gd name="connsiteX0" fmla="*/ 0 w 128789"/>
              <a:gd name="connsiteY0" fmla="*/ 0 h 97074"/>
              <a:gd name="connsiteX1" fmla="*/ 38637 w 128789"/>
              <a:gd name="connsiteY1" fmla="*/ 25758 h 97074"/>
              <a:gd name="connsiteX2" fmla="*/ 51515 w 128789"/>
              <a:gd name="connsiteY2" fmla="*/ 90152 h 97074"/>
              <a:gd name="connsiteX3" fmla="*/ 77273 w 128789"/>
              <a:gd name="connsiteY3" fmla="*/ 12879 h 97074"/>
              <a:gd name="connsiteX4" fmla="*/ 128789 w 128789"/>
              <a:gd name="connsiteY4" fmla="*/ 12879 h 9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89" h="97074">
                <a:moveTo>
                  <a:pt x="0" y="0"/>
                </a:moveTo>
                <a:cubicBezTo>
                  <a:pt x="12879" y="8586"/>
                  <a:pt x="30957" y="12319"/>
                  <a:pt x="38637" y="25758"/>
                </a:cubicBezTo>
                <a:cubicBezTo>
                  <a:pt x="49497" y="44764"/>
                  <a:pt x="30749" y="97074"/>
                  <a:pt x="51515" y="90152"/>
                </a:cubicBezTo>
                <a:cubicBezTo>
                  <a:pt x="77273" y="81566"/>
                  <a:pt x="50122" y="12879"/>
                  <a:pt x="77273" y="12879"/>
                </a:cubicBezTo>
                <a:lnTo>
                  <a:pt x="128789" y="12879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2047875" y="1828800"/>
            <a:ext cx="77788" cy="115888"/>
          </a:xfrm>
          <a:custGeom>
            <a:avLst/>
            <a:gdLst>
              <a:gd name="connsiteX0" fmla="*/ 0 w 77273"/>
              <a:gd name="connsiteY0" fmla="*/ 0 h 115910"/>
              <a:gd name="connsiteX1" fmla="*/ 51515 w 77273"/>
              <a:gd name="connsiteY1" fmla="*/ 115910 h 115910"/>
              <a:gd name="connsiteX2" fmla="*/ 64394 w 77273"/>
              <a:gd name="connsiteY2" fmla="*/ 64394 h 115910"/>
              <a:gd name="connsiteX3" fmla="*/ 77273 w 77273"/>
              <a:gd name="connsiteY3" fmla="*/ 25758 h 11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73" h="115910">
                <a:moveTo>
                  <a:pt x="0" y="0"/>
                </a:moveTo>
                <a:cubicBezTo>
                  <a:pt x="30653" y="91957"/>
                  <a:pt x="10698" y="54682"/>
                  <a:pt x="51515" y="115910"/>
                </a:cubicBezTo>
                <a:cubicBezTo>
                  <a:pt x="55808" y="98738"/>
                  <a:pt x="59531" y="81413"/>
                  <a:pt x="64394" y="64394"/>
                </a:cubicBezTo>
                <a:cubicBezTo>
                  <a:pt x="68123" y="51341"/>
                  <a:pt x="77273" y="25758"/>
                  <a:pt x="77273" y="25758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1778000" y="1763713"/>
            <a:ext cx="53975" cy="158750"/>
          </a:xfrm>
          <a:custGeom>
            <a:avLst/>
            <a:gdLst>
              <a:gd name="connsiteX0" fmla="*/ 0 w 54230"/>
              <a:gd name="connsiteY0" fmla="*/ 0 h 157499"/>
              <a:gd name="connsiteX1" fmla="*/ 12878 w 54230"/>
              <a:gd name="connsiteY1" fmla="*/ 38636 h 157499"/>
              <a:gd name="connsiteX2" fmla="*/ 25757 w 54230"/>
              <a:gd name="connsiteY2" fmla="*/ 141667 h 157499"/>
              <a:gd name="connsiteX3" fmla="*/ 38636 w 54230"/>
              <a:gd name="connsiteY3" fmla="*/ 90152 h 157499"/>
              <a:gd name="connsiteX4" fmla="*/ 51515 w 54230"/>
              <a:gd name="connsiteY4" fmla="*/ 25757 h 15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30" h="157499">
                <a:moveTo>
                  <a:pt x="0" y="0"/>
                </a:moveTo>
                <a:cubicBezTo>
                  <a:pt x="4293" y="12879"/>
                  <a:pt x="10450" y="25280"/>
                  <a:pt x="12878" y="38636"/>
                </a:cubicBezTo>
                <a:cubicBezTo>
                  <a:pt x="19069" y="72689"/>
                  <a:pt x="10279" y="110710"/>
                  <a:pt x="25757" y="141667"/>
                </a:cubicBezTo>
                <a:cubicBezTo>
                  <a:pt x="33673" y="157499"/>
                  <a:pt x="33773" y="107171"/>
                  <a:pt x="38636" y="90152"/>
                </a:cubicBezTo>
                <a:cubicBezTo>
                  <a:pt x="54230" y="35573"/>
                  <a:pt x="51515" y="70022"/>
                  <a:pt x="51515" y="2575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1957388" y="1662113"/>
            <a:ext cx="65087" cy="80962"/>
          </a:xfrm>
          <a:custGeom>
            <a:avLst/>
            <a:gdLst>
              <a:gd name="connsiteX0" fmla="*/ 0 w 64394"/>
              <a:gd name="connsiteY0" fmla="*/ 0 h 82266"/>
              <a:gd name="connsiteX1" fmla="*/ 38636 w 64394"/>
              <a:gd name="connsiteY1" fmla="*/ 77273 h 82266"/>
              <a:gd name="connsiteX2" fmla="*/ 51515 w 64394"/>
              <a:gd name="connsiteY2" fmla="*/ 25757 h 82266"/>
              <a:gd name="connsiteX3" fmla="*/ 64394 w 64394"/>
              <a:gd name="connsiteY3" fmla="*/ 12879 h 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94" h="82266">
                <a:moveTo>
                  <a:pt x="0" y="0"/>
                </a:moveTo>
                <a:cubicBezTo>
                  <a:pt x="1716" y="5148"/>
                  <a:pt x="23658" y="82266"/>
                  <a:pt x="38636" y="77273"/>
                </a:cubicBezTo>
                <a:cubicBezTo>
                  <a:pt x="55428" y="71675"/>
                  <a:pt x="44941" y="42191"/>
                  <a:pt x="51515" y="25757"/>
                </a:cubicBezTo>
                <a:cubicBezTo>
                  <a:pt x="53770" y="20120"/>
                  <a:pt x="60101" y="17172"/>
                  <a:pt x="64394" y="1287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2089150" y="1597025"/>
            <a:ext cx="49213" cy="179388"/>
          </a:xfrm>
          <a:custGeom>
            <a:avLst/>
            <a:gdLst>
              <a:gd name="connsiteX0" fmla="*/ 10239 w 48876"/>
              <a:gd name="connsiteY0" fmla="*/ 0 h 178832"/>
              <a:gd name="connsiteX1" fmla="*/ 23118 w 48876"/>
              <a:gd name="connsiteY1" fmla="*/ 154547 h 178832"/>
              <a:gd name="connsiteX2" fmla="*/ 48876 w 48876"/>
              <a:gd name="connsiteY2" fmla="*/ 77274 h 178832"/>
              <a:gd name="connsiteX3" fmla="*/ 48876 w 48876"/>
              <a:gd name="connsiteY3" fmla="*/ 38637 h 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6" h="178832">
                <a:moveTo>
                  <a:pt x="10239" y="0"/>
                </a:moveTo>
                <a:cubicBezTo>
                  <a:pt x="14532" y="51516"/>
                  <a:pt x="0" y="108310"/>
                  <a:pt x="23118" y="154547"/>
                </a:cubicBezTo>
                <a:cubicBezTo>
                  <a:pt x="35260" y="178832"/>
                  <a:pt x="48876" y="104425"/>
                  <a:pt x="48876" y="77274"/>
                </a:cubicBezTo>
                <a:lnTo>
                  <a:pt x="48876" y="38637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227263" y="1738313"/>
            <a:ext cx="65087" cy="103187"/>
          </a:xfrm>
          <a:custGeom>
            <a:avLst/>
            <a:gdLst>
              <a:gd name="connsiteX0" fmla="*/ 697 w 65091"/>
              <a:gd name="connsiteY0" fmla="*/ 0 h 102294"/>
              <a:gd name="connsiteX1" fmla="*/ 13576 w 65091"/>
              <a:gd name="connsiteY1" fmla="*/ 90152 h 102294"/>
              <a:gd name="connsiteX2" fmla="*/ 26455 w 65091"/>
              <a:gd name="connsiteY2" fmla="*/ 51515 h 102294"/>
              <a:gd name="connsiteX3" fmla="*/ 65091 w 65091"/>
              <a:gd name="connsiteY3" fmla="*/ 25758 h 10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91" h="102294">
                <a:moveTo>
                  <a:pt x="697" y="0"/>
                </a:moveTo>
                <a:cubicBezTo>
                  <a:pt x="4990" y="30051"/>
                  <a:pt x="0" y="63001"/>
                  <a:pt x="13576" y="90152"/>
                </a:cubicBezTo>
                <a:cubicBezTo>
                  <a:pt x="19647" y="102294"/>
                  <a:pt x="17974" y="62116"/>
                  <a:pt x="26455" y="51515"/>
                </a:cubicBezTo>
                <a:cubicBezTo>
                  <a:pt x="36124" y="39429"/>
                  <a:pt x="65091" y="25758"/>
                  <a:pt x="65091" y="25758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2173288" y="1995488"/>
            <a:ext cx="119062" cy="169862"/>
          </a:xfrm>
          <a:custGeom>
            <a:avLst/>
            <a:gdLst>
              <a:gd name="connsiteX0" fmla="*/ 3469 w 119378"/>
              <a:gd name="connsiteY0" fmla="*/ 0 h 169231"/>
              <a:gd name="connsiteX1" fmla="*/ 16347 w 119378"/>
              <a:gd name="connsiteY1" fmla="*/ 154547 h 169231"/>
              <a:gd name="connsiteX2" fmla="*/ 42105 w 119378"/>
              <a:gd name="connsiteY2" fmla="*/ 115910 h 169231"/>
              <a:gd name="connsiteX3" fmla="*/ 16347 w 119378"/>
              <a:gd name="connsiteY3" fmla="*/ 77274 h 169231"/>
              <a:gd name="connsiteX4" fmla="*/ 29226 w 119378"/>
              <a:gd name="connsiteY4" fmla="*/ 38637 h 169231"/>
              <a:gd name="connsiteX5" fmla="*/ 119378 w 119378"/>
              <a:gd name="connsiteY5" fmla="*/ 25758 h 16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78" h="169231">
                <a:moveTo>
                  <a:pt x="3469" y="0"/>
                </a:moveTo>
                <a:cubicBezTo>
                  <a:pt x="7762" y="51516"/>
                  <a:pt x="0" y="105505"/>
                  <a:pt x="16347" y="154547"/>
                </a:cubicBezTo>
                <a:cubicBezTo>
                  <a:pt x="21242" y="169231"/>
                  <a:pt x="42105" y="131389"/>
                  <a:pt x="42105" y="115910"/>
                </a:cubicBezTo>
                <a:cubicBezTo>
                  <a:pt x="42105" y="100432"/>
                  <a:pt x="24933" y="90153"/>
                  <a:pt x="16347" y="77274"/>
                </a:cubicBezTo>
                <a:cubicBezTo>
                  <a:pt x="20640" y="64395"/>
                  <a:pt x="19627" y="48236"/>
                  <a:pt x="29226" y="38637"/>
                </a:cubicBezTo>
                <a:cubicBezTo>
                  <a:pt x="47535" y="20328"/>
                  <a:pt x="100605" y="25758"/>
                  <a:pt x="119378" y="25758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2357438" y="1622425"/>
            <a:ext cx="63500" cy="58738"/>
          </a:xfrm>
          <a:custGeom>
            <a:avLst/>
            <a:gdLst>
              <a:gd name="connsiteX0" fmla="*/ 0 w 64394"/>
              <a:gd name="connsiteY0" fmla="*/ 0 h 58501"/>
              <a:gd name="connsiteX1" fmla="*/ 25758 w 64394"/>
              <a:gd name="connsiteY1" fmla="*/ 51516 h 58501"/>
              <a:gd name="connsiteX2" fmla="*/ 64394 w 64394"/>
              <a:gd name="connsiteY2" fmla="*/ 38637 h 5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" h="58501">
                <a:moveTo>
                  <a:pt x="0" y="0"/>
                </a:moveTo>
                <a:cubicBezTo>
                  <a:pt x="8586" y="17172"/>
                  <a:pt x="9295" y="41638"/>
                  <a:pt x="25758" y="51516"/>
                </a:cubicBezTo>
                <a:cubicBezTo>
                  <a:pt x="37399" y="58501"/>
                  <a:pt x="64394" y="38637"/>
                  <a:pt x="64394" y="3863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2357438" y="1816100"/>
            <a:ext cx="76200" cy="128588"/>
          </a:xfrm>
          <a:custGeom>
            <a:avLst/>
            <a:gdLst>
              <a:gd name="connsiteX0" fmla="*/ 0 w 77273"/>
              <a:gd name="connsiteY0" fmla="*/ 0 h 128789"/>
              <a:gd name="connsiteX1" fmla="*/ 38636 w 77273"/>
              <a:gd name="connsiteY1" fmla="*/ 128789 h 128789"/>
              <a:gd name="connsiteX2" fmla="*/ 77273 w 77273"/>
              <a:gd name="connsiteY2" fmla="*/ 64394 h 1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73" h="128789">
                <a:moveTo>
                  <a:pt x="0" y="0"/>
                </a:moveTo>
                <a:cubicBezTo>
                  <a:pt x="31355" y="94065"/>
                  <a:pt x="19173" y="50933"/>
                  <a:pt x="38636" y="128789"/>
                </a:cubicBezTo>
                <a:cubicBezTo>
                  <a:pt x="55355" y="78633"/>
                  <a:pt x="41916" y="99751"/>
                  <a:pt x="77273" y="64394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Дуга 75"/>
          <p:cNvSpPr/>
          <p:nvPr/>
        </p:nvSpPr>
        <p:spPr>
          <a:xfrm>
            <a:off x="1571625" y="1214438"/>
            <a:ext cx="1428750" cy="642937"/>
          </a:xfrm>
          <a:prstGeom prst="arc">
            <a:avLst>
              <a:gd name="adj1" fmla="val 11518968"/>
              <a:gd name="adj2" fmla="val 21597587"/>
            </a:avLst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9" name="Прямая со стрелкой 78"/>
          <p:cNvCxnSpPr/>
          <p:nvPr/>
        </p:nvCxnSpPr>
        <p:spPr>
          <a:xfrm rot="5400000" flipH="1" flipV="1">
            <a:off x="2999582" y="1785144"/>
            <a:ext cx="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>
            <a:off x="2892425" y="167798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76" idx="2"/>
            <a:endCxn id="7" idx="0"/>
          </p:cNvCxnSpPr>
          <p:nvPr/>
        </p:nvCxnSpPr>
        <p:spPr>
          <a:xfrm rot="16200000" flipH="1">
            <a:off x="2892426" y="1643062"/>
            <a:ext cx="322262" cy="10636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38" y="1143000"/>
            <a:ext cx="3551237" cy="47863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Размер нашей пирамиды  будет составлять в основании 90 метров.  И поэтому мы решили построить одну большую  пирамиду, чем 2 меньшего размера.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58188" y="457200"/>
            <a:ext cx="404812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00063" y="1500188"/>
            <a:ext cx="4714875" cy="3286125"/>
          </a:xfrm>
          <a:prstGeom prst="triangle">
            <a:avLst>
              <a:gd name="adj" fmla="val 50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50" y="4500563"/>
            <a:ext cx="7715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63" y="450056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75" y="450056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0188" y="450056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25" y="421481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5813" y="4500563"/>
            <a:ext cx="7000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28813" y="421481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500" y="421481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6188" y="4214813"/>
            <a:ext cx="107156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3000" y="3929063"/>
            <a:ext cx="98583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43125" y="392906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71813" y="3929063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00500" y="3929063"/>
            <a:ext cx="64293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28750" y="3571875"/>
            <a:ext cx="9144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38" y="3571875"/>
            <a:ext cx="9144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86125" y="3571875"/>
            <a:ext cx="107156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71625" y="3286125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00313" y="3286125"/>
            <a:ext cx="8572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57563" y="3286125"/>
            <a:ext cx="785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85938" y="3000375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14625" y="3000375"/>
            <a:ext cx="785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8" y="3000375"/>
            <a:ext cx="4286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500" y="2714625"/>
            <a:ext cx="8572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00250" y="2714625"/>
            <a:ext cx="84296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86063" y="2428875"/>
            <a:ext cx="7715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214563" y="2428875"/>
            <a:ext cx="5572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28875" y="2143125"/>
            <a:ext cx="9144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643188" y="1785938"/>
            <a:ext cx="50006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329113" cy="5715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0" y="1071563"/>
            <a:ext cx="3336925" cy="49291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Свою пирамиду мы планируем  закончить в течение 9 лет  3 месяцев и 20 дней. Мы думаем, что Фараон успеет лично лицезреть наше творение и поразить своих подданных размахом своих расходов.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9563" y="457200"/>
            <a:ext cx="1214437" cy="328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00063" y="1785938"/>
            <a:ext cx="4929187" cy="3357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9 лет 3 месяца и 20 дней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656138" cy="5715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38" y="1214438"/>
            <a:ext cx="3551237" cy="41195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Стоимость нашего проекта составит  10,2 млн. монет. Это позволит сократить  расходы, на которые рассчитывает Фараон и с экономить таким образом 300 тыс. монет.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94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642938" y="1643063"/>
            <a:ext cx="4143375" cy="30718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10,2 млн. монет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«Пески Египта»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C6600"/>
                </a:solidFill>
              </a:rPr>
              <a:t>Студенческий проект </a:t>
            </a:r>
            <a:endParaRPr lang="ru-RU" sz="72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Задачи: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983163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познавательные: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учебные: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расчеты по проекту, выбрать оптимальное решение из нескольких;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подготовить мини-доклады, презентации;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воспитательные: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научиться работать в группе, отстаивать своё мнение, уважать мнение других;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развивающая: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повысить мотивацию к обучению, расширить кругозор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7691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Компания "Пески Египта"</a:t>
            </a:r>
          </a:p>
        </p:txBody>
      </p:sp>
      <p:sp>
        <p:nvSpPr>
          <p:cNvPr id="41987" name="AutoShape 8"/>
          <p:cNvSpPr>
            <a:spLocks noChangeArrowheads="1"/>
          </p:cNvSpPr>
          <p:nvPr/>
        </p:nvSpPr>
        <p:spPr bwMode="auto">
          <a:xfrm>
            <a:off x="250825" y="1989138"/>
            <a:ext cx="8893175" cy="3671887"/>
          </a:xfrm>
          <a:prstGeom prst="cloudCallout">
            <a:avLst>
              <a:gd name="adj1" fmla="val -35773"/>
              <a:gd name="adj2" fmla="val 68028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42988" y="2708275"/>
            <a:ext cx="77041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«Мы строим в ритме с вечностью. Мы превращаем ваши идеи в пирамиды</a:t>
            </a:r>
            <a:r>
              <a:rPr lang="en-US" sz="4000" b="1" i="1">
                <a:solidFill>
                  <a:srgbClr val="C00000"/>
                </a:solidFill>
                <a:latin typeface="Calibri" pitchFamily="34" charset="0"/>
              </a:rPr>
              <a:t>!</a:t>
            </a:r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8"/>
          <p:cNvSpPr>
            <a:spLocks noChangeArrowheads="1"/>
          </p:cNvSpPr>
          <p:nvPr/>
        </p:nvSpPr>
        <p:spPr bwMode="auto">
          <a:xfrm>
            <a:off x="214313" y="1357313"/>
            <a:ext cx="8208962" cy="4103687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5290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Задачи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57250" y="2143125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 i="1">
                <a:solidFill>
                  <a:srgbClr val="C00000"/>
                </a:solidFill>
                <a:latin typeface="Calibri" pitchFamily="34" charset="0"/>
              </a:rPr>
              <a:t>Выбрать место строительства, размер пирамиды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 i="1">
                <a:solidFill>
                  <a:srgbClr val="C00000"/>
                </a:solidFill>
                <a:latin typeface="Calibri" pitchFamily="34" charset="0"/>
              </a:rPr>
              <a:t>Рассчитать продолжительность строительства и общую стоимость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6" name="Group 106"/>
          <p:cNvGraphicFramePr>
            <a:graphicFrameLocks noGrp="1"/>
          </p:cNvGraphicFramePr>
          <p:nvPr>
            <p:ph idx="1"/>
          </p:nvPr>
        </p:nvGraphicFramePr>
        <p:xfrm>
          <a:off x="214313" y="622300"/>
          <a:ext cx="8715375" cy="5753736"/>
        </p:xfrm>
        <a:graphic>
          <a:graphicData uri="http://schemas.openxmlformats.org/drawingml/2006/table">
            <a:tbl>
              <a:tblPr/>
              <a:tblGrid>
                <a:gridCol w="954087"/>
                <a:gridCol w="1331898"/>
                <a:gridCol w="1187465"/>
                <a:gridCol w="1312865"/>
                <a:gridCol w="1111247"/>
                <a:gridCol w="1111250"/>
                <a:gridCol w="817563"/>
                <a:gridCol w="889000"/>
              </a:tblGrid>
              <a:tr h="43815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Место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Карьер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Размер пирамид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блоков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Длит-ть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транспортировки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строитель-ства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 доставки и монтажа,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рабов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Общая стоим.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Карьер Одад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день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день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Карьер Мепас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19,8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5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27,11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37306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Карьер Одад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26,3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37,3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Карьер Мепас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13,2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29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18,8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4413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86750" cy="463550"/>
          </a:xfrm>
        </p:spPr>
        <p:txBody>
          <a:bodyPr/>
          <a:lstStyle/>
          <a:p>
            <a:pPr eaLnBrk="1" hangingPunct="1"/>
            <a:r>
              <a:rPr lang="ru-RU" sz="2400" u="sng" smtClean="0">
                <a:solidFill>
                  <a:srgbClr val="C00000"/>
                </a:solidFill>
              </a:rPr>
              <a:t>Предварительные расчеты, которые провела наша фирма:</a:t>
            </a:r>
          </a:p>
        </p:txBody>
      </p:sp>
      <p:sp>
        <p:nvSpPr>
          <p:cNvPr id="10343" name="Rectangle 103"/>
          <p:cNvSpPr>
            <a:spLocks noChangeArrowheads="1"/>
          </p:cNvSpPr>
          <p:nvPr/>
        </p:nvSpPr>
        <p:spPr bwMode="auto">
          <a:xfrm>
            <a:off x="5000625" y="2214563"/>
            <a:ext cx="936625" cy="503237"/>
          </a:xfrm>
          <a:prstGeom prst="rect">
            <a:avLst/>
          </a:prstGeom>
          <a:noFill/>
          <a:ln w="31750">
            <a:solidFill>
              <a:srgbClr val="FF3B3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4" name="Rectangle 104"/>
          <p:cNvSpPr>
            <a:spLocks noChangeArrowheads="1"/>
          </p:cNvSpPr>
          <p:nvPr/>
        </p:nvSpPr>
        <p:spPr bwMode="auto">
          <a:xfrm>
            <a:off x="5000625" y="2714625"/>
            <a:ext cx="936625" cy="500063"/>
          </a:xfrm>
          <a:prstGeom prst="rect">
            <a:avLst/>
          </a:prstGeom>
          <a:noFill/>
          <a:ln w="31750">
            <a:solidFill>
              <a:srgbClr val="FF3B3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" grpId="0" animBg="1"/>
      <p:bldP spid="103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C:\Documents and Settings\User\Рабочий стол\План местност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Рабочий стол\loup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64304">
            <a:off x="3571875" y="428625"/>
            <a:ext cx="41529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2627469916-1f86e7c735-thum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67175" y="3284538"/>
            <a:ext cx="4324350" cy="2876550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4313" y="1357313"/>
            <a:ext cx="84248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Выгоднее всего будет строить пирамиду вблизи входа во дворец (место А), транспортируя плиты из карьера Одад. Так как фараон желает поразить своих подданных богатством и размахом своих расходов, то мы выбрали из двух возможных по времени и финансам вариантов пирамиду со стороной основания в 96 плит.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36718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Вывод</a:t>
            </a:r>
          </a:p>
        </p:txBody>
      </p:sp>
      <p:pic>
        <p:nvPicPr>
          <p:cNvPr id="46085" name="Picture 7" descr="a255-Cairo-3p-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789363"/>
            <a:ext cx="3846513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797425" y="214313"/>
            <a:ext cx="3989388" cy="1690687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002060"/>
                </a:solidFill>
                <a:latin typeface="Arial" charset="0"/>
                <a:cs typeface="Arial" charset="0"/>
              </a:rPr>
              <a:t>Урок «Пески Египта»</a:t>
            </a:r>
            <a:br>
              <a:rPr lang="ru-RU" sz="3200" i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i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завершён</a:t>
            </a:r>
          </a:p>
        </p:txBody>
      </p:sp>
      <p:pic>
        <p:nvPicPr>
          <p:cNvPr id="47107" name="Picture 3" descr="F:\Египет конкурс МР12-13\фото c уроков\100_1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85477">
            <a:off x="565150" y="1335088"/>
            <a:ext cx="493712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F:\Египет конкурс МР12-13\фото c уроков\100_1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3143250"/>
            <a:ext cx="4643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Так мы «играли»</a:t>
            </a:r>
          </a:p>
        </p:txBody>
      </p:sp>
      <p:pic>
        <p:nvPicPr>
          <p:cNvPr id="48131" name="Picture 3" descr="F:\Египет конкурс МР12-13\фото c уроков\100_17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143000"/>
            <a:ext cx="82153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Задачи: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2</a:t>
            </a: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  <a:r>
              <a:rPr lang="ru-RU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организационные: </a:t>
            </a:r>
          </a:p>
          <a:p>
            <a:pPr marL="514350" indent="-514350" eaLnBrk="1" hangingPunct="1">
              <a:buFontTx/>
              <a:buChar char="-"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заранее выдать задание, разбить группу на микро-группы; </a:t>
            </a:r>
          </a:p>
          <a:p>
            <a:pPr marL="514350" indent="-514350" eaLnBrk="1" hangingPunct="1">
              <a:buFontTx/>
              <a:buChar char="-"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договориться с диспетчером о работе в компьютерном классе;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3. </a:t>
            </a:r>
            <a:r>
              <a:rPr lang="ru-RU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методические: </a:t>
            </a: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апробировать применение метода проектов в сочетании с ролевой игрой.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Ход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688"/>
          </a:xfrm>
        </p:spPr>
        <p:txBody>
          <a:bodyPr rtlCol="0">
            <a:normAutofit fontScale="85000"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Ввод в игровую ситуацию.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Короткий рассказ 1-го преподавателя об обычаях древнего Египта.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 Игра: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Фараон  (2-й преподаватель) слушает доклады строительных компаний, оценивает.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Строительные компании осуществляют презентацию проектов.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Студенты выступают с сообщениями о жизни фараонов. 1-й преподаватель комментирует, направляет, ведёт диалог.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Подведение итогов. Рефлексия. Выступление гостей – независимых экспертов.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75"/>
          </a:xfrm>
        </p:spPr>
        <p:txBody>
          <a:bodyPr/>
          <a:lstStyle/>
          <a:p>
            <a:pPr eaLnBrk="1" hangingPunct="1"/>
            <a:r>
              <a:rPr lang="ru-RU" smtClean="0"/>
              <a:t>Иллюстрации к историческим справкам и сообщениям о жизни фараонов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/>
            <a:endParaRPr lang="ru-RU" sz="4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Нефертити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F:\Египет конкурс МР12-13\фараоны\40701143_30757939_450pxNefertiti_berl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0"/>
            <a:ext cx="5214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472488" cy="448310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По мнению 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современников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Нефертити 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была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 очень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Arial" charset="0"/>
                <a:cs typeface="Arial" charset="0"/>
              </a:rPr>
              <a:t>красивой</a:t>
            </a:r>
          </a:p>
        </p:txBody>
      </p:sp>
      <p:pic>
        <p:nvPicPr>
          <p:cNvPr id="10244" name="Picture 2" descr="F:\Египет конкурс МР12-13\фараоны\nefertiti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1082</Words>
  <Application>Microsoft Office PowerPoint</Application>
  <PresentationFormat>Экран (4:3)</PresentationFormat>
  <Paragraphs>231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Book Antiqua</vt:lpstr>
      <vt:lpstr>Wingdings 2</vt:lpstr>
      <vt:lpstr>Constantia</vt:lpstr>
      <vt:lpstr>Тема Office</vt:lpstr>
      <vt:lpstr> Интегрированный урок  по дисциплине «Менеджмент»  на тему «Принятие управленческого решения»</vt:lpstr>
      <vt:lpstr>Использована игра «Пески Египта»</vt:lpstr>
      <vt:lpstr>Цель урока</vt:lpstr>
      <vt:lpstr>Задачи: </vt:lpstr>
      <vt:lpstr>Задачи:</vt:lpstr>
      <vt:lpstr>Ход урока:</vt:lpstr>
      <vt:lpstr>Иллюстрации к историческим справкам и сообщениям о жизни фараонов</vt:lpstr>
      <vt:lpstr>Нефертити</vt:lpstr>
      <vt:lpstr>Слайд 9</vt:lpstr>
      <vt:lpstr>Красавица Нефертити</vt:lpstr>
      <vt:lpstr>Клеопатра</vt:lpstr>
      <vt:lpstr>Слайд 12</vt:lpstr>
      <vt:lpstr>Из жизни фараонов</vt:lpstr>
      <vt:lpstr>Слайд 14</vt:lpstr>
      <vt:lpstr>Тутанхамон</vt:lpstr>
      <vt:lpstr>Ввод в игровую ситуацию</vt:lpstr>
      <vt:lpstr>Слайд 17</vt:lpstr>
      <vt:lpstr>Могущество фараона определялось размером пирамиды</vt:lpstr>
      <vt:lpstr>Условия игры «Пески Египта»</vt:lpstr>
      <vt:lpstr>Слайд 20</vt:lpstr>
      <vt:lpstr>Условия игры (продолжение)</vt:lpstr>
      <vt:lpstr>Слайд 22</vt:lpstr>
      <vt:lpstr>Исходные данные проекта:</vt:lpstr>
      <vt:lpstr>Длительность транспортировки (затраты времени на доставку и монтаж одного блока)</vt:lpstr>
      <vt:lpstr>Карта - схема</vt:lpstr>
      <vt:lpstr>Критерии, по которым оценивает проект фараон</vt:lpstr>
      <vt:lpstr>Вашему вниманию предлагается реклама   </vt:lpstr>
      <vt:lpstr>«Египетская сила»</vt:lpstr>
      <vt:lpstr>Слайд 29</vt:lpstr>
      <vt:lpstr>Слайд 30</vt:lpstr>
      <vt:lpstr>Слайд 31</vt:lpstr>
      <vt:lpstr>Вашему вниманию предлагаются презентации  студенческих проектов  2010г.</vt:lpstr>
      <vt:lpstr>Компания  «Тайна Востока»</vt:lpstr>
      <vt:lpstr>Слайд 34</vt:lpstr>
      <vt:lpstr>Слайд 35</vt:lpstr>
      <vt:lpstr>Слайд 36</vt:lpstr>
      <vt:lpstr>Слайд 37</vt:lpstr>
      <vt:lpstr>Слайд 38</vt:lpstr>
      <vt:lpstr>Студенческий проект </vt:lpstr>
      <vt:lpstr>Слайд 40</vt:lpstr>
      <vt:lpstr>Слайд 41</vt:lpstr>
      <vt:lpstr>Предварительные расчеты, которые провела наша фирма:</vt:lpstr>
      <vt:lpstr>Слайд 43</vt:lpstr>
      <vt:lpstr>Слайд 44</vt:lpstr>
      <vt:lpstr>Урок «Пески Египта» завершён</vt:lpstr>
      <vt:lpstr>Так мы «играли»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интегрированного урока с применением метода проекта и элементов ролевой игры</dc:title>
  <dc:creator>admi</dc:creator>
  <cp:lastModifiedBy>revaz</cp:lastModifiedBy>
  <cp:revision>71</cp:revision>
  <dcterms:created xsi:type="dcterms:W3CDTF">2012-11-14T15:16:35Z</dcterms:created>
  <dcterms:modified xsi:type="dcterms:W3CDTF">2013-02-27T16:33:18Z</dcterms:modified>
</cp:coreProperties>
</file>