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E26840-C654-4F55-B949-5FB6253D6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E725-236E-4A35-81C4-CD3D9BDE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CAD21-2F22-4A41-9C88-D8BDB0E6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9593C-85EE-42E7-B005-DDCB31B42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30A8A-42AF-4AA6-BD40-7A68D9A5B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98D1-CD33-4CE1-9F1A-5B1069492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6471-A92F-4EEF-81F8-E02CD52E0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8A7B-2C35-4811-BE1E-0930B005F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AAA5-D356-4755-A633-E750149D1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1195-F54B-4775-8691-8502F1815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615A-10F7-4F43-AA63-A6D55CC0F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CDD5-4221-4844-9C20-6CFDC51B9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28C7C4B-54F1-4AFC-ADDD-37A78C125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09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dirty="0" smtClean="0"/>
              <a:t>Архимедова сила</a:t>
            </a:r>
            <a:br>
              <a:rPr lang="ru-RU" sz="3600" dirty="0" smtClean="0"/>
            </a:br>
            <a:r>
              <a:rPr lang="ru-RU" sz="3200" dirty="0" smtClean="0"/>
              <a:t>7 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Методическая разработка Васенина Н.Д. учителя физики МКОУ СОШ п.Подрезчиха Белохолуницкого района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dirty="0" smtClean="0"/>
              <a:t>Архимед (287-212 до н.э.)</a:t>
            </a:r>
          </a:p>
        </p:txBody>
      </p:sp>
      <p:pic>
        <p:nvPicPr>
          <p:cNvPr id="5123" name="Picture 11" descr="arhi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519863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«Эврика! Эврика!»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381000" y="2438400"/>
          <a:ext cx="5638800" cy="4138613"/>
        </p:xfrm>
        <a:graphic>
          <a:graphicData uri="http://schemas.openxmlformats.org/presentationml/2006/ole">
            <p:oleObj spid="_x0000_s1026" name="Точечный рисунок" r:id="rId3" imgW="4580952" imgH="3362794" progId="PBrush">
              <p:embed/>
            </p:oleObj>
          </a:graphicData>
        </a:graphic>
      </p:graphicFrame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5943600" y="1905000"/>
            <a:ext cx="3048000" cy="2133600"/>
          </a:xfrm>
          <a:prstGeom prst="cloudCallout">
            <a:avLst>
              <a:gd name="adj1" fmla="val -183699"/>
              <a:gd name="adj2" fmla="val 49181"/>
            </a:avLst>
          </a:prstGeom>
          <a:solidFill>
            <a:srgbClr val="76FA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6400800" y="2667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Monotype Corsiva" pitchFamily="66" charset="0"/>
              </a:rPr>
              <a:t>«Нашёл! Нашёл!»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Чему равна архимедова сила?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819400" y="1905000"/>
            <a:ext cx="2563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F</a:t>
            </a:r>
            <a:r>
              <a:rPr lang="ru-RU" sz="1200" b="1"/>
              <a:t>ж</a:t>
            </a:r>
            <a:r>
              <a:rPr lang="en-US" sz="3200" b="1"/>
              <a:t> = P</a:t>
            </a:r>
            <a:r>
              <a:rPr lang="ru-RU" sz="1200" b="1"/>
              <a:t>ж</a:t>
            </a:r>
            <a:r>
              <a:rPr lang="ru-RU" sz="3200" b="1"/>
              <a:t> = </a:t>
            </a:r>
            <a:r>
              <a:rPr lang="en-US" sz="3200" b="1"/>
              <a:t>gm</a:t>
            </a:r>
            <a:r>
              <a:rPr lang="ru-RU" sz="1200" b="1"/>
              <a:t>ж</a:t>
            </a:r>
            <a:endParaRPr lang="ru-RU" sz="3200" b="1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971800" y="28956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</a:t>
            </a:r>
            <a:r>
              <a:rPr lang="ru-RU" sz="1200" b="1"/>
              <a:t>ж</a:t>
            </a:r>
            <a:r>
              <a:rPr lang="ru-RU" sz="3200" b="1"/>
              <a:t> =</a:t>
            </a:r>
            <a:r>
              <a:rPr lang="en-US" sz="3200" b="1"/>
              <a:t> </a:t>
            </a:r>
            <a:r>
              <a:rPr lang="el-GR" sz="3200" b="1">
                <a:cs typeface="Arial" charset="0"/>
              </a:rPr>
              <a:t>ρ</a:t>
            </a:r>
            <a:r>
              <a:rPr lang="ru-RU" sz="1200" b="1">
                <a:cs typeface="Arial" charset="0"/>
              </a:rPr>
              <a:t>ж</a:t>
            </a:r>
            <a:r>
              <a:rPr lang="en-US" sz="3200" b="1">
                <a:cs typeface="Arial" charset="0"/>
              </a:rPr>
              <a:t>V</a:t>
            </a:r>
            <a:r>
              <a:rPr lang="ru-RU" sz="1200" b="1">
                <a:cs typeface="Arial" charset="0"/>
              </a:rPr>
              <a:t>т</a:t>
            </a:r>
            <a:r>
              <a:rPr lang="ru-RU" sz="3200" b="1"/>
              <a:t> 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048000" y="3962400"/>
            <a:ext cx="1957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F</a:t>
            </a:r>
            <a:r>
              <a:rPr lang="en-US" sz="1200" b="1"/>
              <a:t>A</a:t>
            </a:r>
            <a:r>
              <a:rPr lang="en-US" sz="3200" b="1"/>
              <a:t> = g</a:t>
            </a:r>
            <a:r>
              <a:rPr lang="el-GR" sz="3200" b="1">
                <a:cs typeface="Arial" charset="0"/>
              </a:rPr>
              <a:t>ρ</a:t>
            </a:r>
            <a:r>
              <a:rPr lang="ru-RU" sz="1200" b="1">
                <a:cs typeface="Arial" charset="0"/>
              </a:rPr>
              <a:t>ж</a:t>
            </a:r>
            <a:r>
              <a:rPr lang="en-US" sz="3200" b="1">
                <a:cs typeface="Arial" charset="0"/>
              </a:rPr>
              <a:t>V</a:t>
            </a:r>
            <a:r>
              <a:rPr lang="ru-RU" sz="1200" b="1">
                <a:cs typeface="Arial" charset="0"/>
              </a:rPr>
              <a:t>т</a:t>
            </a:r>
            <a:endParaRPr lang="el-GR" sz="32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1" grpId="0"/>
      <p:bldP spid="522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Чему равен вес тела, погружённого в жидкость?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505200" y="1905000"/>
            <a:ext cx="1992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P</a:t>
            </a:r>
            <a:r>
              <a:rPr lang="en-US" sz="1200" b="1"/>
              <a:t>1</a:t>
            </a:r>
            <a:r>
              <a:rPr lang="en-US" sz="3200" b="1"/>
              <a:t> = P - F</a:t>
            </a:r>
            <a:r>
              <a:rPr lang="en-US" sz="1200" b="1"/>
              <a:t>A</a:t>
            </a:r>
            <a:endParaRPr lang="ru-RU" sz="3200" b="1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209800" y="2590800"/>
            <a:ext cx="152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P = mg</a:t>
            </a:r>
            <a:endParaRPr lang="ru-RU" sz="3200" b="1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114800" y="2743200"/>
            <a:ext cx="221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вес тела в вакууме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794125" y="2703513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cs typeface="Arial" charset="0"/>
              </a:rPr>
              <a:t>─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2193925" y="298767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P</a:t>
            </a:r>
            <a:r>
              <a:rPr lang="en-US" sz="1200" b="1"/>
              <a:t>1</a:t>
            </a:r>
            <a:endParaRPr lang="ru-RU" sz="3200" b="1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727325" y="3160713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cs typeface="Arial" charset="0"/>
              </a:rPr>
              <a:t>─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3276600" y="3200400"/>
            <a:ext cx="2338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вес тела в жидкости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990600" y="4953000"/>
            <a:ext cx="7943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Если тело погружено в жидкость (или газ), </a:t>
            </a:r>
          </a:p>
          <a:p>
            <a:r>
              <a:rPr lang="ru-RU" sz="2400" b="1"/>
              <a:t>то оно теряет в своём весе столько, </a:t>
            </a:r>
          </a:p>
          <a:p>
            <a:r>
              <a:rPr lang="ru-RU" sz="2400" b="1"/>
              <a:t>сколько весит вытесненная им жидкость  (или газ)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Архимедова сила</a:t>
            </a:r>
          </a:p>
        </p:txBody>
      </p:sp>
      <p:sp>
        <p:nvSpPr>
          <p:cNvPr id="8195" name="Text Box 20"/>
          <p:cNvSpPr txBox="1">
            <a:spLocks noChangeArrowheads="1"/>
          </p:cNvSpPr>
          <p:nvPr/>
        </p:nvSpPr>
        <p:spPr bwMode="auto">
          <a:xfrm>
            <a:off x="1828800" y="1828800"/>
            <a:ext cx="1782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/>
              <a:t>зависит</a:t>
            </a:r>
          </a:p>
        </p:txBody>
      </p:sp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5638800" y="1828800"/>
            <a:ext cx="2366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/>
              <a:t>не зависит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676400" y="2590800"/>
            <a:ext cx="211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объёма тела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143000" y="3200400"/>
            <a:ext cx="329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плотности жидкости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914400" y="3733800"/>
            <a:ext cx="3867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объёма </a:t>
            </a:r>
          </a:p>
          <a:p>
            <a:pPr algn="ctr"/>
            <a:r>
              <a:rPr lang="ru-RU" sz="2400" b="1"/>
              <a:t>погружённой части тела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5638800" y="259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плотности тела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5867400" y="3200400"/>
            <a:ext cx="207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формы тела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257800" y="3810000"/>
            <a:ext cx="336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глубины погружения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/>
      <p:bldP spid="57367" grpId="0"/>
      <p:bldP spid="57368" grpId="0"/>
      <p:bldP spid="57369" grpId="0"/>
      <p:bldP spid="57370" grpId="0"/>
      <p:bldP spid="573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457200" y="51990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 изучения темы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4576" y="2162100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1) Отобрали факты из жизни и получили экспериментальные </a:t>
            </a:r>
            <a:r>
              <a:rPr lang="ru-RU" dirty="0" smtClean="0"/>
              <a:t>данные.</a:t>
            </a:r>
            <a:endParaRPr lang="ru-RU" dirty="0"/>
          </a:p>
          <a:p>
            <a:r>
              <a:rPr lang="ru-RU" dirty="0"/>
              <a:t>2) Выделили основные теоретические положения данной </a:t>
            </a:r>
            <a:r>
              <a:rPr lang="ru-RU" dirty="0" smtClean="0"/>
              <a:t>темы.</a:t>
            </a:r>
            <a:endParaRPr lang="ru-RU" dirty="0"/>
          </a:p>
          <a:p>
            <a:r>
              <a:rPr lang="ru-RU" dirty="0"/>
              <a:t>3) Исходя из формулы давления,  получили способы изменения </a:t>
            </a:r>
            <a:r>
              <a:rPr lang="ru-RU" dirty="0" smtClean="0"/>
              <a:t>давления.</a:t>
            </a:r>
            <a:endParaRPr lang="ru-RU" dirty="0"/>
          </a:p>
          <a:p>
            <a:r>
              <a:rPr lang="ru-RU" dirty="0"/>
              <a:t>4) Нашли практическое применения и подтверждение знаниям, полученным при изучении </a:t>
            </a:r>
            <a:r>
              <a:rPr lang="ru-RU" dirty="0" smtClean="0"/>
              <a:t>темы.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716463" y="2681939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715552" y="3468214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725486" y="4322017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725486" y="5278280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867400" y="2018506"/>
            <a:ext cx="1800225" cy="4319587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2669452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Факты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94820" y="3362428"/>
            <a:ext cx="1775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Теоретическая</a:t>
            </a:r>
          </a:p>
          <a:p>
            <a:r>
              <a:rPr lang="ru-RU" dirty="0" smtClean="0"/>
              <a:t>модель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958762" y="4179032"/>
            <a:ext cx="140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Следствия </a:t>
            </a:r>
          </a:p>
          <a:p>
            <a:r>
              <a:rPr lang="ru-RU" dirty="0" smtClean="0"/>
              <a:t>из модели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43408" y="5135295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Эксперимент</a:t>
            </a:r>
          </a:p>
          <a:p>
            <a:r>
              <a:rPr lang="ru-RU" dirty="0" smtClean="0"/>
              <a:t>(применение)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Домашнее задание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§ 48-49</a:t>
            </a:r>
          </a:p>
          <a:p>
            <a:pPr eaLnBrk="1" hangingPunct="1">
              <a:defRPr/>
            </a:pPr>
            <a:r>
              <a:rPr lang="ru-RU" smtClean="0"/>
              <a:t>Упр. 24(1)</a:t>
            </a:r>
          </a:p>
          <a:p>
            <a:pPr eaLnBrk="1" hangingPunct="1">
              <a:defRPr/>
            </a:pPr>
            <a:r>
              <a:rPr lang="ru-RU" smtClean="0"/>
              <a:t>Дополнительное задание: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задание 14, стр.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120</TotalTime>
  <Words>207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Трава</vt:lpstr>
      <vt:lpstr>Точечный рисунок</vt:lpstr>
      <vt:lpstr>Архимедова сила 7 класс</vt:lpstr>
      <vt:lpstr>Архимед (287-212 до н.э.)</vt:lpstr>
      <vt:lpstr>«Эврика! Эврика!»</vt:lpstr>
      <vt:lpstr>Чему равна архимедова сила?</vt:lpstr>
      <vt:lpstr>Чему равен вес тела, погружённого в жидкость?</vt:lpstr>
      <vt:lpstr>Архимедова сила</vt:lpstr>
      <vt:lpstr>Слайд 7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15</cp:revision>
  <cp:lastPrinted>1601-01-01T00:00:00Z</cp:lastPrinted>
  <dcterms:created xsi:type="dcterms:W3CDTF">1601-01-01T00:00:00Z</dcterms:created>
  <dcterms:modified xsi:type="dcterms:W3CDTF">2013-02-24T15:44:23Z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