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3"/>
  </p:notesMasterIdLst>
  <p:handoutMasterIdLst>
    <p:handoutMasterId r:id="rId34"/>
  </p:handoutMasterIdLst>
  <p:sldIdLst>
    <p:sldId id="263" r:id="rId2"/>
    <p:sldId id="264" r:id="rId3"/>
    <p:sldId id="268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5" r:id="rId22"/>
    <p:sldId id="306" r:id="rId23"/>
    <p:sldId id="307" r:id="rId24"/>
    <p:sldId id="308" r:id="rId25"/>
    <p:sldId id="309" r:id="rId26"/>
    <p:sldId id="311" r:id="rId27"/>
    <p:sldId id="310" r:id="rId28"/>
    <p:sldId id="312" r:id="rId29"/>
    <p:sldId id="313" r:id="rId30"/>
    <p:sldId id="315" r:id="rId31"/>
    <p:sldId id="316" r:id="rId32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CCFFFF"/>
    <a:srgbClr val="99FFCC"/>
    <a:srgbClr val="CCECFF"/>
    <a:srgbClr val="99CCFF"/>
    <a:srgbClr val="FF33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8091275-FBD0-4036-B0AB-494236C5B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0300F1B-4180-400C-8D69-896CCDCC7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AE65B-6C85-410B-B948-F6C310DC3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A3530-D7E2-4D2E-8FA1-9BF12AC2A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C4575-A047-4EAA-B9DB-6BAC70052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9D5D-B636-4A45-AA70-A7CF2EDD1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240DD-0E38-4912-AA6D-C26C276C8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94606-9B1A-4A5A-9E13-C9720BA8C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E9AB-1A0C-4854-9CC2-AB270307C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02C64-EE42-4AF2-BE8C-D8D8436A6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E522B-EB36-4344-BFF2-A931970D4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E41C-9BFD-4A76-BB8C-83DA3E3DF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FC989-8BFB-404A-91E7-36203B3B4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C628-A816-4754-B1CB-BF58A271E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456E-ED4C-4CAA-B7BA-A9E916931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EF485-960C-4AE3-9A5B-78065F308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580D7F3-8B34-4EA0-B56C-6667896A0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  <p:sldLayoutId id="2147483664" r:id="rId13"/>
    <p:sldLayoutId id="2147483677" r:id="rId14"/>
  </p:sldLayoutIdLst>
  <p:transition>
    <p:pull dir="l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6013" y="1052513"/>
            <a:ext cx="7200900" cy="1871662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0099"/>
                </a:solidFill>
                <a:latin typeface="Times New Roman" pitchFamily="18" charset="0"/>
              </a:rPr>
              <a:t>Коррекция неврозоподобной формы заикания в амбулаторных условиях</a:t>
            </a:r>
            <a:endParaRPr lang="ru-RU" sz="3200" i="1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5849938"/>
            <a:ext cx="6048375" cy="10080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accent2"/>
                </a:solidFill>
                <a:latin typeface="Times New Roman" pitchFamily="18" charset="0"/>
              </a:rPr>
              <a:t>Нижний Новгород 2012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2051050" y="188913"/>
            <a:ext cx="540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latin typeface="Times New Roman" pitchFamily="18" charset="0"/>
              </a:rPr>
              <a:t>ГБУЗ НО «Детская городская больница № 25»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148263" y="4221163"/>
            <a:ext cx="36004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Автор:</a:t>
            </a:r>
          </a:p>
          <a:p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Козунова Ольга Юрьевна</a:t>
            </a:r>
          </a:p>
          <a:p>
            <a:r>
              <a:rPr lang="ru-RU" b="1">
                <a:solidFill>
                  <a:srgbClr val="000099"/>
                </a:solidFill>
                <a:latin typeface="Times New Roman" pitchFamily="18" charset="0"/>
              </a:rPr>
              <a:t>логопед ГБУЗ НО ДГБ № 25</a:t>
            </a:r>
          </a:p>
        </p:txBody>
      </p:sp>
      <p:pic>
        <p:nvPicPr>
          <p:cNvPr id="3083" name="Picture 11" descr="IMG_22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924175"/>
            <a:ext cx="3848100" cy="2886075"/>
          </a:xfrm>
          <a:prstGeom prst="rect">
            <a:avLst/>
          </a:prstGeom>
          <a:noFill/>
          <a:ln w="63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79" grpId="0"/>
      <p:bldP spid="308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Звуковая зарядка: упражнение 2</a:t>
            </a:r>
          </a:p>
        </p:txBody>
      </p:sp>
      <p:pic>
        <p:nvPicPr>
          <p:cNvPr id="97289" name="Picture 9" descr="sl-1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23850" y="1412875"/>
            <a:ext cx="3960813" cy="1504950"/>
          </a:xfrm>
        </p:spPr>
      </p:pic>
      <p:pic>
        <p:nvPicPr>
          <p:cNvPr id="97291" name="Picture 11" descr="sl-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859338" y="1412875"/>
            <a:ext cx="3960812" cy="1504950"/>
          </a:xfrm>
        </p:spPr>
      </p:pic>
      <p:pic>
        <p:nvPicPr>
          <p:cNvPr id="97293" name="Picture 13" descr="sl-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23850" y="3357563"/>
            <a:ext cx="3960813" cy="1504950"/>
          </a:xfrm>
        </p:spPr>
      </p:pic>
      <p:pic>
        <p:nvPicPr>
          <p:cNvPr id="97295" name="Picture 15" descr="sl-4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4787900" y="3429000"/>
            <a:ext cx="3960813" cy="1504950"/>
          </a:xfrm>
        </p:spPr>
      </p:pic>
      <p:pic>
        <p:nvPicPr>
          <p:cNvPr id="97297" name="Picture 17" descr="sl-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5157788"/>
            <a:ext cx="4013200" cy="1525587"/>
          </a:xfrm>
          <a:prstGeom prst="rect">
            <a:avLst/>
          </a:prstGeom>
          <a:noFill/>
        </p:spPr>
      </p:pic>
      <p:sp>
        <p:nvSpPr>
          <p:cNvPr id="97298" name="Text Box 18"/>
          <p:cNvSpPr txBox="1">
            <a:spLocks noChangeArrowheads="1"/>
          </p:cNvSpPr>
          <p:nvPr/>
        </p:nvSpPr>
        <p:spPr bwMode="auto">
          <a:xfrm>
            <a:off x="1187450" y="1773238"/>
            <a:ext cx="100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97299" name="Rectangle 19"/>
          <p:cNvSpPr>
            <a:spLocks noChangeArrowheads="1"/>
          </p:cNvSpPr>
          <p:nvPr/>
        </p:nvSpPr>
        <p:spPr bwMode="auto">
          <a:xfrm>
            <a:off x="827088" y="3716338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97302" name="Rectangle 22"/>
          <p:cNvSpPr>
            <a:spLocks noChangeArrowheads="1"/>
          </p:cNvSpPr>
          <p:nvPr/>
        </p:nvSpPr>
        <p:spPr bwMode="auto">
          <a:xfrm>
            <a:off x="5508625" y="1773238"/>
            <a:ext cx="100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97303" name="Rectangle 23"/>
          <p:cNvSpPr>
            <a:spLocks noChangeArrowheads="1"/>
          </p:cNvSpPr>
          <p:nvPr/>
        </p:nvSpPr>
        <p:spPr bwMode="auto">
          <a:xfrm>
            <a:off x="7308850" y="1916113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97304" name="Rectangle 24"/>
          <p:cNvSpPr>
            <a:spLocks noChangeArrowheads="1"/>
          </p:cNvSpPr>
          <p:nvPr/>
        </p:nvSpPr>
        <p:spPr bwMode="auto">
          <a:xfrm>
            <a:off x="2195513" y="3789363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97305" name="Rectangle 25"/>
          <p:cNvSpPr>
            <a:spLocks noChangeArrowheads="1"/>
          </p:cNvSpPr>
          <p:nvPr/>
        </p:nvSpPr>
        <p:spPr bwMode="auto">
          <a:xfrm>
            <a:off x="3203575" y="4149725"/>
            <a:ext cx="519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97306" name="Rectangle 26"/>
          <p:cNvSpPr>
            <a:spLocks noChangeArrowheads="1"/>
          </p:cNvSpPr>
          <p:nvPr/>
        </p:nvSpPr>
        <p:spPr bwMode="auto">
          <a:xfrm>
            <a:off x="5076825" y="3789363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97307" name="Rectangle 27"/>
          <p:cNvSpPr>
            <a:spLocks noChangeArrowheads="1"/>
          </p:cNvSpPr>
          <p:nvPr/>
        </p:nvSpPr>
        <p:spPr bwMode="auto">
          <a:xfrm>
            <a:off x="6156325" y="3860800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97308" name="Rectangle 28"/>
          <p:cNvSpPr>
            <a:spLocks noChangeArrowheads="1"/>
          </p:cNvSpPr>
          <p:nvPr/>
        </p:nvSpPr>
        <p:spPr bwMode="auto">
          <a:xfrm>
            <a:off x="7019925" y="4221163"/>
            <a:ext cx="40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97309" name="Rectangle 29"/>
          <p:cNvSpPr>
            <a:spLocks noChangeArrowheads="1"/>
          </p:cNvSpPr>
          <p:nvPr/>
        </p:nvSpPr>
        <p:spPr bwMode="auto">
          <a:xfrm>
            <a:off x="7885113" y="4219575"/>
            <a:ext cx="48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3300"/>
                </a:solidFill>
                <a:latin typeface="Times New Roman" pitchFamily="18" charset="0"/>
              </a:rPr>
              <a:t>Ы</a:t>
            </a:r>
          </a:p>
        </p:txBody>
      </p:sp>
      <p:sp>
        <p:nvSpPr>
          <p:cNvPr id="97310" name="Rectangle 30"/>
          <p:cNvSpPr>
            <a:spLocks noChangeArrowheads="1"/>
          </p:cNvSpPr>
          <p:nvPr/>
        </p:nvSpPr>
        <p:spPr bwMode="auto">
          <a:xfrm>
            <a:off x="2843213" y="5661025"/>
            <a:ext cx="619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О</a:t>
            </a:r>
          </a:p>
        </p:txBody>
      </p:sp>
      <p:sp>
        <p:nvSpPr>
          <p:cNvPr id="97311" name="Rectangle 31"/>
          <p:cNvSpPr>
            <a:spLocks noChangeArrowheads="1"/>
          </p:cNvSpPr>
          <p:nvPr/>
        </p:nvSpPr>
        <p:spPr bwMode="auto">
          <a:xfrm>
            <a:off x="4284663" y="5445125"/>
            <a:ext cx="587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97312" name="Rectangle 32"/>
          <p:cNvSpPr>
            <a:spLocks noChangeArrowheads="1"/>
          </p:cNvSpPr>
          <p:nvPr/>
        </p:nvSpPr>
        <p:spPr bwMode="auto">
          <a:xfrm>
            <a:off x="5651500" y="5949950"/>
            <a:ext cx="593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FF3300"/>
                </a:solidFill>
                <a:latin typeface="Times New Roman" pitchFamily="18" charset="0"/>
              </a:rPr>
              <a:t>У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7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Звуковая зарядка: упражнение 3</a:t>
            </a:r>
          </a:p>
        </p:txBody>
      </p:sp>
      <p:pic>
        <p:nvPicPr>
          <p:cNvPr id="104455" name="Picture 7" descr="candles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42975" y="1600200"/>
            <a:ext cx="7256463" cy="4525963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Звуковая зарядка: упражнение 4</a:t>
            </a:r>
          </a:p>
        </p:txBody>
      </p:sp>
      <p:pic>
        <p:nvPicPr>
          <p:cNvPr id="106501" name="Picture 5" descr="еж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773238"/>
            <a:ext cx="2995612" cy="3887787"/>
          </a:xfrm>
        </p:spPr>
      </p:pic>
      <p:pic>
        <p:nvPicPr>
          <p:cNvPr id="106505" name="Picture 9" descr="змея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084888" y="1773238"/>
            <a:ext cx="2854325" cy="3743325"/>
          </a:xfrm>
        </p:spPr>
      </p:pic>
      <p:pic>
        <p:nvPicPr>
          <p:cNvPr id="106508" name="Picture 12" descr="слон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132138" y="2133600"/>
            <a:ext cx="3055937" cy="3913188"/>
          </a:xfrm>
          <a:ln/>
        </p:spPr>
      </p:pic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179388" y="5805488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фыркает ежик «ф»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3059113" y="6237288"/>
            <a:ext cx="3744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слон набирает воду «с»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6372225" y="5734050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шипит змея «ш»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6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Звуковая зарядка: упражнение 5</a:t>
            </a:r>
          </a:p>
        </p:txBody>
      </p:sp>
      <p:pic>
        <p:nvPicPr>
          <p:cNvPr id="111621" name="Picture 5" descr="digits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79450" y="1600200"/>
            <a:ext cx="7783513" cy="4525963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Звуковая зарядка: упражнение 6</a:t>
            </a:r>
          </a:p>
        </p:txBody>
      </p:sp>
      <p:pic>
        <p:nvPicPr>
          <p:cNvPr id="114693" name="Picture 5" descr="lestnica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 l="-2748"/>
          <a:stretch>
            <a:fillRect/>
          </a:stretch>
        </p:blipFill>
        <p:spPr>
          <a:xfrm>
            <a:off x="250825" y="1628775"/>
            <a:ext cx="8137525" cy="4479925"/>
          </a:xfrm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23850" y="4365625"/>
            <a:ext cx="935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ПА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1476375" y="3357563"/>
            <a:ext cx="7191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2627313" y="2268538"/>
            <a:ext cx="679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4140200" y="1412875"/>
            <a:ext cx="6794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14699" name="Rectangle 11"/>
          <p:cNvSpPr>
            <a:spLocks noChangeArrowheads="1"/>
          </p:cNvSpPr>
          <p:nvPr/>
        </p:nvSpPr>
        <p:spPr bwMode="auto">
          <a:xfrm>
            <a:off x="5651500" y="2420938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6877050" y="3495675"/>
            <a:ext cx="51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114701" name="Rectangle 13"/>
          <p:cNvSpPr>
            <a:spLocks noChangeArrowheads="1"/>
          </p:cNvSpPr>
          <p:nvPr/>
        </p:nvSpPr>
        <p:spPr bwMode="auto">
          <a:xfrm>
            <a:off x="7596188" y="4365625"/>
            <a:ext cx="86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3300"/>
                </a:solidFill>
                <a:latin typeface="Times New Roman" pitchFamily="18" charset="0"/>
              </a:rPr>
              <a:t>АП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469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1146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1146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114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1146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114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85" decel="100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385" decel="100000"/>
                                        <p:tgtEl>
                                          <p:spTgt spid="1147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385" fill="hold"/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5" grpId="0"/>
      <p:bldP spid="114696" grpId="0"/>
      <p:bldP spid="114697" grpId="0"/>
      <p:bldP spid="114698" grpId="0"/>
      <p:bldP spid="114699" grpId="0"/>
      <p:bldP spid="114700" grpId="0"/>
      <p:bldP spid="1147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Звуковая зарядка: упражнение 7</a:t>
            </a:r>
          </a:p>
        </p:txBody>
      </p:sp>
      <p:pic>
        <p:nvPicPr>
          <p:cNvPr id="117765" name="Picture 5" descr="лес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87675" y="1989138"/>
            <a:ext cx="5640388" cy="4140200"/>
          </a:xfrm>
        </p:spPr>
      </p:pic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395288" y="1916113"/>
            <a:ext cx="3960812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i="1">
                <a:latin typeface="Times New Roman" pitchFamily="18" charset="0"/>
              </a:rPr>
              <a:t>Танюшенька!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i="1">
                <a:latin typeface="Times New Roman" pitchFamily="18" charset="0"/>
              </a:rPr>
              <a:t>Ау!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i="1">
                <a:latin typeface="Times New Roman" pitchFamily="18" charset="0"/>
              </a:rPr>
              <a:t>Подруженька!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i="1">
                <a:latin typeface="Times New Roman" pitchFamily="18" charset="0"/>
              </a:rPr>
              <a:t>Ау!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i="1">
                <a:latin typeface="Times New Roman" pitchFamily="18" charset="0"/>
              </a:rPr>
              <a:t>Иди гулять!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i="1">
                <a:latin typeface="Times New Roman" pitchFamily="18" charset="0"/>
              </a:rPr>
              <a:t>Иду!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i="1">
                <a:latin typeface="Times New Roman" pitchFamily="18" charset="0"/>
              </a:rPr>
              <a:t>Иди быстрей!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2400" b="1" i="1">
                <a:latin typeface="Times New Roman" pitchFamily="18" charset="0"/>
              </a:rPr>
              <a:t>Бегу!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«Медвежья» зарядка: упражнение 8</a:t>
            </a:r>
          </a:p>
        </p:txBody>
      </p:sp>
      <p:pic>
        <p:nvPicPr>
          <p:cNvPr id="120837" name="Picture 5" descr="медведи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08175" y="2420938"/>
            <a:ext cx="5400675" cy="3544887"/>
          </a:xfrm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11188" y="3789363"/>
            <a:ext cx="1512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МА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4284663" y="1557338"/>
            <a:ext cx="158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МО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7524750" y="3789363"/>
            <a:ext cx="1296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latin typeface="Times New Roman" pitchFamily="18" charset="0"/>
              </a:rPr>
              <a:t>МУ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  <p:bldP spid="120840" grpId="0"/>
      <p:bldP spid="1208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«Заячья» зарядка: упражнение 9</a:t>
            </a:r>
          </a:p>
        </p:txBody>
      </p:sp>
      <p:pic>
        <p:nvPicPr>
          <p:cNvPr id="123909" name="Picture 5" descr="лесенка2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65438" y="2138363"/>
            <a:ext cx="3413125" cy="3448050"/>
          </a:xfrm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539750" y="371633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ПАПАПА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995738" y="1557338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СТОП</a:t>
            </a:r>
          </a:p>
        </p:txBody>
      </p:sp>
      <p:sp>
        <p:nvSpPr>
          <p:cNvPr id="123914" name="Rectangle 10"/>
          <p:cNvSpPr>
            <a:spLocks noChangeArrowheads="1"/>
          </p:cNvSpPr>
          <p:nvPr/>
        </p:nvSpPr>
        <p:spPr bwMode="auto">
          <a:xfrm>
            <a:off x="3995738" y="5805488"/>
            <a:ext cx="1512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СТОП</a:t>
            </a:r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6948488" y="3717925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ПАПАПА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2" grpId="0"/>
      <p:bldP spid="123913" grpId="0"/>
      <p:bldP spid="123914" grpId="0"/>
      <p:bldP spid="1239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«Заячья» зарядка: упражнение10</a:t>
            </a:r>
          </a:p>
        </p:txBody>
      </p:sp>
      <p:pic>
        <p:nvPicPr>
          <p:cNvPr id="126981" name="Picture 5" descr="хлопает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140200" y="1557338"/>
            <a:ext cx="3590925" cy="4495800"/>
          </a:xfrm>
        </p:spPr>
      </p:pic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1258888" y="1989138"/>
            <a:ext cx="273685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Па – па</a:t>
            </a:r>
          </a:p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Па – по</a:t>
            </a:r>
          </a:p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Па – пу</a:t>
            </a:r>
          </a:p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Па – пи</a:t>
            </a:r>
          </a:p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Па - пэ 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«Заячья» зарядка: упражнение11</a:t>
            </a:r>
          </a:p>
        </p:txBody>
      </p:sp>
      <p:pic>
        <p:nvPicPr>
          <p:cNvPr id="128006" name="Picture 6" descr="дирижер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779838" y="1700213"/>
            <a:ext cx="3668712" cy="4135437"/>
          </a:xfrm>
        </p:spPr>
      </p:pic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539750" y="2276475"/>
            <a:ext cx="29527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Па та ка</a:t>
            </a:r>
          </a:p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Па та ко</a:t>
            </a:r>
          </a:p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Та ка ха</a:t>
            </a:r>
          </a:p>
          <a:p>
            <a:pPr>
              <a:spcBef>
                <a:spcPct val="50000"/>
              </a:spcBef>
            </a:pPr>
            <a:r>
              <a:rPr lang="ru-RU" sz="3200" b="1" i="1">
                <a:latin typeface="Times New Roman" pitchFamily="18" charset="0"/>
              </a:rPr>
              <a:t>Та ко хо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2124075" y="2060575"/>
            <a:ext cx="6419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endParaRPr lang="ru-RU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73238"/>
            <a:ext cx="8293100" cy="777875"/>
          </a:xfrm>
        </p:spPr>
        <p:txBody>
          <a:bodyPr/>
          <a:lstStyle/>
          <a:p>
            <a:pPr algn="l"/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Задачи: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565400"/>
            <a:ext cx="8147050" cy="413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привитие умения регулировать напряжение и расслабление своего тела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формирование диафрагмально-реберного фонационного речевого дыхания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 развитие чувства темпо-ритма речевых и неречевых движений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 формирование навыков рациональной голосоподачи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 развитие мелодических характеристик голоса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обучение самостоятельному ответу на вопросы односложно и в развернутой формулировке</a:t>
            </a:r>
          </a:p>
          <a:p>
            <a:pPr>
              <a:lnSpc>
                <a:spcPct val="90000"/>
              </a:lnSpc>
            </a:pPr>
            <a:endParaRPr lang="ru-RU" sz="2000" b="1" smtClean="0">
              <a:latin typeface="Times New Roman" pitchFamily="18" charset="0"/>
            </a:endParaRP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50825" y="476250"/>
            <a:ext cx="83534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Times New Roman" pitchFamily="18" charset="0"/>
              </a:rPr>
              <a:t>Цель: 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обучение речевым навыкам в вопросно-ответной форме речи с использованием зрительной и слуховой опоры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/>
      <p:bldP spid="513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«Заячья» зарядка: упражнение12</a:t>
            </a:r>
          </a:p>
        </p:txBody>
      </p:sp>
      <p:pic>
        <p:nvPicPr>
          <p:cNvPr id="131078" name="Picture 6" descr="высота голоса2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851275" y="1484313"/>
            <a:ext cx="3556000" cy="4968875"/>
          </a:xfrm>
        </p:spPr>
      </p:pic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827088" y="2133600"/>
            <a:ext cx="273685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Папа тут,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Папа там,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Папа, папа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Тут и там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РАБОТА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Упражнение1 : игра «Спрашиваю - отвечай»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781300"/>
            <a:ext cx="4316412" cy="3344863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</a:rPr>
              <a:t>Здесь весною было пусто, летом выросла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781300"/>
            <a:ext cx="4038600" cy="3344863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</a:rPr>
              <a:t>Солнышко светило, чтоб ярче зеленел</a:t>
            </a:r>
            <a:r>
              <a:rPr lang="ru-RU" smtClean="0"/>
              <a:t> </a:t>
            </a:r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1692275" y="1412875"/>
            <a:ext cx="65516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Поздним летом в огород собирается народ.</a:t>
            </a:r>
          </a:p>
          <a:p>
            <a:r>
              <a:rPr lang="ru-RU" sz="2400" b="1" i="1">
                <a:latin typeface="Times New Roman" pitchFamily="18" charset="0"/>
              </a:rPr>
              <a:t>Зрел все лето урожай, что собрали. Отгадай!</a:t>
            </a:r>
          </a:p>
          <a:p>
            <a:pPr>
              <a:spcBef>
                <a:spcPct val="50000"/>
              </a:spcBef>
            </a:pPr>
            <a:endParaRPr lang="ru-RU" sz="2400" b="1" i="1">
              <a:latin typeface="Times New Roman" pitchFamily="18" charset="0"/>
            </a:endParaRPr>
          </a:p>
        </p:txBody>
      </p:sp>
      <p:pic>
        <p:nvPicPr>
          <p:cNvPr id="136202" name="Picture 10" descr="капуст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3789363"/>
            <a:ext cx="2913063" cy="2913062"/>
          </a:xfrm>
          <a:prstGeom prst="rect">
            <a:avLst/>
          </a:prstGeom>
          <a:noFill/>
        </p:spPr>
      </p:pic>
      <p:pic>
        <p:nvPicPr>
          <p:cNvPr id="136203" name="Picture 11" descr="укроп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860800"/>
            <a:ext cx="4010025" cy="28209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6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6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6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6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6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7" grpId="0" build="p"/>
      <p:bldP spid="13619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РАБОТА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Упражнение1 : игра «Спрашиваю - отвечай»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781300"/>
            <a:ext cx="4316412" cy="3344863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</a:rPr>
              <a:t>Собираем мы в лукошко очень крупную</a:t>
            </a:r>
          </a:p>
          <a:p>
            <a:endParaRPr lang="ru-RU" b="1" i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781300"/>
            <a:ext cx="4537075" cy="3344863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</a:rPr>
              <a:t>Из земли – за чуб плутовку! Тянем сочную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692275" y="1412875"/>
            <a:ext cx="65516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Поздним летом в огород собирается народ.</a:t>
            </a:r>
          </a:p>
          <a:p>
            <a:r>
              <a:rPr lang="ru-RU" sz="2400" b="1" i="1">
                <a:latin typeface="Times New Roman" pitchFamily="18" charset="0"/>
              </a:rPr>
              <a:t>Зрел все лето урожай, что собрали. Отгадай!</a:t>
            </a:r>
          </a:p>
          <a:p>
            <a:pPr>
              <a:spcBef>
                <a:spcPct val="50000"/>
              </a:spcBef>
            </a:pPr>
            <a:endParaRPr lang="ru-RU" sz="2400" b="1" i="1">
              <a:latin typeface="Times New Roman" pitchFamily="18" charset="0"/>
            </a:endParaRPr>
          </a:p>
        </p:txBody>
      </p:sp>
      <p:pic>
        <p:nvPicPr>
          <p:cNvPr id="147464" name="Picture 8" descr="картош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933825"/>
            <a:ext cx="3384550" cy="2384425"/>
          </a:xfrm>
          <a:prstGeom prst="rect">
            <a:avLst/>
          </a:prstGeom>
          <a:noFill/>
        </p:spPr>
      </p:pic>
      <p:pic>
        <p:nvPicPr>
          <p:cNvPr id="147465" name="Picture 9" descr="морковь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3933825"/>
            <a:ext cx="3389313" cy="23955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14746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РАБОТА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Упражнение1 : игра «Спрашиваю - отвечай»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781300"/>
            <a:ext cx="4608512" cy="3344863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</a:rPr>
              <a:t>От дождя земля намокла, вылезай толстушка</a:t>
            </a:r>
          </a:p>
          <a:p>
            <a:endParaRPr lang="ru-RU" b="1" i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781300"/>
            <a:ext cx="4537075" cy="3344863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</a:rPr>
              <a:t>Надо поклониться низко, чтобы вытащить</a:t>
            </a:r>
          </a:p>
          <a:p>
            <a:endParaRPr lang="ru-RU" b="1" i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1692275" y="1412875"/>
            <a:ext cx="65516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Поздним летом в огород собирается народ.</a:t>
            </a:r>
          </a:p>
          <a:p>
            <a:r>
              <a:rPr lang="ru-RU" sz="2400" b="1" i="1">
                <a:latin typeface="Times New Roman" pitchFamily="18" charset="0"/>
              </a:rPr>
              <a:t>Зрел все лето урожай, что собрали. Отгадай!</a:t>
            </a:r>
          </a:p>
          <a:p>
            <a:pPr>
              <a:spcBef>
                <a:spcPct val="50000"/>
              </a:spcBef>
            </a:pPr>
            <a:endParaRPr lang="ru-RU" sz="2400" b="1" i="1">
              <a:latin typeface="Times New Roman" pitchFamily="18" charset="0"/>
            </a:endParaRPr>
          </a:p>
        </p:txBody>
      </p:sp>
      <p:pic>
        <p:nvPicPr>
          <p:cNvPr id="148488" name="Picture 8" descr="редиска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4292600"/>
            <a:ext cx="2808287" cy="2403475"/>
          </a:xfrm>
          <a:prstGeom prst="rect">
            <a:avLst/>
          </a:prstGeom>
          <a:noFill/>
        </p:spPr>
      </p:pic>
      <p:pic>
        <p:nvPicPr>
          <p:cNvPr id="148489" name="Picture 9" descr="свекла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325938"/>
            <a:ext cx="3527425" cy="23510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14848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РАБОТА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Упражнение1 : игра «Спрашиваю - отвечай»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2781300"/>
            <a:ext cx="4316412" cy="3344863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</a:rPr>
              <a:t>Помогает деду внук – собирает с грядок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2781300"/>
            <a:ext cx="4537075" cy="3344863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</a:rPr>
              <a:t> Просит дедушка Федюшку: - Собери ещё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1692275" y="1412875"/>
            <a:ext cx="6551613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</a:rPr>
              <a:t>Поздним летом в огород собирается народ.</a:t>
            </a:r>
          </a:p>
          <a:p>
            <a:r>
              <a:rPr lang="ru-RU" sz="2400" b="1" i="1">
                <a:latin typeface="Times New Roman" pitchFamily="18" charset="0"/>
              </a:rPr>
              <a:t>Зрел все лето урожай, что собрали. Отгадай!</a:t>
            </a:r>
          </a:p>
          <a:p>
            <a:pPr>
              <a:spcBef>
                <a:spcPct val="50000"/>
              </a:spcBef>
            </a:pPr>
            <a:endParaRPr lang="ru-RU" sz="2400" b="1" i="1">
              <a:latin typeface="Times New Roman" pitchFamily="18" charset="0"/>
            </a:endParaRPr>
          </a:p>
        </p:txBody>
      </p:sp>
      <p:pic>
        <p:nvPicPr>
          <p:cNvPr id="149512" name="Picture 8" descr="петруш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3860800"/>
            <a:ext cx="3336925" cy="2501900"/>
          </a:xfrm>
          <a:prstGeom prst="rect">
            <a:avLst/>
          </a:prstGeom>
          <a:noFill/>
        </p:spPr>
      </p:pic>
      <p:pic>
        <p:nvPicPr>
          <p:cNvPr id="149513" name="Picture 9" descr="лук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3860800"/>
            <a:ext cx="3384550" cy="25384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/>
      <p:bldP spid="14950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РАБОТА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Упражнение1 : игра «Спрашиваю - отвечай»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84313"/>
            <a:ext cx="4316412" cy="3921125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</a:rPr>
              <a:t>Вот зеленый толстячок – крупный, гладкий</a:t>
            </a: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56100" y="1557338"/>
            <a:ext cx="4537075" cy="3705225"/>
          </a:xfrm>
        </p:spPr>
        <p:txBody>
          <a:bodyPr/>
          <a:lstStyle/>
          <a:p>
            <a:r>
              <a:rPr lang="ru-RU" b="1" i="1" smtClean="0">
                <a:solidFill>
                  <a:schemeClr val="accent2"/>
                </a:solidFill>
                <a:latin typeface="Times New Roman" pitchFamily="18" charset="0"/>
              </a:rPr>
              <a:t> И красавец великан – темно-синий</a:t>
            </a:r>
          </a:p>
          <a:p>
            <a:endParaRPr lang="ru-RU" b="1" i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50536" name="Picture 8" descr="баклажан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3068638"/>
            <a:ext cx="3748087" cy="2422525"/>
          </a:xfrm>
          <a:prstGeom prst="rect">
            <a:avLst/>
          </a:prstGeom>
          <a:noFill/>
        </p:spPr>
      </p:pic>
      <p:pic>
        <p:nvPicPr>
          <p:cNvPr id="150537" name="Picture 9" descr="кабачо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2997200"/>
            <a:ext cx="2870200" cy="2536825"/>
          </a:xfrm>
          <a:prstGeom prst="rect">
            <a:avLst/>
          </a:prstGeom>
          <a:noFill/>
        </p:spPr>
      </p:pic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1042988" y="5949950"/>
            <a:ext cx="733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Вот и все! Хоть и устали, урожай мы весь собрали!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0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0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0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0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0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  <p:bldP spid="150532" grpId="0" build="p"/>
      <p:bldP spid="1505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РАБОТА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Упражнение 2 : игра «Кто с кем, кто за кем»</a:t>
            </a:r>
          </a:p>
        </p:txBody>
      </p:sp>
      <p:pic>
        <p:nvPicPr>
          <p:cNvPr id="156676" name="Picture 4" descr="кот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557338"/>
            <a:ext cx="2060575" cy="2624137"/>
          </a:xfrm>
        </p:spPr>
      </p:pic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2484438" y="1341438"/>
            <a:ext cx="446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Кто с кем пойдет гулять?</a:t>
            </a:r>
          </a:p>
        </p:txBody>
      </p:sp>
      <p:pic>
        <p:nvPicPr>
          <p:cNvPr id="156679" name="Picture 7" descr="мышь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2060575"/>
            <a:ext cx="1779587" cy="2327275"/>
          </a:xfrm>
          <a:prstGeom prst="rect">
            <a:avLst/>
          </a:prstGeom>
          <a:noFill/>
        </p:spPr>
      </p:pic>
      <p:pic>
        <p:nvPicPr>
          <p:cNvPr id="156680" name="Picture 8" descr="дятел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1773238"/>
            <a:ext cx="2108200" cy="2744787"/>
          </a:xfrm>
          <a:prstGeom prst="rect">
            <a:avLst/>
          </a:prstGeom>
          <a:noFill/>
        </p:spPr>
      </p:pic>
      <p:pic>
        <p:nvPicPr>
          <p:cNvPr id="156681" name="Picture 9" descr="индюк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2133600"/>
            <a:ext cx="1908175" cy="2381250"/>
          </a:xfrm>
          <a:prstGeom prst="rect">
            <a:avLst/>
          </a:prstGeom>
          <a:noFill/>
        </p:spPr>
      </p:pic>
      <p:pic>
        <p:nvPicPr>
          <p:cNvPr id="156682" name="Picture 10" descr="коз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4508500"/>
            <a:ext cx="1482725" cy="1989138"/>
          </a:xfrm>
          <a:prstGeom prst="rect">
            <a:avLst/>
          </a:prstGeom>
          <a:noFill/>
        </p:spPr>
      </p:pic>
      <p:pic>
        <p:nvPicPr>
          <p:cNvPr id="156683" name="Picture 11" descr="лошадь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4075" y="4149725"/>
            <a:ext cx="1865313" cy="2441575"/>
          </a:xfrm>
          <a:prstGeom prst="rect">
            <a:avLst/>
          </a:prstGeom>
          <a:noFill/>
        </p:spPr>
      </p:pic>
      <p:pic>
        <p:nvPicPr>
          <p:cNvPr id="156684" name="Picture 12" descr="собака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35600" y="4652963"/>
            <a:ext cx="1511300" cy="1917700"/>
          </a:xfrm>
          <a:prstGeom prst="rect">
            <a:avLst/>
          </a:prstGeom>
          <a:noFill/>
        </p:spPr>
      </p:pic>
      <p:pic>
        <p:nvPicPr>
          <p:cNvPr id="156685" name="Picture 13" descr="еж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04025" y="4365625"/>
            <a:ext cx="1687513" cy="23098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РАБОТА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Упражнение 2 : игра «Кто с кем, кто за кем»</a:t>
            </a:r>
          </a:p>
        </p:txBody>
      </p:sp>
      <p:pic>
        <p:nvPicPr>
          <p:cNvPr id="151560" name="Picture 8" descr="Зонтики"/>
          <p:cNvPicPr>
            <a:picLocks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635375" y="1557338"/>
            <a:ext cx="4264025" cy="4957762"/>
          </a:xfrm>
        </p:spPr>
      </p:pic>
      <p:sp>
        <p:nvSpPr>
          <p:cNvPr id="151565" name="Text Box 13"/>
          <p:cNvSpPr txBox="1">
            <a:spLocks noChangeArrowheads="1"/>
          </p:cNvSpPr>
          <p:nvPr/>
        </p:nvSpPr>
        <p:spPr bwMode="auto">
          <a:xfrm>
            <a:off x="395288" y="3213100"/>
            <a:ext cx="2951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Кто за кем стоит?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РАБОТА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Упражнение 3 </a:t>
            </a:r>
          </a:p>
        </p:txBody>
      </p:sp>
      <p:pic>
        <p:nvPicPr>
          <p:cNvPr id="158727" name="Picture 7" descr="клоун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484438" y="2636838"/>
            <a:ext cx="2543175" cy="3835400"/>
          </a:xfrm>
        </p:spPr>
      </p:pic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5219700" y="4652963"/>
            <a:ext cx="4572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- Яма сыра?</a:t>
            </a:r>
          </a:p>
          <a:p>
            <a:r>
              <a:rPr lang="ru-RU" b="1" i="1">
                <a:latin typeface="Times New Roman" pitchFamily="18" charset="0"/>
              </a:rPr>
              <a:t>- Сыра</a:t>
            </a:r>
          </a:p>
          <a:p>
            <a:r>
              <a:rPr lang="ru-RU" b="1" i="1">
                <a:latin typeface="Times New Roman" pitchFamily="18" charset="0"/>
              </a:rPr>
              <a:t>- Как голова?</a:t>
            </a:r>
          </a:p>
          <a:p>
            <a:r>
              <a:rPr lang="ru-RU" b="1" i="1">
                <a:latin typeface="Times New Roman" pitchFamily="18" charset="0"/>
              </a:rPr>
              <a:t>- Цела</a:t>
            </a:r>
          </a:p>
          <a:p>
            <a:r>
              <a:rPr lang="ru-RU" b="1" i="1">
                <a:latin typeface="Times New Roman" pitchFamily="18" charset="0"/>
              </a:rPr>
              <a:t>- Значит, живой?</a:t>
            </a:r>
          </a:p>
          <a:p>
            <a:r>
              <a:rPr lang="ru-RU" b="1" i="1">
                <a:latin typeface="Times New Roman" pitchFamily="18" charset="0"/>
              </a:rPr>
              <a:t>- Живой</a:t>
            </a:r>
          </a:p>
          <a:p>
            <a:r>
              <a:rPr lang="ru-RU" b="1" i="1">
                <a:latin typeface="Times New Roman" pitchFamily="18" charset="0"/>
              </a:rPr>
              <a:t>- Ну, я пошел домой</a:t>
            </a:r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250825" y="1412875"/>
            <a:ext cx="45720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</a:rPr>
              <a:t>- Яму копал?</a:t>
            </a:r>
          </a:p>
          <a:p>
            <a:r>
              <a:rPr lang="ru-RU" b="1" i="1">
                <a:latin typeface="Times New Roman" pitchFamily="18" charset="0"/>
              </a:rPr>
              <a:t>- Копал</a:t>
            </a:r>
          </a:p>
          <a:p>
            <a:r>
              <a:rPr lang="ru-RU" b="1" i="1">
                <a:latin typeface="Times New Roman" pitchFamily="18" charset="0"/>
              </a:rPr>
              <a:t>- В яму упал?</a:t>
            </a:r>
          </a:p>
          <a:p>
            <a:r>
              <a:rPr lang="ru-RU" b="1" i="1">
                <a:latin typeface="Times New Roman" pitchFamily="18" charset="0"/>
              </a:rPr>
              <a:t>- Упал</a:t>
            </a:r>
          </a:p>
          <a:p>
            <a:r>
              <a:rPr lang="ru-RU" b="1" i="1">
                <a:latin typeface="Times New Roman" pitchFamily="18" charset="0"/>
              </a:rPr>
              <a:t>- В яме сидишь?</a:t>
            </a:r>
          </a:p>
          <a:p>
            <a:r>
              <a:rPr lang="ru-RU" b="1" i="1">
                <a:latin typeface="Times New Roman" pitchFamily="18" charset="0"/>
              </a:rPr>
              <a:t>- Сижу</a:t>
            </a:r>
          </a:p>
          <a:p>
            <a:r>
              <a:rPr lang="ru-RU" b="1" i="1">
                <a:latin typeface="Times New Roman" pitchFamily="18" charset="0"/>
              </a:rPr>
              <a:t>- Лестницу ждешь?</a:t>
            </a:r>
          </a:p>
          <a:p>
            <a:r>
              <a:rPr lang="ru-RU" b="1" i="1">
                <a:latin typeface="Times New Roman" pitchFamily="18" charset="0"/>
              </a:rPr>
              <a:t>- Жду</a:t>
            </a:r>
          </a:p>
        </p:txBody>
      </p:sp>
      <p:pic>
        <p:nvPicPr>
          <p:cNvPr id="158729" name="Picture 9" descr="Копия клоун3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588125" y="692150"/>
            <a:ext cx="2381250" cy="4032250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/>
      <p:bldP spid="1587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2400" b="1" smtClean="0">
                <a:solidFill>
                  <a:schemeClr val="accent2"/>
                </a:solidFill>
                <a:latin typeface="Times New Roman" pitchFamily="18" charset="0"/>
              </a:rPr>
              <a:t>III</a:t>
            </a: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.Итог </a:t>
            </a:r>
            <a:b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Снижение рабочего напряжения: </a:t>
            </a:r>
            <a:b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игра «У меня есть десять пальчиков»</a:t>
            </a:r>
          </a:p>
        </p:txBody>
      </p:sp>
      <p:pic>
        <p:nvPicPr>
          <p:cNvPr id="161797" name="Picture 5" descr="пальцы2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1557338"/>
            <a:ext cx="4032250" cy="1474787"/>
          </a:xfrm>
        </p:spPr>
      </p:pic>
      <p:pic>
        <p:nvPicPr>
          <p:cNvPr id="161799" name="Picture 7" descr="пальцы7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611188" y="2924175"/>
            <a:ext cx="3676650" cy="1822450"/>
          </a:xfrm>
        </p:spPr>
      </p:pic>
      <p:pic>
        <p:nvPicPr>
          <p:cNvPr id="161801" name="Picture 9" descr="пальцы5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331913" y="4292600"/>
            <a:ext cx="1873250" cy="2332038"/>
          </a:xfrm>
        </p:spPr>
      </p:pic>
      <p:pic>
        <p:nvPicPr>
          <p:cNvPr id="161804" name="Picture 12" descr="пальцы3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724525" y="1484313"/>
            <a:ext cx="2305050" cy="1831975"/>
          </a:xfrm>
        </p:spPr>
      </p:pic>
      <p:pic>
        <p:nvPicPr>
          <p:cNvPr id="161807" name="Picture 15" descr="пальцы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9700" y="3068638"/>
            <a:ext cx="3371850" cy="2100262"/>
          </a:xfrm>
          <a:prstGeom prst="rect">
            <a:avLst/>
          </a:prstGeom>
          <a:noFill/>
        </p:spPr>
      </p:pic>
      <p:pic>
        <p:nvPicPr>
          <p:cNvPr id="161808" name="Picture 16" descr="пальцы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0425" y="5013325"/>
            <a:ext cx="2282825" cy="15573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0099"/>
                </a:solidFill>
                <a:latin typeface="Times New Roman" pitchFamily="18" charset="0"/>
              </a:rPr>
              <a:t>План занятия: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Организационный момент</a:t>
            </a:r>
          </a:p>
          <a:p>
            <a:r>
              <a:rPr lang="ru-RU" sz="2000" b="1" smtClean="0">
                <a:latin typeface="Times New Roman" pitchFamily="18" charset="0"/>
              </a:rPr>
              <a:t>Игра «Слушай хлопки»</a:t>
            </a:r>
          </a:p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Основная часть</a:t>
            </a:r>
          </a:p>
          <a:p>
            <a:r>
              <a:rPr lang="ru-RU" sz="2000" b="1" smtClean="0">
                <a:latin typeface="Times New Roman" pitchFamily="18" charset="0"/>
              </a:rPr>
              <a:t>Общая моторная зарядка</a:t>
            </a:r>
          </a:p>
          <a:p>
            <a:r>
              <a:rPr lang="ru-RU" sz="2000" b="1" smtClean="0">
                <a:latin typeface="Times New Roman" pitchFamily="18" charset="0"/>
              </a:rPr>
              <a:t>Речевая зарядка</a:t>
            </a:r>
          </a:p>
          <a:p>
            <a:r>
              <a:rPr lang="ru-RU" sz="2000" b="1" smtClean="0">
                <a:latin typeface="Times New Roman" pitchFamily="18" charset="0"/>
              </a:rPr>
              <a:t>Речевая работа: игра «Спрашиваю - отвечай», игра «Кто с кем, кто за кем»</a:t>
            </a:r>
          </a:p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Итог занятия</a:t>
            </a:r>
          </a:p>
          <a:p>
            <a:r>
              <a:rPr lang="ru-RU" sz="2000" b="1" smtClean="0">
                <a:latin typeface="Times New Roman" pitchFamily="18" charset="0"/>
              </a:rPr>
              <a:t>Снижение рабочего напряжения: игра «У меня есть десять пальчиков»</a:t>
            </a:r>
          </a:p>
          <a:p>
            <a:endParaRPr lang="ru-RU" sz="2800" b="1" smtClean="0">
              <a:latin typeface="Times New Roman" pitchFamily="18" charset="0"/>
            </a:endParaRPr>
          </a:p>
          <a:p>
            <a:endParaRPr lang="ru-RU" sz="2400" b="1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5" name="Picture 5" descr="солнце2"/>
          <p:cNvPicPr>
            <a:picLocks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188" y="1557338"/>
            <a:ext cx="3810000" cy="3810000"/>
          </a:xfrm>
        </p:spPr>
      </p:pic>
      <p:sp>
        <p:nvSpPr>
          <p:cNvPr id="168967" name="WordArt 7"/>
          <p:cNvSpPr>
            <a:spLocks noChangeArrowheads="1" noChangeShapeType="1" noTextEdit="1"/>
          </p:cNvSpPr>
          <p:nvPr/>
        </p:nvSpPr>
        <p:spPr bwMode="auto">
          <a:xfrm>
            <a:off x="5148263" y="2349500"/>
            <a:ext cx="3311525" cy="13763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МОЛОДЦЫ!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sz="2400" b="1" smtClean="0">
                <a:solidFill>
                  <a:schemeClr val="accent2"/>
                </a:solidFill>
                <a:latin typeface="Times New Roman" pitchFamily="18" charset="0"/>
              </a:rPr>
              <a:t>Литература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Косинова Е. М. Большой логопедический учебник с заданиями и упражнениями для самых маленьких. – М.: Эксмо: ОЛИСС, 2011. – 192 с.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Пикулева Н. Скачем на лошадке. – М.: ООО Издательство «Фламинго», 2007.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Скворцова И. В. Программа развития и обучения дошкольника. 100 логопедических игр. Для детей 4 – 6 лет. – СПб.: Издательский дом «Нева»; М.: «ОЛМА – ПРЕСС Образование», 2003. – 240 с.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«Школа для дошколят» - серия книг для подготовки детей к школе. – М.:  ЗАО «Росмэк – Пресс», 2006.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Детский проект «Развитие речи». Игра «Короткие слова». Лугинина Т. – Киров: ОАО «Радуга», 2008.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http://www.yandex.ru/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17600" indent="-1117600"/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I.</a:t>
            </a: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ОРГАНИЗАЦИОННЫЙ МОМЕНТ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Игра «Слушай хлопки»</a:t>
            </a:r>
            <a:r>
              <a:rPr lang="ru-RU" sz="2800" b="1" smtClean="0">
                <a:latin typeface="Times New Roman" pitchFamily="18" charset="0"/>
              </a:rPr>
              <a:t> </a:t>
            </a:r>
          </a:p>
        </p:txBody>
      </p:sp>
      <p:pic>
        <p:nvPicPr>
          <p:cNvPr id="73733" name="Picture 5" descr="аист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1341438"/>
            <a:ext cx="2268538" cy="3033712"/>
          </a:xfrm>
        </p:spPr>
      </p:pic>
      <p:pic>
        <p:nvPicPr>
          <p:cNvPr id="73735" name="Picture 7" descr="лягушка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492500" y="2708275"/>
            <a:ext cx="2343150" cy="3024188"/>
          </a:xfrm>
        </p:spPr>
      </p:pic>
      <p:pic>
        <p:nvPicPr>
          <p:cNvPr id="73737" name="Picture 9" descr="ходьба1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300788" y="1412875"/>
            <a:ext cx="2305050" cy="2979738"/>
          </a:xfrm>
        </p:spPr>
      </p:pic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611188" y="4652963"/>
            <a:ext cx="20875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один хлопок</a:t>
            </a:r>
          </a:p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поза «аиста»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563938" y="5876925"/>
            <a:ext cx="22320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два хлопка</a:t>
            </a:r>
          </a:p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поза «лягушки»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372225" y="4724400"/>
            <a:ext cx="23764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три хлопка</a:t>
            </a:r>
          </a:p>
          <a:p>
            <a:pPr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ходьба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/>
      <p:bldP spid="73741" grpId="0"/>
      <p:bldP spid="737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mtClean="0">
                <a:solidFill>
                  <a:schemeClr val="accent2"/>
                </a:solidFill>
                <a:latin typeface="Times New Roman" pitchFamily="18" charset="0"/>
              </a:rPr>
              <a:t>II.</a:t>
            </a: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ОСНОВНАЯ ЧАСТЬ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Общая моторная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endParaRPr lang="ru-RU" sz="2800" b="1" smtClean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9878" name="Picture 6" descr="дождик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 t="-3195"/>
          <a:stretch>
            <a:fillRect/>
          </a:stretch>
        </p:blipFill>
        <p:spPr>
          <a:xfrm>
            <a:off x="395288" y="1844675"/>
            <a:ext cx="3744912" cy="4670425"/>
          </a:xfrm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547813" y="5157788"/>
            <a:ext cx="338455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 Дождик, дождик,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Лей, лей</a:t>
            </a:r>
          </a:p>
        </p:txBody>
      </p:sp>
      <p:pic>
        <p:nvPicPr>
          <p:cNvPr id="79880" name="Picture 8" descr="земля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1989138"/>
            <a:ext cx="3816350" cy="4537075"/>
          </a:xfrm>
        </p:spPr>
      </p:pic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5003800" y="4797425"/>
            <a:ext cx="360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 i="1"/>
          </a:p>
          <a:p>
            <a:endParaRPr lang="ru-RU" b="1" i="1"/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5003800" y="5229225"/>
            <a:ext cx="26638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Земля, земля,</a:t>
            </a:r>
          </a:p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Пей, пей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Звуковая зарядка: упражнение 1</a:t>
            </a:r>
          </a:p>
        </p:txBody>
      </p:sp>
      <p:pic>
        <p:nvPicPr>
          <p:cNvPr id="83973" name="Picture 5" descr="kruzhki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419475" y="1700213"/>
            <a:ext cx="5549900" cy="2109787"/>
          </a:xfrm>
        </p:spPr>
      </p:pic>
      <p:pic>
        <p:nvPicPr>
          <p:cNvPr id="83975" name="Picture 7" descr="O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79388" y="4437063"/>
            <a:ext cx="5651500" cy="2147887"/>
          </a:xfrm>
        </p:spPr>
      </p:pic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179388" y="1989138"/>
            <a:ext cx="295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Открываем мы глаза, вдох и долго тянем «а»</a:t>
            </a:r>
          </a:p>
        </p:txBody>
      </p:sp>
      <p:sp>
        <p:nvSpPr>
          <p:cNvPr id="83985" name="Text Box 17"/>
          <p:cNvSpPr txBox="1">
            <a:spLocks noChangeArrowheads="1"/>
          </p:cNvSpPr>
          <p:nvPr/>
        </p:nvSpPr>
        <p:spPr bwMode="auto">
          <a:xfrm>
            <a:off x="6011863" y="4724400"/>
            <a:ext cx="28813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Утром солнышко взошло, снизу вверх мы тянем «о»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Звуковая зарядка</a:t>
            </a:r>
          </a:p>
        </p:txBody>
      </p:sp>
      <p:pic>
        <p:nvPicPr>
          <p:cNvPr id="90117" name="Picture 5" descr="Ы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48038" y="1628775"/>
            <a:ext cx="5434012" cy="2066925"/>
          </a:xfrm>
        </p:spPr>
      </p:pic>
      <p:pic>
        <p:nvPicPr>
          <p:cNvPr id="90118" name="Picture 6" descr="Y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4508500"/>
            <a:ext cx="5400675" cy="2052638"/>
          </a:xfrm>
        </p:spPr>
      </p:pic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468313" y="2060575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Днем по горкам ездим мы «ы»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084888" y="4868863"/>
            <a:ext cx="2665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Ночью смотрим на звезду, сверху вниз слетает «у»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РЕЧЕВАЯ ЗАРЯДКА</a:t>
            </a:r>
            <a:b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800" b="1" smtClean="0">
                <a:solidFill>
                  <a:schemeClr val="accent2"/>
                </a:solidFill>
                <a:latin typeface="Times New Roman" pitchFamily="18" charset="0"/>
              </a:rPr>
              <a:t>Звуковая зарядка</a:t>
            </a:r>
          </a:p>
        </p:txBody>
      </p:sp>
      <p:pic>
        <p:nvPicPr>
          <p:cNvPr id="93191" name="Picture 7" descr="И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348038" y="1557338"/>
            <a:ext cx="5543550" cy="2108200"/>
          </a:xfrm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28813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Завывает пурга и не видно ни зги «и»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084888" y="4868863"/>
            <a:ext cx="2665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latin typeface="Times New Roman" pitchFamily="18" charset="0"/>
              </a:rPr>
              <a:t>Эхо, эхо, вот потеха «э»</a:t>
            </a:r>
          </a:p>
        </p:txBody>
      </p:sp>
      <p:pic>
        <p:nvPicPr>
          <p:cNvPr id="93193" name="Picture 9" descr="Э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4365625"/>
            <a:ext cx="5508625" cy="2093913"/>
          </a:xfr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эх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908050"/>
            <a:ext cx="3897313" cy="5192713"/>
          </a:xfrm>
          <a:prstGeom prst="rect">
            <a:avLst/>
          </a:prstGeom>
          <a:noFill/>
        </p:spPr>
      </p:pic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5148263" y="2349500"/>
            <a:ext cx="3311525" cy="13763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МОЛОДЦЫ!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</TotalTime>
  <Words>739</Words>
  <Application>Microsoft Office PowerPoint</Application>
  <PresentationFormat>Экран (4:3)</PresentationFormat>
  <Paragraphs>160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Wingdings</vt:lpstr>
      <vt:lpstr>Оформление по умолчанию</vt:lpstr>
      <vt:lpstr>Коррекция неврозоподобной формы заикания в амбулаторных условиях</vt:lpstr>
      <vt:lpstr>Задачи:</vt:lpstr>
      <vt:lpstr>План занятия:</vt:lpstr>
      <vt:lpstr>I.ОРГАНИЗАЦИОННЫЙ МОМЕНТ Игра «Слушай хлопки» </vt:lpstr>
      <vt:lpstr>II.ОСНОВНАЯ ЧАСТЬ Общая моторная зарядка </vt:lpstr>
      <vt:lpstr>РЕЧЕВАЯ ЗАРЯДКА Звуковая зарядка: упражнение 1</vt:lpstr>
      <vt:lpstr>РЕЧЕВАЯ ЗАРЯДКА Звуковая зарядка</vt:lpstr>
      <vt:lpstr>РЕЧЕВАЯ ЗАРЯДКА Звуковая зарядка</vt:lpstr>
      <vt:lpstr>Слайд 9</vt:lpstr>
      <vt:lpstr>РЕЧЕВАЯ ЗАРЯДКА Звуковая зарядка: упражнение 2</vt:lpstr>
      <vt:lpstr>РЕЧЕВАЯ ЗАРЯДКА Звуковая зарядка: упражнение 3</vt:lpstr>
      <vt:lpstr>РЕЧЕВАЯ ЗАРЯДКА Звуковая зарядка: упражнение 4</vt:lpstr>
      <vt:lpstr>РЕЧЕВАЯ ЗАРЯДКА Звуковая зарядка: упражнение 5</vt:lpstr>
      <vt:lpstr>РЕЧЕВАЯ ЗАРЯДКА Звуковая зарядка: упражнение 6</vt:lpstr>
      <vt:lpstr>РЕЧЕВАЯ ЗАРЯДКА Звуковая зарядка: упражнение 7</vt:lpstr>
      <vt:lpstr>РЕЧЕВАЯ ЗАРЯДКА «Медвежья» зарядка: упражнение 8</vt:lpstr>
      <vt:lpstr>РЕЧЕВАЯ ЗАРЯДКА «Заячья» зарядка: упражнение 9</vt:lpstr>
      <vt:lpstr>РЕЧЕВАЯ ЗАРЯДКА «Заячья» зарядка: упражнение10</vt:lpstr>
      <vt:lpstr>РЕЧЕВАЯ ЗАРЯДКА «Заячья» зарядка: упражнение11</vt:lpstr>
      <vt:lpstr>РЕЧЕВАЯ ЗАРЯДКА «Заячья» зарядка: упражнение12</vt:lpstr>
      <vt:lpstr>РЕЧЕВАЯ РАБОТА Упражнение1 : игра «Спрашиваю - отвечай»</vt:lpstr>
      <vt:lpstr>РЕЧЕВАЯ РАБОТА Упражнение1 : игра «Спрашиваю - отвечай»</vt:lpstr>
      <vt:lpstr>РЕЧЕВАЯ РАБОТА Упражнение1 : игра «Спрашиваю - отвечай»</vt:lpstr>
      <vt:lpstr>РЕЧЕВАЯ РАБОТА Упражнение1 : игра «Спрашиваю - отвечай»</vt:lpstr>
      <vt:lpstr>РЕЧЕВАЯ РАБОТА Упражнение1 : игра «Спрашиваю - отвечай»</vt:lpstr>
      <vt:lpstr>РЕЧЕВАЯ РАБОТА Упражнение 2 : игра «Кто с кем, кто за кем»</vt:lpstr>
      <vt:lpstr>РЕЧЕВАЯ РАБОТА Упражнение 2 : игра «Кто с кем, кто за кем»</vt:lpstr>
      <vt:lpstr>РЕЧЕВАЯ РАБОТА Упражнение 3 </vt:lpstr>
      <vt:lpstr>III.Итог  Снижение рабочего напряжения:  игра «У меня есть десять пальчиков»</vt:lpstr>
      <vt:lpstr>Слайд 30</vt:lpstr>
      <vt:lpstr>Литература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Проблемные ситуации как форма познавательной активности учащихся</dc:title>
  <dc:creator>Admin</dc:creator>
  <cp:lastModifiedBy>revaz</cp:lastModifiedBy>
  <cp:revision>68</cp:revision>
  <dcterms:created xsi:type="dcterms:W3CDTF">2008-10-25T17:31:36Z</dcterms:created>
  <dcterms:modified xsi:type="dcterms:W3CDTF">2013-03-08T15:50:28Z</dcterms:modified>
</cp:coreProperties>
</file>