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4"/>
  </p:notesMasterIdLst>
  <p:sldIdLst>
    <p:sldId id="257" r:id="rId2"/>
    <p:sldId id="276" r:id="rId3"/>
    <p:sldId id="262" r:id="rId4"/>
    <p:sldId id="261" r:id="rId5"/>
    <p:sldId id="258" r:id="rId6"/>
    <p:sldId id="260" r:id="rId7"/>
    <p:sldId id="263" r:id="rId8"/>
    <p:sldId id="264" r:id="rId9"/>
    <p:sldId id="265" r:id="rId10"/>
    <p:sldId id="266" r:id="rId11"/>
    <p:sldId id="288" r:id="rId12"/>
    <p:sldId id="267" r:id="rId13"/>
    <p:sldId id="268" r:id="rId14"/>
    <p:sldId id="277" r:id="rId15"/>
    <p:sldId id="270" r:id="rId16"/>
    <p:sldId id="271" r:id="rId17"/>
    <p:sldId id="289" r:id="rId18"/>
    <p:sldId id="272" r:id="rId19"/>
    <p:sldId id="273" r:id="rId20"/>
    <p:sldId id="274" r:id="rId21"/>
    <p:sldId id="275" r:id="rId22"/>
    <p:sldId id="282" r:id="rId23"/>
    <p:sldId id="280" r:id="rId24"/>
    <p:sldId id="278" r:id="rId25"/>
    <p:sldId id="279" r:id="rId26"/>
    <p:sldId id="281" r:id="rId27"/>
    <p:sldId id="283" r:id="rId28"/>
    <p:sldId id="284" r:id="rId29"/>
    <p:sldId id="285" r:id="rId30"/>
    <p:sldId id="286" r:id="rId31"/>
    <p:sldId id="287" r:id="rId32"/>
    <p:sldId id="29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531D6BCC-0B0B-43B8-88A0-780033C318B1}">
          <p14:sldIdLst>
            <p14:sldId id="257"/>
            <p14:sldId id="276"/>
            <p14:sldId id="262"/>
            <p14:sldId id="261"/>
            <p14:sldId id="258"/>
            <p14:sldId id="260"/>
            <p14:sldId id="263"/>
            <p14:sldId id="264"/>
            <p14:sldId id="265"/>
            <p14:sldId id="266"/>
            <p14:sldId id="288"/>
            <p14:sldId id="267"/>
            <p14:sldId id="268"/>
            <p14:sldId id="277"/>
            <p14:sldId id="270"/>
            <p14:sldId id="271"/>
            <p14:sldId id="289"/>
            <p14:sldId id="272"/>
            <p14:sldId id="273"/>
            <p14:sldId id="274"/>
            <p14:sldId id="275"/>
            <p14:sldId id="282"/>
            <p14:sldId id="280"/>
            <p14:sldId id="278"/>
            <p14:sldId id="279"/>
            <p14:sldId id="281"/>
            <p14:sldId id="283"/>
            <p14:sldId id="284"/>
            <p14:sldId id="285"/>
            <p14:sldId id="286"/>
            <p14:sldId id="287"/>
            <p14:sldId id="292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Ирина" initials="И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66"/>
    <a:srgbClr val="FFB469"/>
    <a:srgbClr val="FF9933"/>
    <a:srgbClr val="FFFF66"/>
    <a:srgbClr val="FFCC00"/>
    <a:srgbClr val="D9C987"/>
    <a:srgbClr val="663300"/>
    <a:srgbClr val="FFFFCC"/>
    <a:srgbClr val="006666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8639" autoAdjust="0"/>
  </p:normalViewPr>
  <p:slideViewPr>
    <p:cSldViewPr>
      <p:cViewPr varScale="1">
        <p:scale>
          <a:sx n="68" d="100"/>
          <a:sy n="68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3A367-EC23-4747-AB66-A2C4BF40515F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0AAF3-E707-4F55-842B-C3BD7A737A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46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863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607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23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AAF3-E707-4F55-842B-C3BD7A737A7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13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8B5D1BB-6340-4BD9-99B8-0BB9A6C14833}" type="datetimeFigureOut">
              <a:rPr lang="ru-RU" smtClean="0"/>
              <a:pPr/>
              <a:t>08.03.2013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698C45-E312-4773-8236-6B414A1499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148064" y="1340768"/>
            <a:ext cx="4248472" cy="1656184"/>
          </a:xfrm>
          <a:noFill/>
        </p:spPr>
        <p:txBody>
          <a:bodyPr>
            <a:noAutofit/>
          </a:bodyPr>
          <a:lstStyle/>
          <a:p>
            <a:pPr algn="l"/>
            <a:r>
              <a:rPr lang="ru-RU" sz="7200" dirty="0" smtClean="0">
                <a:solidFill>
                  <a:srgbClr val="FF6600"/>
                </a:solidFill>
                <a:latin typeface="Comic Sans MS" pitchFamily="66" charset="0"/>
              </a:rPr>
              <a:t>Ц В Е Т</a:t>
            </a:r>
            <a:endParaRPr lang="ru-RU" sz="7200" dirty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45860" y="260648"/>
            <a:ext cx="7992888" cy="155654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latin typeface="Comic Sans MS" pitchFamily="66" charset="0"/>
              </a:rPr>
              <a:t>Немного о цвете для теоретиков и практиков</a:t>
            </a:r>
            <a:endParaRPr lang="ru-RU" sz="40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1028" name="Picture 4" descr="C:\Users\SCH1089\Desktop\Цвет по нумерации\1.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5173"/>
            <a:ext cx="4248472" cy="3260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" name="05_G.Marinello Or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67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25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92888" cy="864096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6600" dirty="0">
                <a:solidFill>
                  <a:srgbClr val="FF3300"/>
                </a:solidFill>
                <a:latin typeface="Comic Sans MS" pitchFamily="66" charset="0"/>
              </a:rPr>
              <a:t>к</a:t>
            </a:r>
            <a:r>
              <a:rPr lang="ru-RU" sz="6600" dirty="0" smtClean="0">
                <a:solidFill>
                  <a:srgbClr val="FF3300"/>
                </a:solidFill>
                <a:latin typeface="Comic Sans MS" pitchFamily="66" charset="0"/>
              </a:rPr>
              <a:t>онтрастные цвета</a:t>
            </a:r>
            <a:endParaRPr lang="ru-RU" sz="66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413468">
            <a:off x="683568" y="2348881"/>
            <a:ext cx="7848872" cy="3312368"/>
          </a:xfrm>
          <a:gradFill>
            <a:gsLst>
              <a:gs pos="0">
                <a:srgbClr val="FFFFCC"/>
              </a:gs>
              <a:gs pos="33000">
                <a:schemeClr val="accent1">
                  <a:lumMod val="60000"/>
                  <a:lumOff val="4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81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Большой 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контраст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 составляют цвета, находящиеся на противоположных диаметрах цветового круга: </a:t>
            </a:r>
            <a:br>
              <a:rPr lang="ru-RU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красный-зеленый, оранжевый - синий.</a:t>
            </a:r>
            <a:br>
              <a:rPr lang="ru-RU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Малый контраст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 – цвета, находящиеся под углом 90 градусов друг к другу.</a:t>
            </a:r>
            <a:br>
              <a:rPr lang="ru-RU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Гармония цветов – цветовое равновесие.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90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8000">
        <p14:conveyor dir="l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CH1089\Desktop\Для мастер-класса\c740e4d3f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644"/>
            <a:ext cx="8424936" cy="64087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255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10551" cy="864096"/>
          </a:xfrm>
          <a:solidFill>
            <a:srgbClr val="FFFF66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200" b="0" dirty="0" smtClean="0">
                <a:solidFill>
                  <a:srgbClr val="7030A0"/>
                </a:solidFill>
                <a:latin typeface="Comic Sans MS" pitchFamily="66" charset="0"/>
              </a:rPr>
              <a:t>Гармония </a:t>
            </a:r>
            <a:r>
              <a:rPr lang="ru-RU" sz="2200" b="0" dirty="0">
                <a:solidFill>
                  <a:srgbClr val="7030A0"/>
                </a:solidFill>
                <a:latin typeface="Comic Sans MS" pitchFamily="66" charset="0"/>
              </a:rPr>
              <a:t>контрастных </a:t>
            </a:r>
            <a:r>
              <a:rPr lang="ru-RU" sz="2200" b="0" dirty="0" smtClean="0">
                <a:solidFill>
                  <a:srgbClr val="7030A0"/>
                </a:solidFill>
                <a:latin typeface="Comic Sans MS" pitchFamily="66" charset="0"/>
              </a:rPr>
              <a:t>цветов </a:t>
            </a:r>
            <a:r>
              <a:rPr lang="ru-RU" sz="2200" b="0" dirty="0">
                <a:solidFill>
                  <a:srgbClr val="7030A0"/>
                </a:solidFill>
                <a:latin typeface="Comic Sans MS" pitchFamily="66" charset="0"/>
              </a:rPr>
              <a:t>– сочетание цветов</a:t>
            </a:r>
            <a:br>
              <a:rPr lang="ru-RU" sz="2200" b="0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200" b="0" dirty="0" smtClean="0">
                <a:solidFill>
                  <a:srgbClr val="7030A0"/>
                </a:solidFill>
                <a:latin typeface="Comic Sans MS" pitchFamily="66" charset="0"/>
              </a:rPr>
              <a:t>  противостоящих друг </a:t>
            </a:r>
            <a:r>
              <a:rPr lang="ru-RU" sz="2200" b="0" dirty="0">
                <a:solidFill>
                  <a:srgbClr val="7030A0"/>
                </a:solidFill>
                <a:latin typeface="Comic Sans MS" pitchFamily="66" charset="0"/>
              </a:rPr>
              <a:t>другу в цветовом </a:t>
            </a:r>
            <a:r>
              <a:rPr lang="ru-RU" sz="2200" b="0" dirty="0" smtClean="0">
                <a:solidFill>
                  <a:srgbClr val="7030A0"/>
                </a:solidFill>
                <a:latin typeface="Comic Sans MS" pitchFamily="66" charset="0"/>
              </a:rPr>
              <a:t>круге</a:t>
            </a:r>
            <a:endParaRPr lang="ru-RU" sz="2200" b="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Объект 4" descr="http://www.korolevstvo-masterov.ru/images/vyazanie/czvet_v_odezhde/1garmony1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90850" y="1412777"/>
            <a:ext cx="3162300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SCH1089\Desktop\Мастер класс\Взаимо-доп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87" y="1412777"/>
            <a:ext cx="2287416" cy="22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CH1089\Desktop\Мастер класс\взаим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2545" y="1412777"/>
            <a:ext cx="2214729" cy="22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CH1089\Desktop\Мастер класс\Копия IMAGE003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734" y="3939173"/>
            <a:ext cx="2272353" cy="22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CH1089\Desktop\Мастер класс\Копия IMAGE0061 - копи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87" y="3939172"/>
            <a:ext cx="2281794" cy="22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CH1089\Desktop\Подборка для нового фильма Цвет\DSC01993 - копия копия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3404" y="3861046"/>
            <a:ext cx="3162771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CH1089\Desktop\Цвет по нумерации\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07" y="1412777"/>
            <a:ext cx="8496944" cy="53285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279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1000">
        <p14:prism isInverted="1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267" y="548680"/>
            <a:ext cx="8342206" cy="8689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lvl="8" algn="l"/>
            <a:r>
              <a:rPr lang="en-US" sz="24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omic Sans MS" pitchFamily="66" charset="0"/>
              </a:rPr>
              <a:t>   </a:t>
            </a:r>
            <a:r>
              <a:rPr lang="ru-RU" sz="24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Comic Sans MS" pitchFamily="66" charset="0"/>
              </a:rPr>
              <a:t>Гармония родственных цветов – сочетание цветов,</a:t>
            </a:r>
            <a:br>
              <a:rPr lang="ru-RU" sz="24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Comic Sans MS" pitchFamily="66" charset="0"/>
              </a:rPr>
              <a:t>   расположенных в интервале 1/4-1/8 цветового круга</a:t>
            </a:r>
            <a:endParaRPr lang="ru-RU" sz="2400" b="1" dirty="0">
              <a:solidFill>
                <a:schemeClr val="bg2">
                  <a:lumMod val="90000"/>
                  <a:lumOff val="1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Объект 5" descr="http://www.korolevstvo-masterov.ru/images/vyazanie/czvet_v_odezhde/1garmony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5816" y="1605812"/>
            <a:ext cx="3528392" cy="342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SCH1089\Desktop\Мастер класс\родств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05811"/>
            <a:ext cx="2232248" cy="23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CH1089\Desktop\Мастер класс\родственные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267" y="1625224"/>
            <a:ext cx="2304256" cy="23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CH1089\Desktop\Подборка для нового фильма Цвет\DSC01993 - копия копи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500" y="4221088"/>
            <a:ext cx="3517669" cy="228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CH1089\Desktop\Цвет по нумерации\9.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950"/>
            <a:ext cx="8568952" cy="635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743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1000">
        <p14:prism isInverted="1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20880" cy="792088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  <a:t>триады   и   </a:t>
            </a:r>
            <a:r>
              <a:rPr lang="ru-RU" dirty="0" err="1" smtClean="0">
                <a:solidFill>
                  <a:srgbClr val="7030A0"/>
                </a:solidFill>
                <a:latin typeface="Comic Sans MS" pitchFamily="66" charset="0"/>
              </a:rPr>
              <a:t>тетрады</a:t>
            </a:r>
            <a:endParaRPr lang="ru-RU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SCH1089\Desktop\Цвет по нумерации\4.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678882" cy="53285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010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9000">
        <p14:prism isInverted="1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korolevstvo-masterov.ru/images/vyazanie/czvet_v_odezhde/1garmony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332656"/>
            <a:ext cx="35337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80920" cy="1080120"/>
          </a:xfrm>
          <a:solidFill>
            <a:srgbClr val="66FF66"/>
          </a:solidFill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Comic Sans MS" pitchFamily="66" charset="0"/>
              </a:rPr>
              <a:t>Т Р И А Д Ы</a:t>
            </a:r>
            <a:endParaRPr lang="ru-RU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3501009"/>
            <a:ext cx="7283152" cy="1944216"/>
          </a:xfrm>
          <a:solidFill>
            <a:srgbClr val="FFB469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Гармония двух родственных и одного контрастного цвета.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Цвета расположены в углах равнобедренного треугольника, вписанного в круг.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SCH1089\Desktop\Цвет по нумерации\6.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7" cy="640871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CH1089\Desktop\Цвет по нумерации\6.2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537" y="332656"/>
            <a:ext cx="8682915" cy="640871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CH1089\Desktop\Цвет по нумерации\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50" y="332656"/>
            <a:ext cx="8765142" cy="640871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576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8000">
        <p14:prism isInverted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513" y="332656"/>
            <a:ext cx="8245025" cy="1080120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Т Р И А Д Ы   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               </a:t>
            </a:r>
            <a:r>
              <a:rPr lang="ru-RU" dirty="0" smtClean="0">
                <a:solidFill>
                  <a:srgbClr val="92D050"/>
                </a:solidFill>
                <a:latin typeface="Comic Sans MS" pitchFamily="66" charset="0"/>
              </a:rPr>
              <a:t>Родина Вероника</a:t>
            </a:r>
            <a:endParaRPr lang="ru-RU" dirty="0"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SCH1089\Desktop\Триады\DSC00792 - копи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1"/>
            <a:ext cx="6399808" cy="44644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H1089\Desktop\Триады\В.Родина - коп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808" y="1631946"/>
            <a:ext cx="6429783" cy="45100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CH1089\Desktop\Триады\Вероника - копия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808" y="1631946"/>
            <a:ext cx="6459744" cy="45348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5912" y="332656"/>
            <a:ext cx="8245025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9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Т Р И А Д Ы    </a:t>
            </a:r>
            <a:br>
              <a:rPr lang="ru-RU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               </a:t>
            </a:r>
            <a:r>
              <a:rPr lang="ru-RU" smtClean="0">
                <a:solidFill>
                  <a:srgbClr val="92D050"/>
                </a:solidFill>
                <a:latin typeface="Comic Sans MS" pitchFamily="66" charset="0"/>
              </a:rPr>
              <a:t>Родина Вероника</a:t>
            </a:r>
            <a:endParaRPr lang="ru-RU" dirty="0">
              <a:solidFill>
                <a:srgbClr val="92D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91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4000">
        <p14:prism isInverted="1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ru-RU" sz="5400" dirty="0" smtClean="0">
                <a:solidFill>
                  <a:srgbClr val="FFFF00"/>
                </a:solidFill>
                <a:latin typeface="Comic Sans MS" pitchFamily="66" charset="0"/>
              </a:rPr>
              <a:t> Т р и а д ы     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Глотова Яна</a:t>
            </a:r>
            <a:endParaRPr lang="ru-RU" sz="36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SCH1089\Desktop\Ашки\Pictures\5 класс и 6\DSCF2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11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ru-RU" dirty="0" smtClean="0">
                <a:solidFill>
                  <a:srgbClr val="660033"/>
                </a:solidFill>
                <a:latin typeface="Comic Sans MS" pitchFamily="66" charset="0"/>
              </a:rPr>
              <a:t>   Т </a:t>
            </a:r>
            <a:r>
              <a:rPr lang="ru-RU" dirty="0">
                <a:solidFill>
                  <a:srgbClr val="660033"/>
                </a:solidFill>
                <a:latin typeface="Comic Sans MS" pitchFamily="66" charset="0"/>
              </a:rPr>
              <a:t>Р И А Д Ы 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              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rgbClr val="6699FF"/>
                </a:solidFill>
                <a:latin typeface="Comic Sans MS" pitchFamily="66" charset="0"/>
              </a:rPr>
              <a:t>Тумасьева</a:t>
            </a:r>
            <a:r>
              <a:rPr lang="ru-RU" dirty="0" smtClean="0">
                <a:solidFill>
                  <a:srgbClr val="6699FF"/>
                </a:solidFill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rgbClr val="6699FF"/>
                </a:solidFill>
                <a:latin typeface="Comic Sans MS" pitchFamily="66" charset="0"/>
              </a:rPr>
              <a:t>Аделя</a:t>
            </a:r>
            <a:endParaRPr lang="ru-RU" dirty="0">
              <a:solidFill>
                <a:srgbClr val="6699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SCH1089\Desktop\Триады\Тумасьева Аделя - копи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272808" cy="46805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166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korolevstvo-masterov.ru/images/vyazanie/czvet_v_odezhde/1garmony3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404664"/>
            <a:ext cx="30607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4005064"/>
            <a:ext cx="8208912" cy="923330"/>
          </a:xfrm>
          <a:prstGeom prst="rect">
            <a:avLst/>
          </a:prstGeom>
          <a:solidFill>
            <a:srgbClr val="FFB46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        Гармония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родственно-контрастных цветов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– сочетание цветов,</a:t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     расположенных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в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соседних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четвертях цветового круга.</a:t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dirty="0" smtClean="0"/>
              <a:t>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08912" cy="936104"/>
          </a:xfr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Comic Sans MS" pitchFamily="66" charset="0"/>
              </a:rPr>
              <a:t>Т Е Т Р А Д Ы</a:t>
            </a:r>
            <a:endParaRPr lang="ru-RU" sz="54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84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69" y="1280610"/>
            <a:ext cx="6673530" cy="50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75603" cy="1008112"/>
          </a:xfr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1001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</a:rPr>
              <a:t>Цветовой </a:t>
            </a:r>
            <a:r>
              <a:rPr lang="ru-RU" sz="2800" dirty="0">
                <a:solidFill>
                  <a:srgbClr val="FFFF00"/>
                </a:solidFill>
                <a:latin typeface="Comic Sans MS" pitchFamily="66" charset="0"/>
              </a:rPr>
              <a:t>круг, ахроматические цвета, хроматические, </a:t>
            </a:r>
            <a:r>
              <a:rPr lang="ru-RU" sz="2800" dirty="0" err="1">
                <a:solidFill>
                  <a:srgbClr val="FFFF00"/>
                </a:solidFill>
                <a:latin typeface="Comic Sans MS" pitchFamily="66" charset="0"/>
              </a:rPr>
              <a:t>взаимодополнительные</a:t>
            </a:r>
            <a:r>
              <a:rPr lang="ru-RU" sz="2800" dirty="0">
                <a:solidFill>
                  <a:srgbClr val="FFFF00"/>
                </a:solidFill>
                <a:latin typeface="Comic Sans MS" pitchFamily="66" charset="0"/>
              </a:rPr>
              <a:t>…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Ирина\Desktop\черно-бел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5320" y="1293548"/>
            <a:ext cx="1595152" cy="501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рина\Desktop\ццц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5320" y="1317249"/>
            <a:ext cx="1595152" cy="501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Ирина\Desktop\цв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5320" y="1278118"/>
            <a:ext cx="1598656" cy="50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CH1089\Desktop\wwww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69" y="1286535"/>
            <a:ext cx="8479107" cy="503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CH1089\Desktop\На проект\Tulip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69" y="1268759"/>
            <a:ext cx="8496944" cy="5055530"/>
          </a:xfrm>
          <a:prstGeom prst="rect">
            <a:avLst/>
          </a:prstGeom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88929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tx2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  <a:latin typeface="Comic Sans MS" pitchFamily="66" charset="0"/>
              </a:rPr>
              <a:t>Семинар методистов изобразительного искусства Москвы в ЦО №1089 «Коллаж»</a:t>
            </a:r>
            <a:endParaRPr lang="ru-RU" sz="28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                                Т е т р а д ы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SCH1089\Desktop\Тетрады\Тетрад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5283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CH1089\Desktop\Тетрады\DSC0078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1044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CH1089\Desktop\Тетрады\Деревья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414" y="1628581"/>
            <a:ext cx="35507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CH1089\Desktop\Тетрады\DSC0078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4834"/>
            <a:ext cx="4104456" cy="29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CH1089\Desktop\Тетрады\Птицы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3626"/>
            <a:ext cx="8208912" cy="47527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90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Ирина\Desktop\Леночк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71612"/>
            <a:ext cx="8139113" cy="4983443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763688" y="106463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B469"/>
                </a:solidFill>
                <a:latin typeface="Arno Pro Smbd Subhead" pitchFamily="18" charset="0"/>
              </a:rPr>
              <a:t>Савилова</a:t>
            </a:r>
            <a:r>
              <a:rPr lang="ru-RU" sz="2800" b="1" dirty="0" smtClean="0">
                <a:solidFill>
                  <a:srgbClr val="FFB469"/>
                </a:solidFill>
                <a:latin typeface="Arno Pro Smbd Subhead" pitchFamily="18" charset="0"/>
              </a:rPr>
              <a:t> Лена. Ограниченная палитра.</a:t>
            </a:r>
            <a:endParaRPr lang="ru-RU" sz="2800" b="1" dirty="0">
              <a:solidFill>
                <a:srgbClr val="FFB469"/>
              </a:solidFill>
              <a:latin typeface="Arno Pro Smbd Subhea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42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7000">
        <p14:rippl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0" y="106463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B469"/>
                </a:solidFill>
                <a:latin typeface="Arno Pro Smbd Subhead" pitchFamily="18" charset="0"/>
              </a:rPr>
              <a:t>Савилова</a:t>
            </a:r>
            <a:r>
              <a:rPr lang="ru-RU" sz="2800" b="1" dirty="0" smtClean="0">
                <a:solidFill>
                  <a:srgbClr val="FFB469"/>
                </a:solidFill>
                <a:latin typeface="Arno Pro Smbd Subhead" pitchFamily="18" charset="0"/>
              </a:rPr>
              <a:t> Лена. </a:t>
            </a:r>
            <a:endParaRPr lang="ru-RU" sz="2800" b="1" dirty="0">
              <a:solidFill>
                <a:srgbClr val="FFB469"/>
              </a:solidFill>
              <a:latin typeface="Arno Pro Smbd Subhead" pitchFamily="18" charset="0"/>
            </a:endParaRPr>
          </a:p>
        </p:txBody>
      </p:sp>
      <p:pic>
        <p:nvPicPr>
          <p:cNvPr id="4" name="Picture 2" descr="C:\Users\Ирина\Desktop\Лена С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11" y="1587852"/>
            <a:ext cx="8268953" cy="5009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07217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rgbClr val="D9C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4" name="Picture 6" descr="C:\Users\Ирина\Desktop\Носова Оксан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5"/>
            <a:ext cx="8246814" cy="5117231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868144" y="98072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C66"/>
                </a:solidFill>
                <a:latin typeface="Arno Pro Caption" pitchFamily="18" charset="0"/>
              </a:rPr>
              <a:t>Носова Оксана </a:t>
            </a:r>
            <a:endParaRPr lang="ru-RU" sz="2800" b="1" dirty="0">
              <a:solidFill>
                <a:srgbClr val="FFCC66"/>
              </a:solidFill>
              <a:latin typeface="Arno Pro Captio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42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6176" y="98072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no Pro" pitchFamily="18" charset="0"/>
              </a:rPr>
              <a:t>Влад </a:t>
            </a:r>
            <a:r>
              <a:rPr lang="ru-RU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no Pro" pitchFamily="18" charset="0"/>
              </a:rPr>
              <a:t>Шутарев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no Pro" pitchFamily="18" charset="0"/>
            </a:endParaRPr>
          </a:p>
        </p:txBody>
      </p:sp>
      <p:pic>
        <p:nvPicPr>
          <p:cNvPr id="11" name="Picture 10" descr="C:\Users\Ирина\Desktop\Влад Шутарев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48" y="1412776"/>
            <a:ext cx="8209799" cy="521854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78542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C:\Users\Ирина\Desktop\Шутарев 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4518257" cy="5291499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071546"/>
            <a:ext cx="7693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CC00"/>
                </a:solidFill>
                <a:latin typeface="Arno Pro" pitchFamily="18" charset="0"/>
              </a:rPr>
              <a:t>Шутарев</a:t>
            </a:r>
            <a:r>
              <a:rPr lang="ru-RU" sz="2800" b="1" dirty="0" smtClean="0">
                <a:solidFill>
                  <a:srgbClr val="FFCC00"/>
                </a:solidFill>
                <a:latin typeface="Arno Pro" pitchFamily="18" charset="0"/>
              </a:rPr>
              <a:t> Влад. Коллаж.</a:t>
            </a:r>
          </a:p>
          <a:p>
            <a:r>
              <a:rPr lang="ru-RU" sz="2800" b="1" dirty="0" err="1" smtClean="0">
                <a:solidFill>
                  <a:srgbClr val="FFCC00"/>
                </a:solidFill>
                <a:latin typeface="Arno Pro" pitchFamily="18" charset="0"/>
              </a:rPr>
              <a:t>Тетрада</a:t>
            </a:r>
            <a:r>
              <a:rPr lang="ru-RU" sz="2800" b="1" dirty="0" smtClean="0">
                <a:solidFill>
                  <a:srgbClr val="FFCC00"/>
                </a:solidFill>
                <a:latin typeface="Arno Pro" pitchFamily="18" charset="0"/>
              </a:rPr>
              <a:t> цветов.</a:t>
            </a:r>
            <a:endParaRPr lang="ru-RU" sz="2800" b="1" dirty="0">
              <a:solidFill>
                <a:srgbClr val="FFCC00"/>
              </a:solidFill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42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98072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no Pro" pitchFamily="18" charset="0"/>
              </a:rPr>
              <a:t>Ира Ткаченко.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Arno Pro" pitchFamily="18" charset="0"/>
              </a:rPr>
              <a:t>Взаимодополнительные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no Pro" pitchFamily="18" charset="0"/>
              </a:rPr>
              <a:t> цвета.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no Pro" pitchFamily="18" charset="0"/>
            </a:endParaRPr>
          </a:p>
        </p:txBody>
      </p:sp>
      <p:pic>
        <p:nvPicPr>
          <p:cNvPr id="5" name="Picture 8" descr="C:\Users\Ирина\Desktop\Ткаченко - коп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7411"/>
            <a:ext cx="8173636" cy="5151511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56664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  <a:latin typeface="Comic Sans MS" pitchFamily="66" charset="0"/>
              </a:rPr>
              <a:t>От </a:t>
            </a:r>
            <a:r>
              <a:rPr lang="ru-RU" sz="4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теории</a:t>
            </a:r>
            <a:r>
              <a:rPr lang="ru-RU" sz="4800" dirty="0" smtClean="0">
                <a:solidFill>
                  <a:srgbClr val="00B050"/>
                </a:solidFill>
                <a:latin typeface="Comic Sans MS" pitchFamily="66" charset="0"/>
              </a:rPr>
              <a:t> к практике</a:t>
            </a:r>
            <a:endParaRPr lang="ru-RU" sz="4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Ирина\Desktop\Изображение3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01" y="1242338"/>
            <a:ext cx="7430802" cy="53550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39458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4577938"/>
            <a:ext cx="3696057" cy="5232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no Pro" pitchFamily="18" charset="0"/>
              </a:rPr>
              <a:t>Долгинова Елизавета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  <a:latin typeface="Arno Pro" pitchFamily="18" charset="0"/>
            </a:endParaRPr>
          </a:p>
        </p:txBody>
      </p:sp>
      <p:pic>
        <p:nvPicPr>
          <p:cNvPr id="5122" name="Picture 2" descr="C:\Users\Ирина\Desktop\Изображение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9" y="1241971"/>
            <a:ext cx="3888432" cy="528337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74057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От теории к </a:t>
            </a:r>
            <a:r>
              <a:rPr lang="ru-RU" sz="4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практике</a:t>
            </a:r>
            <a:endParaRPr lang="ru-RU" sz="4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3" descr="C:\Users\Ирина\Desktop\Изображение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431" y="1268760"/>
            <a:ext cx="3728219" cy="51610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91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1296144"/>
          </a:xfrm>
          <a:gradFill flip="none" rotWithShape="1">
            <a:gsLst>
              <a:gs pos="20000">
                <a:srgbClr val="FFFFCC"/>
              </a:gs>
              <a:gs pos="100000">
                <a:schemeClr val="accent3">
                  <a:tint val="70000"/>
                  <a:sat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ахроматические –</a:t>
            </a:r>
            <a:r>
              <a:rPr lang="en-US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        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белый</a:t>
            </a:r>
            <a:r>
              <a:rPr lang="ru-RU" dirty="0" err="1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серый,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черный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22146">
            <a:off x="539552" y="2060848"/>
            <a:ext cx="8136904" cy="4176464"/>
          </a:xfrm>
          <a:gradFill flip="none" rotWithShape="1">
            <a:gsLst>
              <a:gs pos="34000">
                <a:schemeClr val="tx1">
                  <a:lumMod val="95000"/>
                </a:schemeClr>
              </a:gs>
              <a:gs pos="66000">
                <a:schemeClr val="accent5">
                  <a:lumMod val="40000"/>
                  <a:lumOff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sz="2600" dirty="0" smtClean="0">
                <a:solidFill>
                  <a:schemeClr val="bg1"/>
                </a:solidFill>
                <a:latin typeface="Comic Sans MS" pitchFamily="66" charset="0"/>
              </a:rPr>
              <a:t>     Ахроматические </a:t>
            </a:r>
            <a:r>
              <a:rPr lang="ru-RU" sz="2600" dirty="0">
                <a:solidFill>
                  <a:schemeClr val="bg1"/>
                </a:solidFill>
                <a:latin typeface="Comic Sans MS" pitchFamily="66" charset="0"/>
              </a:rPr>
              <a:t>(бесцветные) </a:t>
            </a:r>
            <a:r>
              <a:rPr lang="ru-RU" sz="2600" dirty="0" smtClean="0">
                <a:solidFill>
                  <a:schemeClr val="bg1"/>
                </a:solidFill>
                <a:latin typeface="Comic Sans MS" pitchFamily="66" charset="0"/>
              </a:rPr>
              <a:t>не </a:t>
            </a:r>
            <a:r>
              <a:rPr lang="ru-RU" sz="2600" dirty="0">
                <a:solidFill>
                  <a:schemeClr val="bg1"/>
                </a:solidFill>
                <a:latin typeface="Comic Sans MS" pitchFamily="66" charset="0"/>
              </a:rPr>
              <a:t>имеют цвета и отличаются друг от друга только по тону. Но у этих цветов большие изобразительные возможности. Человеческий глаз способен отличить по тональности до 300—400 переходных оттенков от белого к черному цвету .</a:t>
            </a:r>
            <a:br>
              <a:rPr lang="ru-RU" sz="26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600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6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600" dirty="0" smtClean="0">
                <a:solidFill>
                  <a:schemeClr val="bg1"/>
                </a:solidFill>
                <a:latin typeface="Comic Sans MS" pitchFamily="66" charset="0"/>
              </a:rPr>
              <a:t>     На </a:t>
            </a:r>
            <a:r>
              <a:rPr lang="ru-RU" sz="2600" dirty="0">
                <a:solidFill>
                  <a:schemeClr val="bg1"/>
                </a:solidFill>
                <a:latin typeface="Comic Sans MS" pitchFamily="66" charset="0"/>
              </a:rPr>
              <a:t>простом примере легко убедиться, как отличаются друг от друга ахроматические цвета по светлоте. Если сравнить между собой белый цвет бумаги, гипса и белил (гуашь, темпера, масло), то окажется, что одни из них светлее, чем другие.</a:t>
            </a:r>
            <a:br>
              <a:rPr lang="ru-RU" sz="26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600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6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600" dirty="0" smtClean="0">
                <a:solidFill>
                  <a:schemeClr val="bg1"/>
                </a:solidFill>
                <a:latin typeface="Comic Sans MS" pitchFamily="66" charset="0"/>
              </a:rPr>
              <a:t>     Черные </a:t>
            </a:r>
            <a:r>
              <a:rPr lang="ru-RU" sz="2600" dirty="0">
                <a:solidFill>
                  <a:schemeClr val="bg1"/>
                </a:solidFill>
                <a:latin typeface="Comic Sans MS" pitchFamily="66" charset="0"/>
              </a:rPr>
              <a:t>цвета тоже неодинаковы, например, черный бархат темнее черного сукна, а черное сукно темнее черного ситца. Но больше всего градаций дают многочисленные серые тона.</a:t>
            </a:r>
            <a:br>
              <a:rPr lang="ru-RU" sz="26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600" dirty="0">
                <a:solidFill>
                  <a:schemeClr val="bg1"/>
                </a:solidFill>
                <a:latin typeface="Comic Sans MS" pitchFamily="66" charset="0"/>
              </a:rPr>
              <a:t>Остальные цвета в отличие от ахроматических называются цветными, или хроматическими.</a:t>
            </a:r>
          </a:p>
        </p:txBody>
      </p:sp>
    </p:spTree>
    <p:extLst>
      <p:ext uri="{BB962C8B-B14F-4D97-AF65-F5344CB8AC3E}">
        <p14:creationId xmlns:p14="http://schemas.microsoft.com/office/powerpoint/2010/main" xmlns="" val="228643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5000">
        <p14:conveyor dir="l"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Ирина\Desktop\Изображение1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1928"/>
            <a:ext cx="4212382" cy="51610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99747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От теории к практике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Ирина\Desktop\Изображение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4104456" cy="50588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755576" y="321297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Arno Pro" pitchFamily="18" charset="0"/>
              </a:rPr>
              <a:t>Тумасьева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no Pro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Arno Pro" pitchFamily="18" charset="0"/>
              </a:rPr>
              <a:t>Аделя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887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872208"/>
          </a:xfrm>
        </p:spPr>
        <p:txBody>
          <a:bodyPr>
            <a:normAutofit/>
          </a:bodyPr>
          <a:lstStyle/>
          <a:p>
            <a:r>
              <a:rPr lang="ru-RU" dirty="0" smtClean="0"/>
              <a:t>ГБОУ ЦО № 1089 «Коллаж»</a:t>
            </a:r>
            <a:br>
              <a:rPr lang="ru-RU" dirty="0" smtClean="0"/>
            </a:br>
            <a:r>
              <a:rPr lang="ru-RU" sz="3200" b="0" dirty="0" smtClean="0"/>
              <a:t>Учебный предмет : живопись</a:t>
            </a:r>
            <a:br>
              <a:rPr lang="ru-RU" sz="3200" b="0" dirty="0" smtClean="0"/>
            </a:br>
            <a:r>
              <a:rPr lang="ru-RU" sz="3200" b="0" dirty="0" smtClean="0"/>
              <a:t>Элективный курс «</a:t>
            </a:r>
            <a:r>
              <a:rPr lang="ru-RU" sz="3200" b="0" dirty="0" err="1" smtClean="0"/>
              <a:t>Цветоведение</a:t>
            </a:r>
            <a:r>
              <a:rPr lang="ru-RU" sz="3200" b="0" dirty="0" smtClean="0"/>
              <a:t>»</a:t>
            </a:r>
            <a:endParaRPr lang="ru-RU" sz="3200" b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4864"/>
            <a:ext cx="9144000" cy="4104496"/>
          </a:xfrm>
        </p:spPr>
        <p:txBody>
          <a:bodyPr>
            <a:normAutofit fontScale="92500" lnSpcReduction="20000"/>
          </a:bodyPr>
          <a:lstStyle/>
          <a:p>
            <a:pPr marL="137160" indent="0" algn="ctr">
              <a:buNone/>
            </a:pPr>
            <a:r>
              <a:rPr lang="ru-RU" sz="4700" b="1" dirty="0" smtClean="0">
                <a:solidFill>
                  <a:srgbClr val="FF9933"/>
                </a:solidFill>
              </a:rPr>
              <a:t>ОСНОВЫ ЦВЕТОВЕДЕНИЯ</a:t>
            </a:r>
          </a:p>
          <a:p>
            <a:pPr marL="137160" indent="0" algn="ctr">
              <a:buNone/>
            </a:pPr>
            <a:r>
              <a:rPr lang="ru-RU" sz="3300" dirty="0" smtClean="0">
                <a:solidFill>
                  <a:srgbClr val="FFCC66"/>
                </a:solidFill>
              </a:rPr>
              <a:t>Автор презентации: </a:t>
            </a:r>
          </a:p>
          <a:p>
            <a:pPr marL="137160" indent="0" algn="ctr">
              <a:buNone/>
            </a:pPr>
            <a:r>
              <a:rPr lang="ru-RU" sz="3300" dirty="0" smtClean="0">
                <a:solidFill>
                  <a:srgbClr val="FFCC66"/>
                </a:solidFill>
              </a:rPr>
              <a:t>учитель изобразительного искусства</a:t>
            </a:r>
          </a:p>
          <a:p>
            <a:pPr marL="137160" indent="0" algn="ctr">
              <a:buNone/>
            </a:pPr>
            <a:r>
              <a:rPr lang="ru-RU" sz="5600" dirty="0" smtClean="0">
                <a:solidFill>
                  <a:srgbClr val="FFB469"/>
                </a:solidFill>
              </a:rPr>
              <a:t> Ирина Геннадьевна Бацких</a:t>
            </a:r>
          </a:p>
          <a:p>
            <a:pPr marL="137160" indent="0" algn="ctr">
              <a:buNone/>
            </a:pPr>
            <a:r>
              <a:rPr lang="ru-RU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 презентации использованы работы учащихся Центра образования № 1089 «Коллаж» города Москвы, </a:t>
            </a:r>
          </a:p>
          <a:p>
            <a:pPr marL="137160" indent="0" algn="ctr">
              <a:buNone/>
            </a:pPr>
            <a:r>
              <a:rPr lang="ru-RU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студентов МХПИ Алексея Егорова,</a:t>
            </a:r>
          </a:p>
          <a:p>
            <a:pPr marL="137160" indent="0" algn="ctr">
              <a:buNone/>
            </a:pP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сайт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www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korolevstvo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masterov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ru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37160" indent="0" algn="ctr">
              <a:buNone/>
            </a:pPr>
            <a:endParaRPr lang="ru-RU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37160" indent="0" algn="ctr">
              <a:buNone/>
            </a:pPr>
            <a:endParaRPr lang="ru-RU" sz="39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78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04754">
            <a:off x="465566" y="623058"/>
            <a:ext cx="8295959" cy="789774"/>
          </a:xfrm>
          <a:gradFill>
            <a:gsLst>
              <a:gs pos="20000">
                <a:srgbClr val="FFFF66"/>
              </a:gs>
              <a:gs pos="45000">
                <a:srgbClr val="FFC000"/>
              </a:gs>
              <a:gs pos="88000">
                <a:srgbClr val="FF3399"/>
              </a:gs>
            </a:gsLst>
            <a:path path="circle">
              <a:fillToRect t="100000" r="100000"/>
            </a:path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7030A0"/>
                </a:solidFill>
                <a:latin typeface="Comic Sans MS" pitchFamily="66" charset="0"/>
              </a:rPr>
              <a:t>х</a:t>
            </a:r>
            <a:r>
              <a:rPr lang="ru-RU" sz="4400" dirty="0" smtClean="0">
                <a:solidFill>
                  <a:srgbClr val="7030A0"/>
                </a:solidFill>
                <a:latin typeface="Comic Sans MS" pitchFamily="66" charset="0"/>
              </a:rPr>
              <a:t>роматические </a:t>
            </a:r>
            <a:r>
              <a:rPr lang="ru-RU" sz="4400" dirty="0">
                <a:solidFill>
                  <a:srgbClr val="7030A0"/>
                </a:solidFill>
                <a:latin typeface="Comic Sans MS" pitchFamily="66" charset="0"/>
              </a:rPr>
              <a:t>цвета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55667">
            <a:off x="526215" y="2054826"/>
            <a:ext cx="8208912" cy="4114512"/>
          </a:xfrm>
          <a:gradFill flip="none" rotWithShape="1">
            <a:gsLst>
              <a:gs pos="13000">
                <a:srgbClr val="92D050"/>
              </a:gs>
              <a:gs pos="51000">
                <a:schemeClr val="accent3"/>
              </a:gs>
              <a:gs pos="83000">
                <a:srgbClr val="FFFF00"/>
              </a:gs>
            </a:gsLst>
            <a:lin ang="8100000" scaled="1"/>
            <a:tileRect/>
          </a:gra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sz="2200" dirty="0" smtClean="0">
                <a:solidFill>
                  <a:schemeClr val="bg1"/>
                </a:solidFill>
                <a:latin typeface="Comic Sans MS" pitchFamily="66" charset="0"/>
              </a:rPr>
              <a:t>    </a:t>
            </a:r>
          </a:p>
          <a:p>
            <a:pPr marL="137160" indent="0">
              <a:buNone/>
            </a:pPr>
            <a:r>
              <a:rPr lang="ru-RU" sz="2200" dirty="0" smtClean="0">
                <a:solidFill>
                  <a:schemeClr val="bg1"/>
                </a:solidFill>
                <a:latin typeface="Comic Sans MS" pitchFamily="66" charset="0"/>
              </a:rPr>
              <a:t> Цвета </a:t>
            </a:r>
            <a:r>
              <a:rPr lang="ru-RU" sz="2200" dirty="0">
                <a:solidFill>
                  <a:schemeClr val="bg1"/>
                </a:solidFill>
                <a:latin typeface="Comic Sans MS" pitchFamily="66" charset="0"/>
              </a:rPr>
              <a:t>и их оттенки, которые мы различаем в спектре (красный, оранжевый, желтый, зеленый, голубой, синий, фиолетовый). Хроматический цвет определяется тремя физическими понятиями: цветовой тон, насыщенность и яркость</a:t>
            </a:r>
            <a:r>
              <a:rPr lang="ru-RU" sz="22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n-US" sz="2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137160" indent="0">
              <a:buNone/>
            </a:pPr>
            <a:r>
              <a:rPr lang="ru-RU" sz="2200" i="1" dirty="0">
                <a:solidFill>
                  <a:schemeClr val="bg1"/>
                </a:solidFill>
                <a:latin typeface="Comic Sans MS" pitchFamily="66" charset="0"/>
              </a:rPr>
              <a:t>      </a:t>
            </a:r>
            <a:r>
              <a:rPr lang="ru-RU" sz="2200" dirty="0">
                <a:solidFill>
                  <a:schemeClr val="bg1"/>
                </a:solidFill>
                <a:latin typeface="Comic Sans MS" pitchFamily="66" charset="0"/>
              </a:rPr>
              <a:t>Насыщенностью называется степень выраженности  цветового оттенка,  степень отличия его от серого. Нулевую  </a:t>
            </a:r>
            <a:r>
              <a:rPr lang="ru-RU" sz="2200" dirty="0" smtClean="0">
                <a:solidFill>
                  <a:schemeClr val="bg1"/>
                </a:solidFill>
                <a:latin typeface="Comic Sans MS" pitchFamily="66" charset="0"/>
              </a:rPr>
              <a:t>насыщенность имеют </a:t>
            </a:r>
            <a:r>
              <a:rPr lang="ru-RU" sz="2200" dirty="0">
                <a:solidFill>
                  <a:schemeClr val="bg1"/>
                </a:solidFill>
                <a:latin typeface="Comic Sans MS" pitchFamily="66" charset="0"/>
              </a:rPr>
              <a:t> ахроматические цвета. </a:t>
            </a:r>
            <a:endParaRPr lang="ru-RU" sz="2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137160" indent="0">
              <a:buNone/>
            </a:pPr>
            <a:r>
              <a:rPr lang="ru-RU" sz="2200" dirty="0" smtClean="0">
                <a:solidFill>
                  <a:schemeClr val="bg1"/>
                </a:solidFill>
                <a:latin typeface="Comic Sans MS" pitchFamily="66" charset="0"/>
              </a:rPr>
              <a:t>     Примерами </a:t>
            </a:r>
            <a:r>
              <a:rPr lang="ru-RU" sz="2200" dirty="0">
                <a:solidFill>
                  <a:schemeClr val="bg1"/>
                </a:solidFill>
                <a:latin typeface="Comic Sans MS" pitchFamily="66" charset="0"/>
              </a:rPr>
              <a:t>малой насыщенности цвета могут служить выгоревшая ткань, предметы, видимые сквозь туман или дым. </a:t>
            </a:r>
            <a:endParaRPr lang="ru-RU" sz="2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137160" indent="0">
              <a:buNone/>
            </a:pPr>
            <a:r>
              <a:rPr lang="ru-RU" sz="2200" dirty="0" smtClean="0">
                <a:solidFill>
                  <a:schemeClr val="bg1"/>
                </a:solidFill>
                <a:latin typeface="Comic Sans MS" pitchFamily="66" charset="0"/>
              </a:rPr>
              <a:t>     Сильно </a:t>
            </a:r>
            <a:r>
              <a:rPr lang="ru-RU" sz="2200" dirty="0">
                <a:solidFill>
                  <a:schemeClr val="bg1"/>
                </a:solidFill>
                <a:latin typeface="Comic Sans MS" pitchFamily="66" charset="0"/>
              </a:rPr>
              <a:t>насыщенным цветом обладает зелень молодой травы под лучами солнца, новые </a:t>
            </a:r>
            <a:r>
              <a:rPr lang="ru-RU" sz="2200" dirty="0" smtClean="0">
                <a:solidFill>
                  <a:schemeClr val="bg1"/>
                </a:solidFill>
                <a:latin typeface="Comic Sans MS" pitchFamily="66" charset="0"/>
              </a:rPr>
              <a:t>краски в </a:t>
            </a:r>
            <a:r>
              <a:rPr lang="ru-RU" sz="2200" dirty="0">
                <a:solidFill>
                  <a:schemeClr val="bg1"/>
                </a:solidFill>
                <a:latin typeface="Comic Sans MS" pitchFamily="66" charset="0"/>
              </a:rPr>
              <a:t>коробке, спелый помидор.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715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8000">
        <p14:conveyor dir="l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683568" y="260648"/>
            <a:ext cx="7920880" cy="6264696"/>
          </a:xfrm>
          <a:prstGeom prst="ellipse">
            <a:avLst/>
          </a:prstGeom>
          <a:gradFill>
            <a:gsLst>
              <a:gs pos="2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t="100000" r="10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04864"/>
            <a:ext cx="8496944" cy="3096344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gradFill>
                  <a:gsLst>
                    <a:gs pos="0">
                      <a:srgbClr val="FF0000"/>
                    </a:gs>
                    <a:gs pos="39000">
                      <a:srgbClr val="FFFF00"/>
                    </a:gs>
                    <a:gs pos="77000">
                      <a:srgbClr val="0070C0"/>
                    </a:gs>
                    <a:gs pos="58000">
                      <a:srgbClr val="00FF00"/>
                    </a:gs>
                    <a:gs pos="100000">
                      <a:srgbClr val="7030A0"/>
                    </a:gs>
                  </a:gsLst>
                  <a:lin ang="5400000" scaled="0"/>
                </a:gradFill>
                <a:effectLst>
                  <a:reflection endPos="0" dist="50800" dir="5400000" sy="-100000" algn="bl" rotWithShape="0"/>
                </a:effectLst>
                <a:latin typeface="Comic Sans MS" pitchFamily="66" charset="0"/>
              </a:rPr>
              <a:t>ЦВЕТОВОЙ КРУГ</a:t>
            </a:r>
            <a:endParaRPr lang="ru-RU" sz="8800" dirty="0">
              <a:gradFill>
                <a:gsLst>
                  <a:gs pos="0">
                    <a:srgbClr val="FF0000"/>
                  </a:gs>
                  <a:gs pos="39000">
                    <a:srgbClr val="FFFF00"/>
                  </a:gs>
                  <a:gs pos="77000">
                    <a:srgbClr val="0070C0"/>
                  </a:gs>
                  <a:gs pos="58000">
                    <a:srgbClr val="00FF00"/>
                  </a:gs>
                  <a:gs pos="100000">
                    <a:srgbClr val="7030A0"/>
                  </a:gs>
                </a:gsLst>
                <a:lin ang="5400000" scaled="0"/>
              </a:gradFill>
              <a:effectLst>
                <a:reflection endPos="0" dist="508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2050" name="Picture 2" descr="C:\Users\SCH1089\Desktop\Цвет по нумерации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40" y="273156"/>
            <a:ext cx="8424936" cy="631870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H1089\Desktop\Цвет по нумерации\1.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40" y="260648"/>
            <a:ext cx="8424936" cy="63450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CH1089\Desktop\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23" y="260648"/>
            <a:ext cx="8408753" cy="63450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CH1089\Desktop\DSC01993 - копия копи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40" y="263374"/>
            <a:ext cx="8408753" cy="63450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79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250" advClick="0" advTm="20000">
        <p14:vortex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SCH1089\Desktop\DSC026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298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CH1089\Desktop\DSC026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388" y="269978"/>
            <a:ext cx="8474084" cy="63298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CH1089\Desktop\DSC0158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49" y="269978"/>
            <a:ext cx="8555322" cy="63298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CH1089\Desktop\00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591" y="298881"/>
            <a:ext cx="8540437" cy="632983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870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8000">
        <p14:ripple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7117">
            <a:off x="467544" y="260648"/>
            <a:ext cx="8208912" cy="998984"/>
          </a:xfrm>
          <a:gradFill>
            <a:gsLst>
              <a:gs pos="20000">
                <a:schemeClr val="accent1">
                  <a:lumMod val="40000"/>
                  <a:lumOff val="60000"/>
                </a:schemeClr>
              </a:gs>
              <a:gs pos="77000">
                <a:schemeClr val="accent2"/>
              </a:gs>
            </a:gsLst>
            <a:path path="circle">
              <a:fillToRect t="100000" r="100000"/>
            </a:path>
          </a:gradFill>
          <a:effectLst>
            <a:innerShdw blurRad="114300">
              <a:prstClr val="black"/>
            </a:inn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к</a:t>
            </a:r>
            <a:r>
              <a:rPr lang="ru-RU" sz="6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олорит</a:t>
            </a:r>
            <a:endParaRPr lang="ru-RU" sz="6000" dirty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82871">
            <a:off x="457200" y="1600200"/>
            <a:ext cx="8229600" cy="4709160"/>
          </a:xfr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2000">
                <a:schemeClr val="accent1">
                  <a:lumMod val="60000"/>
                  <a:lumOff val="40000"/>
                </a:schemeClr>
              </a:gs>
              <a:gs pos="30000">
                <a:schemeClr val="accent2">
                  <a:lumMod val="60000"/>
                  <a:lumOff val="40000"/>
                </a:schemeClr>
              </a:gs>
              <a:gs pos="45000">
                <a:schemeClr val="bg2">
                  <a:lumMod val="40000"/>
                  <a:lumOff val="60000"/>
                </a:schemeClr>
              </a:gs>
              <a:gs pos="77000">
                <a:srgbClr val="C7AC4C"/>
              </a:gs>
              <a:gs pos="100000">
                <a:schemeClr val="accent2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Колорит</a:t>
            </a:r>
            <a:r>
              <a:rPr lang="ru-RU" i="1" dirty="0">
                <a:solidFill>
                  <a:schemeClr val="bg1"/>
                </a:solidFill>
                <a:latin typeface="Comic Sans MS" pitchFamily="66" charset="0"/>
              </a:rPr>
              <a:t> 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– общий цветовой и тональный строй  картины (предмета, интерьера). 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Лучшее 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понимание колорита складывается при наблюдении природных явлений. </a:t>
            </a:r>
            <a:endParaRPr lang="ru-RU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Сумерки 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окрашивают все предметы в синие тона, гася теплые и высвечивая холодные оттенки. Закатные лучи солнца окутывают пейзаж в теплые цвета. </a:t>
            </a:r>
            <a:endParaRPr lang="ru-RU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Зимний 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пейзаж построен на нюансах теплых и холодных 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цветов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Солнечный 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летний пейзаж изобилует контрастами, в которых все же существует гармония цвета.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66233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4000">
        <p14:conveyor dir="l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1080120"/>
          </a:xfrm>
          <a:gradFill flip="none" rotWithShape="1">
            <a:gsLst>
              <a:gs pos="0">
                <a:srgbClr val="F2F3CB"/>
              </a:gs>
              <a:gs pos="12000">
                <a:schemeClr val="accent1">
                  <a:lumMod val="75000"/>
                </a:schemeClr>
              </a:gs>
              <a:gs pos="30000">
                <a:schemeClr val="accent2">
                  <a:lumMod val="60000"/>
                  <a:lumOff val="40000"/>
                </a:schemeClr>
              </a:gs>
              <a:gs pos="45000">
                <a:srgbClr val="FFC000"/>
              </a:gs>
              <a:gs pos="77000">
                <a:srgbClr val="C7AC4C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66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</a:t>
            </a:r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еплые цвета</a:t>
            </a:r>
            <a:endParaRPr lang="ru-RU" sz="66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536504"/>
          </a:xfrm>
          <a:gradFill>
            <a:gsLst>
              <a:gs pos="0">
                <a:srgbClr val="FFFF66"/>
              </a:gs>
              <a:gs pos="12000">
                <a:srgbClr val="FFB469"/>
              </a:gs>
              <a:gs pos="30000">
                <a:schemeClr val="accent2">
                  <a:lumMod val="60000"/>
                  <a:lumOff val="40000"/>
                </a:schemeClr>
              </a:gs>
              <a:gs pos="45000">
                <a:srgbClr val="FFC000"/>
              </a:gs>
              <a:gs pos="77000">
                <a:srgbClr val="FF9933"/>
              </a:gs>
              <a:gs pos="100000">
                <a:srgbClr val="92D050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CH1089\Desktop\Теплые и холодные\теплые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0541" y="1988840"/>
            <a:ext cx="4177683" cy="4249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H1089\Desktop\Теплые и холодные\теплые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602" y="2010272"/>
            <a:ext cx="4203622" cy="42282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CH1089\Desktop\Теплые и холодные\теплые 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0541" y="1988840"/>
            <a:ext cx="4177683" cy="42497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CH1089\Desktop\Теплые и холодные\теплые 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0542" y="1984715"/>
            <a:ext cx="4186608" cy="42538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CH1089\Desktop\Теплые и холодные\теплые 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342" y="1984715"/>
            <a:ext cx="4244808" cy="425383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214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5000">
        <p14:ripple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654" y="404664"/>
            <a:ext cx="8229600" cy="940966"/>
          </a:xfrm>
          <a:gradFill>
            <a:gsLst>
              <a:gs pos="0">
                <a:schemeClr val="accent3"/>
              </a:gs>
              <a:gs pos="23000">
                <a:schemeClr val="accent4">
                  <a:lumMod val="75000"/>
                </a:schemeClr>
              </a:gs>
              <a:gs pos="32000">
                <a:schemeClr val="accent5">
                  <a:lumMod val="75000"/>
                </a:schemeClr>
              </a:gs>
              <a:gs pos="49000">
                <a:srgbClr val="0033CC"/>
              </a:gs>
              <a:gs pos="77000">
                <a:srgbClr val="00B0F0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6000" dirty="0">
                <a:solidFill>
                  <a:srgbClr val="002060"/>
                </a:solidFill>
                <a:latin typeface="Comic Sans MS" pitchFamily="66" charset="0"/>
              </a:rPr>
              <a:t>х</a:t>
            </a:r>
            <a:r>
              <a:rPr lang="ru-RU" sz="6000" dirty="0" smtClean="0">
                <a:solidFill>
                  <a:srgbClr val="002060"/>
                </a:solidFill>
                <a:latin typeface="Comic Sans MS" pitchFamily="66" charset="0"/>
              </a:rPr>
              <a:t>олодные цвета</a:t>
            </a:r>
            <a:endParaRPr lang="ru-RU" sz="6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8000">
                <a:schemeClr val="accent5">
                  <a:lumMod val="60000"/>
                  <a:lumOff val="40000"/>
                </a:schemeClr>
              </a:gs>
              <a:gs pos="36000">
                <a:schemeClr val="accent3">
                  <a:lumMod val="60000"/>
                  <a:lumOff val="40000"/>
                </a:schemeClr>
              </a:gs>
              <a:gs pos="49000">
                <a:schemeClr val="accent5">
                  <a:lumMod val="60000"/>
                  <a:lumOff val="40000"/>
                </a:schemeClr>
              </a:gs>
              <a:gs pos="77000">
                <a:srgbClr val="00B0F0"/>
              </a:gs>
              <a:gs pos="94000">
                <a:srgbClr val="00666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SCH1089\Desktop\Теплые и холодные\холодные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23068"/>
            <a:ext cx="4201547" cy="4304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H1089\Desktop\Теплые и холодные\холодные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23068"/>
            <a:ext cx="4201547" cy="43108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CH1089\Desktop\Теплые и холодные\холодные 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3429" y="1823068"/>
            <a:ext cx="4201546" cy="4304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CH1089\Desktop\Теплые и холодные\холодные 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3420" y="1823068"/>
            <a:ext cx="4171555" cy="4304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CH1089\Desktop\Теплые и холодные\холодные 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128" y="1823068"/>
            <a:ext cx="4269376" cy="4304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136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1000">
        <p14:ripple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3120</TotalTime>
  <Words>352</Words>
  <Application>Microsoft Office PowerPoint</Application>
  <PresentationFormat>Экран (4:3)</PresentationFormat>
  <Paragraphs>78</Paragraphs>
  <Slides>32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Ц В Е Т</vt:lpstr>
      <vt:lpstr>        Цветовой круг, ахроматические цвета, хроматические, взаимодополнительные…        </vt:lpstr>
      <vt:lpstr>  ахроматические –             белый,серый,черный</vt:lpstr>
      <vt:lpstr>хроматические цвета </vt:lpstr>
      <vt:lpstr>ЦВЕТОВОЙ КРУГ</vt:lpstr>
      <vt:lpstr>Слайд 6</vt:lpstr>
      <vt:lpstr>колорит</vt:lpstr>
      <vt:lpstr>теплые цвета</vt:lpstr>
      <vt:lpstr>холодные цвета</vt:lpstr>
      <vt:lpstr>контрастные цвета</vt:lpstr>
      <vt:lpstr>Слайд 11</vt:lpstr>
      <vt:lpstr>Гармония контрастных цветов – сочетание цветов   противостоящих друг другу в цветовом круге</vt:lpstr>
      <vt:lpstr>    Гармония родственных цветов – сочетание цветов,    расположенных в интервале 1/4-1/8 цветового круга</vt:lpstr>
      <vt:lpstr>триады   и   тетрады</vt:lpstr>
      <vt:lpstr>Т Р И А Д Ы</vt:lpstr>
      <vt:lpstr>  Т Р И А Д Ы                      Родина Вероника</vt:lpstr>
      <vt:lpstr> Т р и а д ы     Глотова Яна</vt:lpstr>
      <vt:lpstr>   Т Р И А Д Ы                        Тумасьева Аделя</vt:lpstr>
      <vt:lpstr>Т Е Т Р А Д Ы</vt:lpstr>
      <vt:lpstr>Семинар методистов изобразительного искусства Москвы в ЦО №1089 «Коллаж»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От теории к практике</vt:lpstr>
      <vt:lpstr>ГБОУ ЦО № 1089 «Коллаж» Учебный предмет : живопись Элективный курс «Цветоведение»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SCH1089</dc:creator>
  <cp:lastModifiedBy>revaz</cp:lastModifiedBy>
  <cp:revision>144</cp:revision>
  <dcterms:created xsi:type="dcterms:W3CDTF">2012-03-31T07:18:55Z</dcterms:created>
  <dcterms:modified xsi:type="dcterms:W3CDTF">2013-03-08T15:28:12Z</dcterms:modified>
</cp:coreProperties>
</file>