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2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img-2002-11.photosight.ru/23/119151.jpg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450" y="14843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Озера, подземные воды, болота, мерзлота, ледники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5184576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4693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800px-IceBlockNearJoekullsarl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208360"/>
            <a:ext cx="3529086" cy="286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800px-Glacier_mou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08359"/>
            <a:ext cx="3672408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561625" y="4076700"/>
            <a:ext cx="44045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</a:rPr>
              <a:t>     </a:t>
            </a:r>
            <a:r>
              <a:rPr lang="ru-RU" sz="2400" b="1" i="1" u="sng" dirty="0" smtClean="0">
                <a:solidFill>
                  <a:srgbClr val="0000FF"/>
                </a:solidFill>
                <a:latin typeface="Tahoma" pitchFamily="34" charset="0"/>
              </a:rPr>
              <a:t>Покровные</a:t>
            </a:r>
            <a:r>
              <a:rPr lang="ru-RU" sz="2400" b="1" i="1" dirty="0" smtClean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ru-RU" sz="2400" b="1" i="1" u="sng" dirty="0" smtClean="0">
                <a:solidFill>
                  <a:srgbClr val="0000FF"/>
                </a:solidFill>
                <a:latin typeface="Tahoma" pitchFamily="34" charset="0"/>
              </a:rPr>
              <a:t>ледники</a:t>
            </a:r>
            <a:r>
              <a:rPr lang="ru-RU" sz="24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ahoma" pitchFamily="34" charset="0"/>
              </a:rPr>
              <a:t>(95 % всех российских ледников) покрывают острова Северного Ледовитого океана и северные полуострова . 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0" y="4076700"/>
            <a:ext cx="45616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u="sng" dirty="0" smtClean="0">
                <a:solidFill>
                  <a:srgbClr val="0000FF"/>
                </a:solidFill>
                <a:latin typeface="Tahoma" pitchFamily="34" charset="0"/>
              </a:rPr>
              <a:t>Горные</a:t>
            </a:r>
            <a:r>
              <a:rPr lang="ru-RU" sz="2400" b="1" i="1" dirty="0" smtClean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ru-RU" sz="2400" b="1" i="1" u="sng" dirty="0" smtClean="0">
                <a:solidFill>
                  <a:srgbClr val="0000FF"/>
                </a:solidFill>
                <a:latin typeface="Tahoma" pitchFamily="34" charset="0"/>
              </a:rPr>
              <a:t>ледники</a:t>
            </a:r>
            <a:r>
              <a:rPr lang="ru-RU" sz="24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ahoma" pitchFamily="34" charset="0"/>
              </a:rPr>
              <a:t>в России распространены на Кавказе (около 1000), на Алтае, Северном Урале, в Хибинах, Саянах, северо-востоке Сибири, на Камчатке и в Забайкалье.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4724" y="285029"/>
            <a:ext cx="3353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solidFill>
                  <a:srgbClr val="19A20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Ледники</a:t>
            </a:r>
            <a:endParaRPr lang="ru-RU" sz="5400" b="1" cap="none" spc="0" dirty="0">
              <a:ln w="11430"/>
              <a:solidFill>
                <a:srgbClr val="19A20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4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79512" y="404813"/>
            <a:ext cx="882161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ahoma" pitchFamily="34" charset="0"/>
              </a:rPr>
              <a:t>Многолетняя мерзлота</a:t>
            </a:r>
            <a:r>
              <a:rPr lang="ru-RU" sz="2400" b="1" dirty="0" smtClean="0">
                <a:solidFill>
                  <a:srgbClr val="000000"/>
                </a:solidFill>
                <a:latin typeface="Tahoma" pitchFamily="34" charset="0"/>
              </a:rPr>
              <a:t> - подземные воды, находящиеся в мерзлом состоянии в осадочных горных породах и не оттаивающие в течение долгого (десятки и многие сотни лет) времени.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1600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79513" y="1910219"/>
            <a:ext cx="864063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ahoma" pitchFamily="34" charset="0"/>
              </a:rPr>
              <a:t>       </a:t>
            </a:r>
            <a:r>
              <a:rPr lang="ru-RU" sz="2400" b="1" dirty="0" smtClean="0">
                <a:solidFill>
                  <a:srgbClr val="000000"/>
                </a:solidFill>
                <a:latin typeface="Tahoma" pitchFamily="34" charset="0"/>
              </a:rPr>
              <a:t>Многолетняя мерзлота широко распространена в нашей стране (более 60 % площади России в той или иной мере ею заняты). В зону мерзлоты попадают: побережье Северного Ледовитого океана в европейской части России, включая Кольский полуостров,  вся Сибирь (за исключением юга Западной Сибири и дальневосточного Приморья).  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372225" y="5734050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258888" y="4221163"/>
            <a:ext cx="2376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26646" name="Picture 22" descr="Kraski%20Tundry%20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7131" y="4587875"/>
            <a:ext cx="3925094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346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772400" cy="581025"/>
          </a:xfrm>
        </p:spPr>
        <p:txBody>
          <a:bodyPr/>
          <a:lstStyle/>
          <a:p>
            <a:pPr marL="0" indent="0" algn="ctr">
              <a:buNone/>
            </a:pPr>
            <a:endParaRPr lang="ru-RU" sz="3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804025" y="191611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258888" y="2276475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258888" y="2349500"/>
            <a:ext cx="590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25624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844" y="1700808"/>
            <a:ext cx="7345560" cy="4496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26649" y="132907"/>
            <a:ext cx="6421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19A20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Подземные воды</a:t>
            </a:r>
            <a:endParaRPr lang="ru-RU" sz="5400" b="1" cap="none" spc="0" dirty="0">
              <a:ln w="11430"/>
              <a:solidFill>
                <a:srgbClr val="19A20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95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352928" cy="4680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 smtClean="0">
                <a:latin typeface="Times New Roman"/>
                <a:ea typeface="Calibri"/>
              </a:rPr>
              <a:t>§13</a:t>
            </a:r>
            <a:r>
              <a:rPr lang="ru-RU" sz="4000" b="1" dirty="0">
                <a:latin typeface="Times New Roman"/>
                <a:ea typeface="Calibri"/>
              </a:rPr>
              <a:t>; </a:t>
            </a:r>
            <a:endParaRPr lang="ru-RU" sz="4000" b="1" dirty="0" smtClean="0">
              <a:latin typeface="Times New Roman"/>
              <a:ea typeface="Calibri"/>
            </a:endParaRPr>
          </a:p>
          <a:p>
            <a:pPr marL="45720" indent="0">
              <a:buNone/>
            </a:pPr>
            <a:r>
              <a:rPr lang="ru-RU" sz="4000" b="1" dirty="0" smtClean="0">
                <a:latin typeface="Times New Roman"/>
                <a:ea typeface="Calibri"/>
              </a:rPr>
              <a:t>обозначить </a:t>
            </a:r>
            <a:r>
              <a:rPr lang="ru-RU" sz="4000" b="1" dirty="0">
                <a:latin typeface="Times New Roman"/>
                <a:ea typeface="Calibri"/>
              </a:rPr>
              <a:t>на контурных картах границу многолетней мерзлоты, подписать наиболее крупные озёра страны;  </a:t>
            </a:r>
            <a:endParaRPr lang="ru-RU" sz="4000" b="1" dirty="0" smtClean="0">
              <a:latin typeface="Times New Roman"/>
              <a:ea typeface="Calibri"/>
            </a:endParaRPr>
          </a:p>
          <a:p>
            <a:pPr marL="45720" indent="0">
              <a:buNone/>
            </a:pPr>
            <a:r>
              <a:rPr lang="ru-RU" sz="4000" b="1" dirty="0" smtClean="0">
                <a:latin typeface="Times New Roman"/>
                <a:ea typeface="Calibri"/>
              </a:rPr>
              <a:t>творческое </a:t>
            </a:r>
            <a:r>
              <a:rPr lang="ru-RU" sz="4000" b="1" dirty="0">
                <a:latin typeface="Times New Roman"/>
                <a:ea typeface="Calibri"/>
              </a:rPr>
              <a:t>задание 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5284" y="260648"/>
            <a:ext cx="69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задание: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3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861048"/>
            <a:ext cx="8964487" cy="1654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Озеро – это природное углубление, заполненное водой.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640960" cy="11967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Вспомните: что такое озеро?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2"/>
            <a:ext cx="604867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5303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36903" cy="6192688"/>
          </a:xfrm>
        </p:spPr>
        <p:txBody>
          <a:bodyPr/>
          <a:lstStyle/>
          <a:p>
            <a:pPr marL="45720" indent="0" algn="l">
              <a:buNone/>
            </a:pPr>
            <a:r>
              <a:rPr lang="ru-RU" sz="3600" dirty="0"/>
              <a:t>На территории России расположено более 3 млн озёр, размещение их крайне неравномерно.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/>
              <a:t>«Озёрные» территории России:</a:t>
            </a:r>
            <a:br>
              <a:rPr lang="ru-RU" sz="3600" i="1" dirty="0"/>
            </a:br>
            <a:r>
              <a:rPr lang="ru-RU" sz="3600" i="1" dirty="0" smtClean="0"/>
              <a:t>- </a:t>
            </a:r>
            <a:r>
              <a:rPr lang="ru-RU" sz="3600" dirty="0" smtClean="0"/>
              <a:t>Северо-Запад </a:t>
            </a:r>
            <a:r>
              <a:rPr lang="ru-RU" sz="3600" dirty="0"/>
              <a:t>Русской равнины;</a:t>
            </a:r>
            <a:br>
              <a:rPr lang="ru-RU" sz="3600" dirty="0"/>
            </a:br>
            <a:r>
              <a:rPr lang="ru-RU" sz="3600" dirty="0" smtClean="0"/>
              <a:t>- низменности </a:t>
            </a:r>
            <a:r>
              <a:rPr lang="ru-RU" sz="3600" dirty="0"/>
              <a:t>Средней и Северо-Восточной </a:t>
            </a:r>
            <a:r>
              <a:rPr lang="ru-RU" sz="3600" dirty="0" smtClean="0"/>
              <a:t>Сибири;</a:t>
            </a:r>
            <a:br>
              <a:rPr lang="ru-RU" sz="3600" dirty="0" smtClean="0"/>
            </a:br>
            <a:r>
              <a:rPr lang="ru-RU" sz="3600" dirty="0" smtClean="0"/>
              <a:t>- юг </a:t>
            </a:r>
            <a:r>
              <a:rPr lang="ru-RU" sz="3600" dirty="0"/>
              <a:t>Западной Сибири.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496944" cy="72008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8437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393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Озеро Эльтон – самое большое и известное солёное озеро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48883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7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932362" y="1299370"/>
            <a:ext cx="3960813" cy="23764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BFC4E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188913"/>
            <a:ext cx="89646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19A20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ahoma" pitchFamily="34" charset="0"/>
              </a:rPr>
              <a:t>По типу котловин озёра делятся на:</a:t>
            </a:r>
          </a:p>
        </p:txBody>
      </p:sp>
      <p:pic>
        <p:nvPicPr>
          <p:cNvPr id="20486" name="Picture 6" descr="сайма финлян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6197" y="1801982"/>
            <a:ext cx="1728788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untitl4"/>
          <p:cNvPicPr>
            <a:picLocks noChangeAspect="1" noChangeArrowheads="1"/>
          </p:cNvPicPr>
          <p:nvPr/>
        </p:nvPicPr>
        <p:blipFill>
          <a:blip r:embed="rId3">
            <a:lum bright="-12000" contrast="2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3745" y="1801982"/>
            <a:ext cx="175577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966230" y="1325483"/>
            <a:ext cx="237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ahoma" pitchFamily="34" charset="0"/>
              </a:rPr>
              <a:t>Ледниковое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088509" y="2844368"/>
            <a:ext cx="40322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FF"/>
                </a:solidFill>
                <a:latin typeface="Tahoma" pitchFamily="34" charset="0"/>
              </a:rPr>
              <a:t>Озера северо-запада Русской равнины</a:t>
            </a: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</a:rPr>
              <a:t>- Ладожское, Онежское, Селигер, Ильмень, </a:t>
            </a:r>
            <a:r>
              <a:rPr lang="ru-RU" sz="1400" b="1" dirty="0" err="1" smtClean="0">
                <a:solidFill>
                  <a:srgbClr val="000000"/>
                </a:solidFill>
                <a:latin typeface="Tahoma" pitchFamily="34" charset="0"/>
              </a:rPr>
              <a:t>Имандра</a:t>
            </a: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</a:rPr>
              <a:t>, Псковское, Чудское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</a:rPr>
              <a:t>;</a:t>
            </a: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1400" b="1" dirty="0" smtClean="0">
                <a:solidFill>
                  <a:srgbClr val="0000FF"/>
                </a:solidFill>
                <a:latin typeface="Tahoma" pitchFamily="34" charset="0"/>
              </a:rPr>
              <a:t>севера Сибири</a:t>
            </a: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</a:rPr>
              <a:t> -  Таймыр 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172289" y="1326465"/>
            <a:ext cx="3960813" cy="2159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BFC4E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77845" y="1393154"/>
            <a:ext cx="2665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ahoma" pitchFamily="34" charset="0"/>
              </a:rPr>
              <a:t>Тектоническое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2541659" y="4209736"/>
            <a:ext cx="3600450" cy="23764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BFC4E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20494" name="Picture 14" descr="Вулкан Ключевская Соп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0308" y="4792830"/>
            <a:ext cx="1368425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009971" y="4209736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ahoma" pitchFamily="34" charset="0"/>
              </a:rPr>
              <a:t>Вулканическое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750308" y="5907014"/>
            <a:ext cx="34559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FF"/>
                </a:solidFill>
                <a:latin typeface="Tahoma" pitchFamily="34" charset="0"/>
              </a:rPr>
              <a:t>Озера Камчатки</a:t>
            </a: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</a:rPr>
              <a:t> – Курильское, </a:t>
            </a:r>
            <a:r>
              <a:rPr lang="ru-RU" sz="1400" b="1" dirty="0" err="1" smtClean="0">
                <a:solidFill>
                  <a:srgbClr val="000000"/>
                </a:solidFill>
                <a:latin typeface="Tahoma" pitchFamily="34" charset="0"/>
              </a:rPr>
              <a:t>Кроноцкое</a:t>
            </a: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ru-RU" sz="1400" b="1" dirty="0" err="1" smtClean="0">
                <a:solidFill>
                  <a:srgbClr val="000000"/>
                </a:solidFill>
                <a:latin typeface="Tahoma" pitchFamily="34" charset="0"/>
              </a:rPr>
              <a:t>Карымское</a:t>
            </a: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</a:rPr>
              <a:t>, Кислотное</a:t>
            </a:r>
            <a:r>
              <a:rPr lang="ru-RU" sz="16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04089" y="3096501"/>
            <a:ext cx="35290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FF"/>
                </a:solidFill>
                <a:latin typeface="Tahoma" pitchFamily="34" charset="0"/>
              </a:rPr>
              <a:t>Озера горных районов юга Сибири</a:t>
            </a: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</a:rPr>
              <a:t> – Байкал</a:t>
            </a:r>
          </a:p>
        </p:txBody>
      </p:sp>
      <p:pic>
        <p:nvPicPr>
          <p:cNvPr id="20503" name="Picture 23" descr="байкал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890" y="1934599"/>
            <a:ext cx="1717675" cy="103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5" name="Picture 25" descr="кроноцкое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1883" y="4792830"/>
            <a:ext cx="1655763" cy="105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6" name="Picture 26" descr="teleckoe_13_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7566" y="1925073"/>
            <a:ext cx="1512887" cy="104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682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/>
      <p:bldP spid="20490" grpId="0"/>
      <p:bldP spid="20491" grpId="0" animBg="1"/>
      <p:bldP spid="20492" grpId="0"/>
      <p:bldP spid="20493" grpId="0" animBg="1"/>
      <p:bldP spid="20495" grpId="0"/>
      <p:bldP spid="20497" grpId="0"/>
      <p:bldP spid="204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210" y="3369150"/>
            <a:ext cx="39751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3453" y="1495417"/>
            <a:ext cx="39751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24537" y="1412776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ahoma" pitchFamily="34" charset="0"/>
              </a:rPr>
              <a:t>Карстовое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3" y="1692267"/>
            <a:ext cx="115252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476" y="1784744"/>
            <a:ext cx="12255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08103" y="2509830"/>
            <a:ext cx="360045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>
                <a:solidFill>
                  <a:srgbClr val="0000FF"/>
                </a:solidFill>
                <a:latin typeface="Tahoma" pitchFamily="34" charset="0"/>
              </a:rPr>
              <a:t>В районах распространения легкорастворимых горных пород</a:t>
            </a:r>
            <a:r>
              <a:rPr lang="ru-RU" sz="1400" b="1" dirty="0">
                <a:latin typeface="Tahoma" pitchFamily="34" charset="0"/>
              </a:rPr>
              <a:t> – озеро Провал вблизи Пятигорска (Кавказ), на Урале, на севере Русской равнины.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99666" y="3298818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ahoma" pitchFamily="34" charset="0"/>
              </a:rPr>
              <a:t>Термокарстовое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2291" y="3665529"/>
            <a:ext cx="1658937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6197" y="4908543"/>
            <a:ext cx="37433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>
                <a:solidFill>
                  <a:srgbClr val="0000FF"/>
                </a:solidFill>
                <a:latin typeface="Tahoma" pitchFamily="34" charset="0"/>
              </a:rPr>
              <a:t>В районах развития </a:t>
            </a:r>
            <a:r>
              <a:rPr lang="ru-RU" sz="1400" b="1" dirty="0" err="1">
                <a:solidFill>
                  <a:srgbClr val="0000FF"/>
                </a:solidFill>
                <a:latin typeface="Tahoma" pitchFamily="34" charset="0"/>
              </a:rPr>
              <a:t>многолетнемерз-лых</a:t>
            </a:r>
            <a:r>
              <a:rPr lang="ru-RU" sz="1400" b="1" dirty="0">
                <a:solidFill>
                  <a:srgbClr val="0000FF"/>
                </a:solidFill>
                <a:latin typeface="Tahoma" pitchFamily="34" charset="0"/>
              </a:rPr>
              <a:t> пород</a:t>
            </a:r>
            <a:r>
              <a:rPr lang="ru-RU" sz="1400" b="1" dirty="0">
                <a:latin typeface="Tahoma" pitchFamily="34" charset="0"/>
              </a:rPr>
              <a:t> – озеро </a:t>
            </a:r>
            <a:r>
              <a:rPr lang="ru-RU" sz="1400" b="1" dirty="0" err="1">
                <a:latin typeface="Tahoma" pitchFamily="34" charset="0"/>
              </a:rPr>
              <a:t>Неджели</a:t>
            </a:r>
            <a:r>
              <a:rPr lang="ru-RU" sz="1400" b="1" dirty="0">
                <a:latin typeface="Tahoma" pitchFamily="34" charset="0"/>
              </a:rPr>
              <a:t> (Саха-Якутия)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" y="174155"/>
            <a:ext cx="91085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dirty="0">
                <a:ln w="18000">
                  <a:solidFill>
                    <a:srgbClr val="5ECCF3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19A20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ahoma" pitchFamily="34" charset="0"/>
              </a:rPr>
              <a:t>По типу котловин озёра делятся на:</a:t>
            </a:r>
          </a:p>
        </p:txBody>
      </p:sp>
    </p:spTree>
    <p:extLst>
      <p:ext uri="{BB962C8B-B14F-4D97-AF65-F5344CB8AC3E}">
        <p14:creationId xmlns:p14="http://schemas.microsoft.com/office/powerpoint/2010/main" xmlns="" val="30066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1258888" y="4292600"/>
            <a:ext cx="3673475" cy="21605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EBFC4E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258888" y="1844675"/>
            <a:ext cx="3744912" cy="21605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EBFC4E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21509" name="Picture 5" descr="Безымянный2"/>
          <p:cNvPicPr>
            <a:picLocks noChangeAspect="1" noChangeArrowheads="1"/>
          </p:cNvPicPr>
          <p:nvPr/>
        </p:nvPicPr>
        <p:blipFill>
          <a:blip r:embed="rId2">
            <a:lum bright="-30000" contrast="4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227262"/>
            <a:ext cx="1512887" cy="89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Озеро в саяна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724400"/>
            <a:ext cx="1368425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835150" y="4292600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smtClean="0">
                <a:solidFill>
                  <a:srgbClr val="000000"/>
                </a:solidFill>
                <a:latin typeface="Tahoma" pitchFamily="34" charset="0"/>
              </a:rPr>
              <a:t>Запрудное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331913" y="5734050"/>
            <a:ext cx="35274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 b="1" smtClean="0">
                <a:solidFill>
                  <a:srgbClr val="0000FF"/>
                </a:solidFill>
                <a:latin typeface="Tahoma" pitchFamily="34" charset="0"/>
              </a:rPr>
              <a:t>Озера горных районов – Кавказа, Саян, Алтая </a:t>
            </a:r>
            <a:r>
              <a:rPr lang="ru-RU" sz="1400" b="1" smtClean="0">
                <a:solidFill>
                  <a:srgbClr val="000000"/>
                </a:solidFill>
                <a:latin typeface="Tahoma" pitchFamily="34" charset="0"/>
              </a:rPr>
              <a:t>- Телецкое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547813" y="1844675"/>
            <a:ext cx="3095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smtClean="0">
                <a:solidFill>
                  <a:srgbClr val="000000"/>
                </a:solidFill>
                <a:latin typeface="Tahoma" pitchFamily="34" charset="0"/>
              </a:rPr>
              <a:t>Старичное</a:t>
            </a:r>
            <a:r>
              <a:rPr lang="ru-RU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331913" y="3213100"/>
            <a:ext cx="36734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 b="1" smtClean="0">
                <a:solidFill>
                  <a:srgbClr val="0000FF"/>
                </a:solidFill>
                <a:latin typeface="Tahoma" pitchFamily="34" charset="0"/>
              </a:rPr>
              <a:t>Большинство озер равнинных территорий России, расположенных в умеренном климатическом поясе</a:t>
            </a: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5292725" y="1844675"/>
            <a:ext cx="3600450" cy="2089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EBFC4E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5219700" y="4292600"/>
            <a:ext cx="3673475" cy="21605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EBFC4E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867400" y="184467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smtClean="0">
                <a:solidFill>
                  <a:srgbClr val="000000"/>
                </a:solidFill>
                <a:latin typeface="Tahoma" pitchFamily="34" charset="0"/>
              </a:rPr>
              <a:t>Лиманное 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435600" y="3213100"/>
            <a:ext cx="33131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 b="1" smtClean="0">
                <a:solidFill>
                  <a:srgbClr val="0000FF"/>
                </a:solidFill>
                <a:latin typeface="Tahoma" pitchFamily="34" charset="0"/>
              </a:rPr>
              <a:t>Озера-лиманы на берегах Азовского и Черного морей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651500" y="4292600"/>
            <a:ext cx="2881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smtClean="0">
                <a:solidFill>
                  <a:srgbClr val="000000"/>
                </a:solidFill>
                <a:latin typeface="Tahoma" pitchFamily="34" charset="0"/>
              </a:rPr>
              <a:t>Искусственное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364163" y="5661025"/>
            <a:ext cx="36004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 b="1" smtClean="0">
                <a:solidFill>
                  <a:srgbClr val="0000FF"/>
                </a:solidFill>
                <a:latin typeface="Tahoma" pitchFamily="34" charset="0"/>
              </a:rPr>
              <a:t>Водохранилища на крупных реках – Волге, Каме, Енисее</a:t>
            </a:r>
            <a:r>
              <a:rPr lang="ru-RU" smtClean="0">
                <a:solidFill>
                  <a:srgbClr val="000000"/>
                </a:solidFill>
              </a:rPr>
              <a:t> </a:t>
            </a:r>
            <a:r>
              <a:rPr lang="ru-RU" sz="1400" b="1" smtClean="0">
                <a:solidFill>
                  <a:srgbClr val="000000"/>
                </a:solidFill>
                <a:latin typeface="Tahoma" pitchFamily="34" charset="0"/>
              </a:rPr>
              <a:t>(Рыбинское , Камское, Красноярское и др.)</a:t>
            </a:r>
          </a:p>
        </p:txBody>
      </p:sp>
      <p:pic>
        <p:nvPicPr>
          <p:cNvPr id="21526" name="Picture 22" descr="Волго-Дон-1"/>
          <p:cNvPicPr>
            <a:picLocks noChangeAspect="1" noChangeArrowheads="1"/>
          </p:cNvPicPr>
          <p:nvPr/>
        </p:nvPicPr>
        <p:blipFill>
          <a:blip r:embed="rId4">
            <a:lum bright="-6000" contras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24400"/>
            <a:ext cx="1295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27" name="Picture 23" descr="Цимлянское вдхр"/>
          <p:cNvPicPr>
            <a:picLocks noChangeAspect="1" noChangeArrowheads="1"/>
          </p:cNvPicPr>
          <p:nvPr/>
        </p:nvPicPr>
        <p:blipFill>
          <a:blip r:embed="rId5">
            <a:lum bright="-6000"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746625"/>
            <a:ext cx="12954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28" name="Picture 24" descr="Ледниково-тектоническое озеро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724400"/>
            <a:ext cx="1944687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29" name="Picture 25" descr="Бердь"/>
          <p:cNvPicPr>
            <a:picLocks noChangeAspect="1" noChangeArrowheads="1"/>
          </p:cNvPicPr>
          <p:nvPr/>
        </p:nvPicPr>
        <p:blipFill>
          <a:blip r:embed="rId7">
            <a:lum bright="-6000" contras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205038"/>
            <a:ext cx="1439863" cy="9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31" name="Picture 27" descr="44"/>
          <p:cNvPicPr>
            <a:picLocks noChangeAspect="1" noChangeArrowheads="1"/>
          </p:cNvPicPr>
          <p:nvPr/>
        </p:nvPicPr>
        <p:blipFill>
          <a:blip r:embed="rId8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276475"/>
            <a:ext cx="1223962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9557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3600" b="1" dirty="0">
                <a:ln w="18000">
                  <a:solidFill>
                    <a:srgbClr val="5ECCF3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19A20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ahoma" pitchFamily="34" charset="0"/>
              </a:rPr>
              <a:t>По типу котловин озёра делятся на:</a:t>
            </a:r>
          </a:p>
        </p:txBody>
      </p:sp>
    </p:spTree>
    <p:extLst>
      <p:ext uri="{BB962C8B-B14F-4D97-AF65-F5344CB8AC3E}">
        <p14:creationId xmlns:p14="http://schemas.microsoft.com/office/powerpoint/2010/main" xmlns="" val="83065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157"/>
            <a:ext cx="7175351" cy="1258604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>
                <a:solidFill>
                  <a:srgbClr val="19A20E"/>
                </a:solidFill>
              </a:rPr>
              <a:t>Значение озёр:</a:t>
            </a:r>
            <a:endParaRPr lang="ru-RU" dirty="0">
              <a:solidFill>
                <a:srgbClr val="19A20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280920" cy="5805263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/>
              <a:t>1.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Озёра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влияют на климат, охлаждая и увлажняя воздух летом на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побережье.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2.  Озёра питают реки.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3. Озёра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изменяют рельеф (создают дно и берега, обрывы и террасы и </a:t>
            </a: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т.д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4. Способствуют поднятию грунтовых вод.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5. Пресные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озёра – источники питьевой воды.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6. В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озёрах ловят рыбу.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7.Озёра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– транспортные пути.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8.Озёра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– замечательные места отдыха.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937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188913"/>
            <a:ext cx="7772400" cy="674687"/>
          </a:xfrm>
        </p:spPr>
        <p:txBody>
          <a:bodyPr/>
          <a:lstStyle/>
          <a:p>
            <a:pPr marL="0" indent="0" algn="ctr">
              <a:buNone/>
            </a:pPr>
            <a:endParaRPr lang="ru-RU" sz="3600" dirty="0"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9551" y="1041896"/>
            <a:ext cx="838854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latin typeface="Tahoma" pitchFamily="34" charset="0"/>
              </a:rPr>
              <a:t>Наиболее заболочены </a:t>
            </a:r>
            <a:r>
              <a:rPr lang="ru-RU" sz="3200" b="1" i="1" dirty="0" smtClean="0">
                <a:latin typeface="Tahoma" pitchFamily="34" charset="0"/>
              </a:rPr>
              <a:t>северо-запад </a:t>
            </a:r>
            <a:r>
              <a:rPr lang="ru-RU" sz="3200" b="1" i="1" dirty="0">
                <a:latin typeface="Tahoma" pitchFamily="34" charset="0"/>
              </a:rPr>
              <a:t>Русской равнины (до 20-30 %), </a:t>
            </a:r>
            <a:r>
              <a:rPr lang="ru-RU" sz="3200" b="1" i="1" dirty="0" err="1">
                <a:latin typeface="Tahoma" pitchFamily="34" charset="0"/>
              </a:rPr>
              <a:t>Васюганье</a:t>
            </a:r>
            <a:r>
              <a:rPr lang="ru-RU" sz="3200" b="1" i="1" dirty="0">
                <a:latin typeface="Tahoma" pitchFamily="34" charset="0"/>
              </a:rPr>
              <a:t> на Западно-Сибирской равнине (до 70 %), бассейн Амура (10-12 %)</a:t>
            </a:r>
          </a:p>
        </p:txBody>
      </p:sp>
      <p:pic>
        <p:nvPicPr>
          <p:cNvPr id="3084" name="mainpic" descr="фото | Alex Tutubalin | Разноцветная тундра V"/>
          <p:cNvPicPr>
            <a:picLocks noChangeAspect="1" noChangeArrowheads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789363"/>
            <a:ext cx="3779837" cy="25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brusnik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702" y="3789363"/>
            <a:ext cx="3703290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02703" y="118566"/>
            <a:ext cx="2743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solidFill>
                  <a:srgbClr val="19A20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Болота</a:t>
            </a:r>
            <a:endParaRPr lang="ru-RU" sz="5400" b="1" cap="none" spc="0" dirty="0">
              <a:ln w="11430"/>
              <a:solidFill>
                <a:srgbClr val="19A20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24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453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Слайд 1</vt:lpstr>
      <vt:lpstr>Озеро – это природное углубление, заполненное водой.</vt:lpstr>
      <vt:lpstr>На территории России расположено более 3 млн озёр, размещение их крайне неравномерно.   «Озёрные» территории России: - Северо-Запад Русской равнины; - низменности Средней и Северо-Восточной Сибири; - юг Западной Сибири. </vt:lpstr>
      <vt:lpstr>Озеро Эльтон – самое большое и известное солёное озеро России</vt:lpstr>
      <vt:lpstr>Слайд 5</vt:lpstr>
      <vt:lpstr>Слайд 6</vt:lpstr>
      <vt:lpstr>Слайд 7</vt:lpstr>
      <vt:lpstr>Значение озёр: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Tata</cp:lastModifiedBy>
  <cp:revision>9</cp:revision>
  <dcterms:created xsi:type="dcterms:W3CDTF">2012-11-15T12:45:31Z</dcterms:created>
  <dcterms:modified xsi:type="dcterms:W3CDTF">2013-02-19T13:59:15Z</dcterms:modified>
</cp:coreProperties>
</file>