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77" r:id="rId4"/>
    <p:sldMasterId id="2147483816" r:id="rId5"/>
    <p:sldMasterId id="2147483859" r:id="rId6"/>
    <p:sldMasterId id="2147483874" r:id="rId7"/>
    <p:sldMasterId id="2147483889" r:id="rId8"/>
  </p:sldMasterIdLst>
  <p:notesMasterIdLst>
    <p:notesMasterId r:id="rId25"/>
  </p:notesMasterIdLst>
  <p:sldIdLst>
    <p:sldId id="279" r:id="rId9"/>
    <p:sldId id="292" r:id="rId10"/>
    <p:sldId id="289" r:id="rId11"/>
    <p:sldId id="291" r:id="rId12"/>
    <p:sldId id="297" r:id="rId13"/>
    <p:sldId id="290" r:id="rId14"/>
    <p:sldId id="259" r:id="rId15"/>
    <p:sldId id="260" r:id="rId16"/>
    <p:sldId id="283" r:id="rId17"/>
    <p:sldId id="281" r:id="rId18"/>
    <p:sldId id="273" r:id="rId19"/>
    <p:sldId id="272" r:id="rId20"/>
    <p:sldId id="264" r:id="rId21"/>
    <p:sldId id="295" r:id="rId22"/>
    <p:sldId id="296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2FBFE"/>
    <a:srgbClr val="C1F7FD"/>
    <a:srgbClr val="CCFFFF"/>
    <a:srgbClr val="33CCCC"/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D43E-7AAD-4003-B5DC-E7D6F1C8506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0BB7-EC17-4253-8ED6-80F63FC85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3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888E8-DF11-4C32-9976-1E8DA5CF9A02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Чтобы визуализировать вопрос и ответ на задачу, необходимо щёлкнуть мышкой по пустому месту слайда; для визуализации подсказки нажмите на кнопку столько раз, сколько указано в скобках. 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66FE4-2952-4750-A090-E23FB1A35BF5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Чтобы визуализировать вопрос и ответ на задачу, необходимо щёлкнуть мышкой по пустому месту слайда; для визуализации подсказки нажмите на кнопку столько раз, сколько указано в скобках. 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4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DF3D-D150-4FD7-A7FC-6E0428D0FD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CEF28-567D-4F21-85A1-5BB4D4C15C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CA37-3D9F-4246-A451-0BC1150F0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3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DD41-0362-4A3F-8EA9-9C39A575D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FC99-22EE-48C1-BBB5-E44ACCF0D7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7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70C92-0A0E-40B1-917D-10A9F1824B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92521-9838-436F-9A48-F831AAAE2B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12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30727-D768-4EA0-8C12-E20A12BD4E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7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70604-88F7-47C5-8AFA-D3377CA9AA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44AE0-8082-45EE-8E29-78547464C2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8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235D-47D2-438C-9A3C-C06F0A843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8E1006-0DF4-43A0-9AE8-EFCFB70417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86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DF3D-D150-4FD7-A7FC-6E0428D0FD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3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CEF28-567D-4F21-85A1-5BB4D4C15C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69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CA37-3D9F-4246-A451-0BC1150F0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DD41-0362-4A3F-8EA9-9C39A575D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1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FC99-22EE-48C1-BBB5-E44ACCF0D7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65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70C92-0A0E-40B1-917D-10A9F1824B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0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91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92521-9838-436F-9A48-F831AAAE2B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6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30727-D768-4EA0-8C12-E20A12BD4E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70604-88F7-47C5-8AFA-D3377CA9AA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7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44AE0-8082-45EE-8E29-78547464C2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4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235D-47D2-438C-9A3C-C06F0A843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8E1006-0DF4-43A0-9AE8-EFCFB70417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59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A3324-A886-4208-B955-797330B481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4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91CC-34AF-49ED-B2D1-5E74DD868B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59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EFC7-F892-4C60-8803-5256479104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4C57B-F9C3-4622-ACA5-AAA2A8C923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93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77A6E-4276-4314-A354-34C2185E9E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39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C7AD-48ED-4F73-9B15-7CC8877ECD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3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FB0ED-F0D5-46F6-9505-52D580C2C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0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BD158-529C-4E6D-B588-F852BA69C7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91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3DB4E-53F9-4373-9E1E-F5CAECD717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00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E8306-ECDF-4530-862D-6F2C02175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97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20C7-DDA8-4CC1-940A-A21F941A30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72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9384C-2E55-4865-B39E-B3EB323D2D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5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DD397-BDAE-43F9-8049-601F58CCE2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20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E2E16-C9EA-4F54-9D6E-55A893AE9C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7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77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62BB6-066D-4ECB-9DAB-37FDB26567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3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64C11-9E6D-4613-865F-3A7E744005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1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B2CA-68D8-4CA5-9963-91699D48D8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33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8D81-7EA1-4ED0-8E94-9C5F8032C2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29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E733-CE19-4DE0-8C13-831ACF959F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9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2319-7B2E-408C-B341-174B068601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17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3DAC1-1C7E-4B88-A86A-D80FB20C73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01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7B77C-3BFD-420B-9042-F46548BE91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3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5B207-91AF-47BC-896B-037F6D8915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2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ECDF9F-7343-4AA5-91E1-95FEBB426C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2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7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5AB95-581F-43C8-B90A-5E539FB4E5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36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BB814-B4CC-4416-AEF5-122D135BF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34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287C-1B3C-4D5F-9F9E-63320E8C6A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9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D805-8BB4-4EA4-B43F-BC208A8B88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31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3D290-EE73-4F2D-9B51-8D4E139929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50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542D-4B7F-4750-9411-6868474474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6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8A37A-75D6-4DEA-BEF1-263297A349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0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2E3B-4189-4C79-A255-83CA4D08F8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715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7AC59-0537-439D-A9F3-9104E25C0D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69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092A-4B7B-4DC7-8DD2-48C40B6319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6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1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81F0-4094-4BC0-A495-42FF6A060C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69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A13F53-8CB2-41C7-B2E5-EB01ADA976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8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85796E-1382-41EF-B8C3-56D09E8F04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5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F968DF-F8B6-4AD7-A67E-8A5283B892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9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5AB95-581F-43C8-B90A-5E539FB4E5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3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BB814-B4CC-4416-AEF5-122D135BF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621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287C-1B3C-4D5F-9F9E-63320E8C6A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853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D805-8BB4-4EA4-B43F-BC208A8B88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2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3D290-EE73-4F2D-9B51-8D4E139929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33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542D-4B7F-4750-9411-6868474474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08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8A37A-75D6-4DEA-BEF1-263297A349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17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2E3B-4189-4C79-A255-83CA4D08F8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25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7AC59-0537-439D-A9F3-9104E25C0D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66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092A-4B7B-4DC7-8DD2-48C40B6319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85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81F0-4094-4BC0-A495-42FF6A060C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523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A13F53-8CB2-41C7-B2E5-EB01ADA976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20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85796E-1382-41EF-B8C3-56D09E8F04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1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F968DF-F8B6-4AD7-A67E-8A5283B892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40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67F1F-7C4C-48EA-99B2-9B1381139B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1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500C5-AA2D-4D82-AED2-B7E96323D5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716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8233-0A5E-4137-9AD1-ACC926FCC9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1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018B-2010-4B74-8B7D-4E7C459422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82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DC88-168E-43FE-ABD7-77146519C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1B94D-F826-452E-A478-8F45AD4D3C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301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3982-D45B-4941-BA1C-848F87A7F3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270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BC51-E99D-409E-9C06-EE416E2987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72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12C8E-F591-45BA-A4E7-63652B5B2B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5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D281F-1D3E-450B-B2AD-13E419819F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79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E19F8-CBF4-4B21-B077-585FDB9A93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8BF2-A342-4464-9EE8-FE3BE846F91C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2E77-F9FC-40F0-840C-9D71614D7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0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5A0457-3041-4B0C-9249-AC0A1DBDA7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5A0457-3041-4B0C-9249-AC0A1DBDA7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B2B2B2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50282-C570-4461-9264-08A767275F5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7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B2B2B2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E615EF-8BCD-4939-B3D0-856470AA56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B2B2B2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4AAF0-A584-4620-984C-E8541A2122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5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B2B2B2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4AAF0-A584-4620-984C-E8541A2122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1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55BF6-3509-4FA1-B564-358C5A10ACC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&#1082;&#1085;&#1080;&#1075;&#1080;/&#1057;&#1083;&#1086;&#1074;&#1072;&#1088;&#1100;%20&#1080;&#1079;&#1086;&#1073;&#1088;&#1072;&#1079;&#1080;&#1090;&#1077;&#1083;&#1100;&#1085;&#1086;&#1075;&#1086;%20&#1080;&#1089;&#1082;&#1091;&#1089;&#1089;&#1090;&#1074;&#1072;/&#1050;&#1088;&#1086;&#1074;&#1083;&#1103;/" TargetMode="External"/><Relationship Id="rId2" Type="http://schemas.openxmlformats.org/officeDocument/2006/relationships/hyperlink" Target="http://slovari.yandex.ru/~&#1082;&#1085;&#1080;&#1075;&#1080;/&#1057;&#1083;&#1086;&#1074;&#1072;&#1088;&#1100;%20&#1080;&#1079;&#1086;&#1073;&#1088;&#1072;&#1079;&#1080;&#1090;&#1077;&#1083;&#1100;&#1085;&#1086;&#1075;&#1086;%20&#1080;&#1089;&#1082;&#1091;&#1089;&#1089;&#1090;&#1074;&#1072;/&#1050;&#1086;&#1085;&#1089;&#1090;&#1088;&#1091;&#1082;&#1094;&#1080;&#1103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ru-RU" sz="4000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kern="1200" dirty="0" smtClean="0">
                <a:solidFill>
                  <a:prstClr val="black"/>
                </a:solidFill>
                <a:latin typeface="Calibri"/>
              </a:rPr>
            </a:br>
            <a:r>
              <a:rPr lang="ru-RU" sz="4000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kern="1200" dirty="0" smtClean="0">
                <a:solidFill>
                  <a:prstClr val="black"/>
                </a:solidFill>
                <a:latin typeface="Calibri"/>
              </a:rPr>
            </a:br>
            <a:r>
              <a:rPr lang="ru-RU" sz="4000" kern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kern="1200" dirty="0" smtClean="0">
                <a:solidFill>
                  <a:prstClr val="black"/>
                </a:solidFill>
                <a:latin typeface="Calibri"/>
              </a:rPr>
            </a:br>
            <a:r>
              <a:rPr lang="ru-RU" sz="4000" kern="1200" dirty="0" smtClean="0">
                <a:solidFill>
                  <a:prstClr val="black"/>
                </a:solidFill>
                <a:latin typeface="Calibri"/>
              </a:rPr>
              <a:t>30.03.12</a:t>
            </a:r>
            <a:r>
              <a:rPr lang="ru-RU" sz="4000" kern="120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kern="1200" smtClean="0">
                <a:solidFill>
                  <a:prstClr val="black"/>
                </a:solidFill>
                <a:latin typeface="Calibri"/>
              </a:rPr>
            </a:br>
            <a:r>
              <a:rPr lang="ru-RU" sz="4000" kern="1200">
                <a:solidFill>
                  <a:prstClr val="black"/>
                </a:solidFill>
                <a:latin typeface="Calibri"/>
              </a:rPr>
              <a:t>К</a:t>
            </a:r>
            <a:r>
              <a:rPr lang="ru-RU" sz="4000" kern="1200" smtClean="0">
                <a:solidFill>
                  <a:prstClr val="black"/>
                </a:solidFill>
                <a:latin typeface="Calibri"/>
              </a:rPr>
              <a:t>лассная </a:t>
            </a:r>
            <a:r>
              <a:rPr lang="ru-RU" sz="4000" kern="1200" dirty="0" smtClean="0">
                <a:solidFill>
                  <a:prstClr val="black"/>
                </a:solidFill>
                <a:latin typeface="Calibri"/>
              </a:rPr>
              <a:t>работа </a:t>
            </a:r>
            <a:br>
              <a:rPr lang="ru-RU" sz="4000" kern="1200" dirty="0" smtClean="0">
                <a:solidFill>
                  <a:prstClr val="black"/>
                </a:solidFill>
                <a:latin typeface="Calibri"/>
              </a:rPr>
            </a:br>
            <a:r>
              <a:rPr lang="ru-RU" sz="4000" kern="12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kern="1200" dirty="0">
                <a:solidFill>
                  <a:prstClr val="black"/>
                </a:solidFill>
                <a:latin typeface="Calibri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Тема урока: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«Теорема Пифагора в математике, в заданиях ГИА и в жизни»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Основания трапеции равны 18 и 12,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одна из боковых сторон равна         , а угол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между ней и одним из оснований равен 135</a:t>
            </a:r>
            <a:r>
              <a:rPr lang="ru-RU" sz="2400" baseline="30000" dirty="0">
                <a:solidFill>
                  <a:srgbClr val="000000"/>
                </a:solidFill>
              </a:rPr>
              <a:t>0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Найдите площадь трапеции.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Задача </a:t>
            </a:r>
            <a:r>
              <a:rPr lang="ru-RU" sz="2400" b="1" dirty="0" smtClean="0">
                <a:solidFill>
                  <a:srgbClr val="000000"/>
                </a:solidFill>
              </a:rPr>
              <a:t>№2</a:t>
            </a:r>
            <a:endParaRPr lang="ru-RU" sz="2400" b="1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 из ГИА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492500" y="2420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851275" y="5013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1776" name="Object 32"/>
          <p:cNvGraphicFramePr>
            <a:graphicFrameLocks noChangeAspect="1"/>
          </p:cNvGraphicFramePr>
          <p:nvPr/>
        </p:nvGraphicFramePr>
        <p:xfrm>
          <a:off x="5940425" y="4508500"/>
          <a:ext cx="1800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" name="Формула" r:id="rId4" imgW="660113" imgH="165028" progId="Equation.3">
                  <p:embed/>
                </p:oleObj>
              </mc:Choice>
              <mc:Fallback>
                <p:oleObj name="Формула" r:id="rId4" imgW="660113" imgH="165028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508500"/>
                        <a:ext cx="18002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179388" y="50133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116013" y="24923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graphicFrame>
        <p:nvGraphicFramePr>
          <p:cNvPr id="31792" name="Object 48"/>
          <p:cNvGraphicFramePr>
            <a:graphicFrameLocks noChangeAspect="1"/>
          </p:cNvGraphicFramePr>
          <p:nvPr/>
        </p:nvGraphicFramePr>
        <p:xfrm>
          <a:off x="4787900" y="4941888"/>
          <a:ext cx="23733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" name="Формула" r:id="rId6" imgW="825500" imgH="190500" progId="Equation.3">
                  <p:embed/>
                </p:oleObj>
              </mc:Choice>
              <mc:Fallback>
                <p:oleObj name="Формула" r:id="rId6" imgW="825500" imgH="190500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941888"/>
                        <a:ext cx="2373313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4" name="Object 50"/>
          <p:cNvGraphicFramePr>
            <a:graphicFrameLocks noChangeAspect="1"/>
          </p:cNvGraphicFramePr>
          <p:nvPr/>
        </p:nvGraphicFramePr>
        <p:xfrm>
          <a:off x="4572000" y="2492375"/>
          <a:ext cx="40909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" name="Формула" r:id="rId8" imgW="1358310" imgH="393529" progId="Equation.3">
                  <p:embed/>
                </p:oleObj>
              </mc:Choice>
              <mc:Fallback>
                <p:oleObj name="Формула" r:id="rId8" imgW="1358310" imgH="393529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090988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5" name="Object 51"/>
          <p:cNvGraphicFramePr>
            <a:graphicFrameLocks noChangeAspect="1"/>
          </p:cNvGraphicFramePr>
          <p:nvPr/>
        </p:nvGraphicFramePr>
        <p:xfrm>
          <a:off x="6877050" y="549275"/>
          <a:ext cx="7493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8" name="Формула" r:id="rId10" imgW="317087" imgH="215619" progId="Equation.3">
                  <p:embed/>
                </p:oleObj>
              </mc:Choice>
              <mc:Fallback>
                <p:oleObj name="Формула" r:id="rId10" imgW="317087" imgH="215619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49275"/>
                        <a:ext cx="7493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4716463" y="1989138"/>
            <a:ext cx="3960812" cy="5746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0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Подсказка (3):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5292725" y="5661025"/>
            <a:ext cx="2808288" cy="86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6372225" y="573405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31804" name="Freeform 60"/>
          <p:cNvSpPr>
            <a:spLocks/>
          </p:cNvSpPr>
          <p:nvPr/>
        </p:nvSpPr>
        <p:spPr bwMode="auto">
          <a:xfrm>
            <a:off x="431800" y="2844800"/>
            <a:ext cx="3759200" cy="2247900"/>
          </a:xfrm>
          <a:custGeom>
            <a:avLst/>
            <a:gdLst>
              <a:gd name="T0" fmla="*/ 0 w 2368"/>
              <a:gd name="T1" fmla="*/ 1416 h 1416"/>
              <a:gd name="T2" fmla="*/ 696 w 2368"/>
              <a:gd name="T3" fmla="*/ 8 h 1416"/>
              <a:gd name="T4" fmla="*/ 1984 w 2368"/>
              <a:gd name="T5" fmla="*/ 0 h 1416"/>
              <a:gd name="T6" fmla="*/ 2368 w 2368"/>
              <a:gd name="T7" fmla="*/ 1384 h 1416"/>
              <a:gd name="T8" fmla="*/ 8 w 2368"/>
              <a:gd name="T9" fmla="*/ 140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8" h="1416">
                <a:moveTo>
                  <a:pt x="0" y="1416"/>
                </a:moveTo>
                <a:lnTo>
                  <a:pt x="696" y="8"/>
                </a:lnTo>
                <a:lnTo>
                  <a:pt x="1984" y="0"/>
                </a:lnTo>
                <a:lnTo>
                  <a:pt x="2368" y="1384"/>
                </a:lnTo>
                <a:lnTo>
                  <a:pt x="8" y="140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05" name="Freeform 61"/>
          <p:cNvSpPr>
            <a:spLocks/>
          </p:cNvSpPr>
          <p:nvPr/>
        </p:nvSpPr>
        <p:spPr bwMode="auto">
          <a:xfrm>
            <a:off x="495300" y="2870200"/>
            <a:ext cx="3632200" cy="2159000"/>
          </a:xfrm>
          <a:custGeom>
            <a:avLst/>
            <a:gdLst>
              <a:gd name="T0" fmla="*/ 0 w 2288"/>
              <a:gd name="T1" fmla="*/ 1360 h 1360"/>
              <a:gd name="T2" fmla="*/ 664 w 2288"/>
              <a:gd name="T3" fmla="*/ 8 h 1360"/>
              <a:gd name="T4" fmla="*/ 1928 w 2288"/>
              <a:gd name="T5" fmla="*/ 0 h 1360"/>
              <a:gd name="T6" fmla="*/ 2288 w 2288"/>
              <a:gd name="T7" fmla="*/ 1344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8" h="1360">
                <a:moveTo>
                  <a:pt x="0" y="1360"/>
                </a:moveTo>
                <a:lnTo>
                  <a:pt x="664" y="8"/>
                </a:lnTo>
                <a:lnTo>
                  <a:pt x="1928" y="0"/>
                </a:lnTo>
                <a:lnTo>
                  <a:pt x="2288" y="1344"/>
                </a:lnTo>
              </a:path>
            </a:pathLst>
          </a:custGeom>
          <a:gradFill rotWithShape="1">
            <a:gsLst>
              <a:gs pos="0">
                <a:srgbClr val="0000FF">
                  <a:alpha val="75000"/>
                </a:srgbClr>
              </a:gs>
              <a:gs pos="100000">
                <a:srgbClr val="0000FF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2051050" y="3644900"/>
            <a:ext cx="1136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S-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2339975" y="24209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2311400" y="56610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18</a:t>
            </a:r>
          </a:p>
        </p:txBody>
      </p:sp>
      <p:graphicFrame>
        <p:nvGraphicFramePr>
          <p:cNvPr id="31809" name="Object 65"/>
          <p:cNvGraphicFramePr>
            <a:graphicFrameLocks noGrp="1" noChangeAspect="1"/>
          </p:cNvGraphicFramePr>
          <p:nvPr>
            <p:ph/>
          </p:nvPr>
        </p:nvGraphicFramePr>
        <p:xfrm>
          <a:off x="323850" y="3500438"/>
          <a:ext cx="7191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9" name="Формула" r:id="rId12" imgW="317087" imgH="215619" progId="Equation.3">
                  <p:embed/>
                </p:oleObj>
              </mc:Choice>
              <mc:Fallback>
                <p:oleObj name="Формула" r:id="rId12" imgW="317087" imgH="215619" progId="Equation.3">
                  <p:embed/>
                  <p:pic>
                    <p:nvPicPr>
                      <p:cNvPr id="0" name="Picture 2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00438"/>
                        <a:ext cx="7191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1835150" y="2997200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135</a:t>
            </a:r>
            <a:r>
              <a:rPr lang="ru-RU" sz="2400" b="1" baseline="30000">
                <a:solidFill>
                  <a:srgbClr val="000000"/>
                </a:solidFill>
              </a:rPr>
              <a:t>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31812" name="AutoShape 68"/>
          <p:cNvSpPr>
            <a:spLocks noChangeArrowheads="1"/>
          </p:cNvSpPr>
          <p:nvPr/>
        </p:nvSpPr>
        <p:spPr bwMode="auto">
          <a:xfrm rot="35995942">
            <a:off x="1544638" y="2855912"/>
            <a:ext cx="293688" cy="576263"/>
          </a:xfrm>
          <a:prstGeom prst="moon">
            <a:avLst>
              <a:gd name="adj" fmla="val 35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13" name="Freeform 69"/>
          <p:cNvSpPr>
            <a:spLocks/>
          </p:cNvSpPr>
          <p:nvPr/>
        </p:nvSpPr>
        <p:spPr bwMode="auto">
          <a:xfrm>
            <a:off x="1524000" y="2832100"/>
            <a:ext cx="12700" cy="2184400"/>
          </a:xfrm>
          <a:custGeom>
            <a:avLst/>
            <a:gdLst>
              <a:gd name="T0" fmla="*/ 8 w 8"/>
              <a:gd name="T1" fmla="*/ 0 h 1376"/>
              <a:gd name="T2" fmla="*/ 0 w 8"/>
              <a:gd name="T3" fmla="*/ 1376 h 1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76">
                <a:moveTo>
                  <a:pt x="8" y="0"/>
                </a:moveTo>
                <a:lnTo>
                  <a:pt x="0" y="1376"/>
                </a:lnTo>
              </a:path>
            </a:pathLst>
          </a:custGeom>
          <a:noFill/>
          <a:ln w="47625" cap="flat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14" name="Freeform 70"/>
          <p:cNvSpPr>
            <a:spLocks/>
          </p:cNvSpPr>
          <p:nvPr/>
        </p:nvSpPr>
        <p:spPr bwMode="auto">
          <a:xfrm>
            <a:off x="1547813" y="4724400"/>
            <a:ext cx="254000" cy="342900"/>
          </a:xfrm>
          <a:custGeom>
            <a:avLst/>
            <a:gdLst>
              <a:gd name="T0" fmla="*/ 0 w 160"/>
              <a:gd name="T1" fmla="*/ 0 h 216"/>
              <a:gd name="T2" fmla="*/ 160 w 160"/>
              <a:gd name="T3" fmla="*/ 0 h 216"/>
              <a:gd name="T4" fmla="*/ 160 w 160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216">
                <a:moveTo>
                  <a:pt x="0" y="0"/>
                </a:moveTo>
                <a:lnTo>
                  <a:pt x="160" y="0"/>
                </a:lnTo>
                <a:lnTo>
                  <a:pt x="160" y="21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1308100" y="50101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Н</a:t>
            </a:r>
          </a:p>
        </p:txBody>
      </p:sp>
      <p:graphicFrame>
        <p:nvGraphicFramePr>
          <p:cNvPr id="31816" name="Object 72"/>
          <p:cNvGraphicFramePr>
            <a:graphicFrameLocks noChangeAspect="1"/>
          </p:cNvGraphicFramePr>
          <p:nvPr/>
        </p:nvGraphicFramePr>
        <p:xfrm>
          <a:off x="4572000" y="3573463"/>
          <a:ext cx="1403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" name="Формула" r:id="rId13" imgW="507780" imgH="177723" progId="Equation.3">
                  <p:embed/>
                </p:oleObj>
              </mc:Choice>
              <mc:Fallback>
                <p:oleObj name="Формула" r:id="rId13" imgW="507780" imgH="177723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463"/>
                        <a:ext cx="14033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18" name="AutoShape 74"/>
          <p:cNvSpPr>
            <a:spLocks noChangeArrowheads="1"/>
          </p:cNvSpPr>
          <p:nvPr/>
        </p:nvSpPr>
        <p:spPr bwMode="auto">
          <a:xfrm>
            <a:off x="7164388" y="5229225"/>
            <a:ext cx="796925" cy="269875"/>
          </a:xfrm>
          <a:prstGeom prst="rightArrow">
            <a:avLst>
              <a:gd name="adj1" fmla="val 50000"/>
              <a:gd name="adj2" fmla="val 73824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8101013" y="4941888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>
                <a:solidFill>
                  <a:srgbClr val="000000"/>
                </a:solidFill>
                <a:latin typeface="Times New Roman" pitchFamily="18" charset="0"/>
              </a:rPr>
              <a:t>ВН</a:t>
            </a:r>
          </a:p>
        </p:txBody>
      </p:sp>
      <p:pic>
        <p:nvPicPr>
          <p:cNvPr id="13496" name="Picture 18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9144" y="3766344"/>
            <a:ext cx="542925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54" name="Picture 34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69" y="4020552"/>
            <a:ext cx="393461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1"/>
                  </p:tgtEl>
                </p:cond>
              </p:nextCondLst>
            </p:seq>
          </p:childTnLst>
        </p:cTn>
      </p:par>
    </p:tnLst>
    <p:bldLst>
      <p:bldP spid="31747" grpId="0" animBg="1"/>
      <p:bldP spid="31803" grpId="0"/>
      <p:bldP spid="31806" grpId="0"/>
      <p:bldP spid="31813" grpId="0" animBg="1"/>
      <p:bldP spid="31814" grpId="0" animBg="1"/>
      <p:bldP spid="31815" grpId="0"/>
      <p:bldP spid="31818" grpId="0" animBg="1"/>
      <p:bldP spid="318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95513" y="0"/>
            <a:ext cx="6948487" cy="17732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Два </a:t>
            </a:r>
            <a:r>
              <a:rPr lang="ru-RU" sz="2400" dirty="0" smtClean="0">
                <a:solidFill>
                  <a:srgbClr val="000000"/>
                </a:solidFill>
              </a:rPr>
              <a:t>сухогруза </a:t>
            </a:r>
            <a:r>
              <a:rPr lang="ru-RU" sz="2400" dirty="0">
                <a:solidFill>
                  <a:srgbClr val="000000"/>
                </a:solidFill>
              </a:rPr>
              <a:t>вышли из порта, следуя один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на север, другой на запад. Скорости их равны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соответственно </a:t>
            </a:r>
            <a:r>
              <a:rPr lang="ru-RU" sz="2400" dirty="0" smtClean="0">
                <a:solidFill>
                  <a:srgbClr val="000000"/>
                </a:solidFill>
              </a:rPr>
              <a:t>12 </a:t>
            </a:r>
            <a:r>
              <a:rPr lang="ru-RU" sz="2400" dirty="0">
                <a:solidFill>
                  <a:srgbClr val="000000"/>
                </a:solidFill>
              </a:rPr>
              <a:t>км/ч и </a:t>
            </a:r>
            <a:r>
              <a:rPr lang="ru-RU" sz="2400" dirty="0" smtClean="0">
                <a:solidFill>
                  <a:srgbClr val="000000"/>
                </a:solidFill>
              </a:rPr>
              <a:t>16 </a:t>
            </a:r>
            <a:r>
              <a:rPr lang="ru-RU" sz="2400" dirty="0">
                <a:solidFill>
                  <a:srgbClr val="000000"/>
                </a:solidFill>
              </a:rPr>
              <a:t>км/ч. Какое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расстояние (в километрах)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будет между ними через </a:t>
            </a:r>
            <a:r>
              <a:rPr lang="ru-RU" sz="2400" dirty="0" smtClean="0">
                <a:solidFill>
                  <a:srgbClr val="000000"/>
                </a:solidFill>
              </a:rPr>
              <a:t>1 час?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Задача </a:t>
            </a:r>
            <a:r>
              <a:rPr lang="ru-RU" sz="2400" b="1" dirty="0" smtClean="0">
                <a:solidFill>
                  <a:srgbClr val="000000"/>
                </a:solidFill>
              </a:rPr>
              <a:t>№3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 из ГИА</a:t>
            </a:r>
          </a:p>
        </p:txBody>
      </p:sp>
      <p:pic>
        <p:nvPicPr>
          <p:cNvPr id="36884" name="Picture 20" descr="transporta-69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661025"/>
            <a:ext cx="18002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084888" y="19891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723313" y="34290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276600" y="3429000"/>
            <a:ext cx="37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156325" y="6338888"/>
            <a:ext cx="58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8101013" y="2924175"/>
            <a:ext cx="1587" cy="3149600"/>
          </a:xfrm>
          <a:custGeom>
            <a:avLst/>
            <a:gdLst>
              <a:gd name="T0" fmla="*/ 0 w 1"/>
              <a:gd name="T1" fmla="*/ 0 h 1984"/>
              <a:gd name="T2" fmla="*/ 0 w 1"/>
              <a:gd name="T3" fmla="*/ 1984 h 19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84">
                <a:moveTo>
                  <a:pt x="0" y="0"/>
                </a:moveTo>
                <a:lnTo>
                  <a:pt x="0" y="1984"/>
                </a:lnTo>
              </a:path>
            </a:pathLst>
          </a:custGeom>
          <a:noFill/>
          <a:ln w="41275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>
            <a:off x="4140200" y="6021388"/>
            <a:ext cx="396081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6894" name="Picture 30" descr="transporta-69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234">
            <a:off x="7693819" y="5852319"/>
            <a:ext cx="1876425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9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19778" r="9167" b="23044"/>
          <a:stretch>
            <a:fillRect/>
          </a:stretch>
        </p:blipFill>
        <p:spPr bwMode="auto">
          <a:xfrm>
            <a:off x="6985000" y="5373688"/>
            <a:ext cx="21590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96" name="Freeform 32"/>
          <p:cNvSpPr>
            <a:spLocks/>
          </p:cNvSpPr>
          <p:nvPr/>
        </p:nvSpPr>
        <p:spPr bwMode="auto">
          <a:xfrm>
            <a:off x="4140200" y="2933700"/>
            <a:ext cx="3962400" cy="3073400"/>
          </a:xfrm>
          <a:custGeom>
            <a:avLst/>
            <a:gdLst>
              <a:gd name="T0" fmla="*/ 2496 w 2496"/>
              <a:gd name="T1" fmla="*/ 0 h 1936"/>
              <a:gd name="T2" fmla="*/ 0 w 2496"/>
              <a:gd name="T3" fmla="*/ 1936 h 19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96" h="1936">
                <a:moveTo>
                  <a:pt x="2496" y="0"/>
                </a:moveTo>
                <a:lnTo>
                  <a:pt x="0" y="1936"/>
                </a:lnTo>
              </a:path>
            </a:pathLst>
          </a:custGeom>
          <a:noFill/>
          <a:ln w="4445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5580063" y="4005263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948488" y="3933825"/>
            <a:ext cx="1008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12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км/ч</a:t>
            </a:r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5867400" y="4797425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16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км/ч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5003800" y="3500438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ч</a:t>
            </a: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321481" y="5646737"/>
            <a:ext cx="2808288" cy="86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1344751" y="5756165"/>
            <a:ext cx="761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20 </a:t>
            </a:r>
            <a:endParaRPr lang="ru-RU" sz="3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6336" y="24208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 rot="10800000" flipV="1">
            <a:off x="899592" y="2132857"/>
            <a:ext cx="1656182" cy="18724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97763" y="1869423"/>
            <a:ext cx="5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005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81" y="3752850"/>
            <a:ext cx="36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3" y="2605554"/>
            <a:ext cx="83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ru-RU" dirty="0" smtClean="0"/>
              <a:t> км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9500" y="4189930"/>
            <a:ext cx="10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47239 -0.0018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23 L -0.00278 -0.4622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3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100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100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00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92" grpId="0" animBg="1"/>
      <p:bldP spid="36893" grpId="0" animBg="1"/>
      <p:bldP spid="36896" grpId="0" animBg="1"/>
      <p:bldP spid="36897" grpId="0"/>
      <p:bldP spid="36898" grpId="0"/>
      <p:bldP spid="36899" grpId="0"/>
      <p:bldP spid="36900" grpId="0"/>
      <p:bldP spid="3690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95513" y="0"/>
            <a:ext cx="6948487" cy="17732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Два парохода вышли из порта, следуя один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на север, другой на запад. Скорости их равны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соответственно 15 км/ч и 20 км/ч. Какое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расстояние (в километрах)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будет между ними через 2 часа?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Задача </a:t>
            </a:r>
            <a:r>
              <a:rPr lang="ru-RU" sz="2400" b="1" dirty="0" smtClean="0">
                <a:solidFill>
                  <a:srgbClr val="000000"/>
                </a:solidFill>
              </a:rPr>
              <a:t>№4</a:t>
            </a:r>
            <a:endParaRPr lang="ru-RU" sz="2400" b="1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 из ГИА</a:t>
            </a:r>
          </a:p>
        </p:txBody>
      </p:sp>
      <p:pic>
        <p:nvPicPr>
          <p:cNvPr id="36884" name="Picture 20" descr="transporta-69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661025"/>
            <a:ext cx="18002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084888" y="19891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723313" y="34290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276600" y="3429000"/>
            <a:ext cx="37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156325" y="6338888"/>
            <a:ext cx="58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8101013" y="2924175"/>
            <a:ext cx="1587" cy="3149600"/>
          </a:xfrm>
          <a:custGeom>
            <a:avLst/>
            <a:gdLst>
              <a:gd name="T0" fmla="*/ 0 w 1"/>
              <a:gd name="T1" fmla="*/ 0 h 1984"/>
              <a:gd name="T2" fmla="*/ 0 w 1"/>
              <a:gd name="T3" fmla="*/ 1984 h 19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84">
                <a:moveTo>
                  <a:pt x="0" y="0"/>
                </a:moveTo>
                <a:lnTo>
                  <a:pt x="0" y="1984"/>
                </a:lnTo>
              </a:path>
            </a:pathLst>
          </a:custGeom>
          <a:noFill/>
          <a:ln w="41275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>
            <a:off x="4140200" y="6021388"/>
            <a:ext cx="396081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6894" name="Picture 30" descr="transporta-69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234">
            <a:off x="7693819" y="5852319"/>
            <a:ext cx="1876425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9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19778" r="9167" b="23044"/>
          <a:stretch>
            <a:fillRect/>
          </a:stretch>
        </p:blipFill>
        <p:spPr bwMode="auto">
          <a:xfrm>
            <a:off x="6985000" y="5373688"/>
            <a:ext cx="21590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96" name="Freeform 32"/>
          <p:cNvSpPr>
            <a:spLocks/>
          </p:cNvSpPr>
          <p:nvPr/>
        </p:nvSpPr>
        <p:spPr bwMode="auto">
          <a:xfrm>
            <a:off x="4140200" y="2933700"/>
            <a:ext cx="3962400" cy="3073400"/>
          </a:xfrm>
          <a:custGeom>
            <a:avLst/>
            <a:gdLst>
              <a:gd name="T0" fmla="*/ 2496 w 2496"/>
              <a:gd name="T1" fmla="*/ 0 h 1936"/>
              <a:gd name="T2" fmla="*/ 0 w 2496"/>
              <a:gd name="T3" fmla="*/ 1936 h 19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96" h="1936">
                <a:moveTo>
                  <a:pt x="2496" y="0"/>
                </a:moveTo>
                <a:lnTo>
                  <a:pt x="0" y="1936"/>
                </a:lnTo>
              </a:path>
            </a:pathLst>
          </a:custGeom>
          <a:noFill/>
          <a:ln w="4445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5580063" y="4005263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948488" y="3933825"/>
            <a:ext cx="1008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15 км/ч</a:t>
            </a:r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5867400" y="4797425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20 км/ч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5003800" y="3500438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2 ч</a:t>
            </a: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306665" y="5659568"/>
            <a:ext cx="2808288" cy="86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1025525" y="5886467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50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397551"/>
            <a:ext cx="16764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98913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41862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4257675"/>
            <a:ext cx="3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41549" y="3140968"/>
            <a:ext cx="87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</a:t>
            </a:r>
            <a:r>
              <a:rPr lang="ru-RU" dirty="0" smtClean="0"/>
              <a:t>км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5525" y="4510088"/>
            <a:ext cx="8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47239 -0.0018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23 L -0.00278 -0.4622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3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100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100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000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92" grpId="0" animBg="1"/>
      <p:bldP spid="36893" grpId="0" animBg="1"/>
      <p:bldP spid="36896" grpId="0" animBg="1"/>
      <p:bldP spid="36897" grpId="0"/>
      <p:bldP spid="36898" grpId="0"/>
      <p:bldP spid="36899" grpId="0"/>
      <p:bldP spid="36900" grpId="0"/>
      <p:bldP spid="36902" grpId="0"/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Теорема </a:t>
            </a: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ифагора в жизни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Дом шириной 8 м надо покрыть крышей высотой 2 м. Какой длины нужны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стропилы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?</a:t>
            </a:r>
          </a:p>
          <a:p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СТРОПИ́ЛА (др.-русск. </a:t>
            </a:r>
            <a:r>
              <a:rPr lang="ru-RU" sz="1800" dirty="0" err="1">
                <a:solidFill>
                  <a:srgbClr val="000000"/>
                </a:solidFill>
                <a:latin typeface="Arial"/>
                <a:ea typeface="Times New Roman"/>
              </a:rPr>
              <a:t>стропъ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 — "крыша, потолок") — несущая, поддерживающая </a:t>
            </a:r>
            <a:r>
              <a:rPr lang="ru-RU" sz="1800" u="sng" dirty="0">
                <a:solidFill>
                  <a:srgbClr val="1A3DC1"/>
                </a:solidFill>
                <a:latin typeface="Arial"/>
                <a:ea typeface="Times New Roman"/>
                <a:cs typeface="Times New Roman"/>
                <a:hlinkClick r:id="rId2"/>
              </a:rPr>
              <a:t>конструкция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 двускатной </a:t>
            </a:r>
            <a:r>
              <a:rPr lang="ru-RU" sz="1800" u="sng" dirty="0">
                <a:solidFill>
                  <a:srgbClr val="1A3DC1"/>
                </a:solidFill>
                <a:latin typeface="Arial"/>
                <a:ea typeface="Times New Roman"/>
                <a:cs typeface="Times New Roman"/>
                <a:hlinkClick r:id="rId3"/>
              </a:rPr>
              <a:t>кровли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6" y="3645024"/>
            <a:ext cx="3096344" cy="25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http://im4-tub-ru.yandex.net/i?id=29534009-34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54" y="3645024"/>
            <a:ext cx="26561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  <a:t>Когда </a:t>
            </a:r>
            <a:r>
              <a:rPr lang="ru-RU" sz="1600" b="1" i="1" kern="1200" dirty="0" smtClean="0">
                <a:solidFill>
                  <a:srgbClr val="000000"/>
                </a:solidFill>
                <a:ea typeface="+mn-ea"/>
                <a:cs typeface="+mn-cs"/>
              </a:rPr>
              <a:t>вы будете проводить </a:t>
            </a:r>
            <a: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  <a:t>на дачу </a:t>
            </a:r>
            <a:r>
              <a:rPr lang="ru-RU" sz="1600" b="1" i="1" kern="1200" dirty="0" smtClean="0">
                <a:solidFill>
                  <a:srgbClr val="000000"/>
                </a:solidFill>
                <a:ea typeface="+mn-ea"/>
                <a:cs typeface="+mn-cs"/>
              </a:rPr>
              <a:t>свет и вам  </a:t>
            </a:r>
            <a: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  <a:t>надо </a:t>
            </a:r>
            <a:r>
              <a:rPr lang="ru-RU" sz="1600" b="1" i="1" kern="1200" dirty="0" smtClean="0">
                <a:solidFill>
                  <a:srgbClr val="000000"/>
                </a:solidFill>
                <a:ea typeface="+mn-ea"/>
                <a:cs typeface="+mn-cs"/>
              </a:rPr>
              <a:t>будет  рассчитать </a:t>
            </a:r>
            <a: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  <a:t>длину  электрического провода от домика высотой 2,5м  до столба высотой </a:t>
            </a:r>
            <a:r>
              <a:rPr lang="ru-RU" sz="1600" b="1" i="1" kern="1200" dirty="0" smtClean="0">
                <a:solidFill>
                  <a:srgbClr val="000000"/>
                </a:solidFill>
                <a:ea typeface="+mn-ea"/>
                <a:cs typeface="+mn-cs"/>
              </a:rPr>
              <a:t>8,5м, то вас  «</a:t>
            </a:r>
            <a: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  <a:t>в</a:t>
            </a:r>
            <a:r>
              <a:rPr lang="ru-RU" sz="1600" b="1" i="1" kern="1200" dirty="0" smtClean="0">
                <a:solidFill>
                  <a:srgbClr val="000000"/>
                </a:solidFill>
                <a:ea typeface="+mn-ea"/>
                <a:cs typeface="+mn-cs"/>
              </a:rPr>
              <a:t>ыручит»  </a:t>
            </a:r>
            <a: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  <a:t>теорема Пифагора .</a:t>
            </a:r>
            <a:br>
              <a:rPr lang="ru-RU" sz="1600" b="1" i="1" kern="12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888432" cy="41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581128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Дано: АВС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ru-RU" dirty="0">
                <a:solidFill>
                  <a:srgbClr val="000000"/>
                </a:solidFill>
              </a:rPr>
              <a:t> –трапеция, АВ и С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ru-RU" dirty="0">
                <a:solidFill>
                  <a:srgbClr val="000000"/>
                </a:solidFill>
              </a:rPr>
              <a:t> – основания, А 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ru-RU" dirty="0">
                <a:solidFill>
                  <a:srgbClr val="000000"/>
                </a:solidFill>
              </a:rPr>
              <a:t> ┴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 АВ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АВ=8,5м, С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ru-RU" dirty="0">
                <a:solidFill>
                  <a:srgbClr val="000000"/>
                </a:solidFill>
              </a:rPr>
              <a:t> =2,5м,  А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ru-RU" dirty="0">
                <a:solidFill>
                  <a:srgbClr val="000000"/>
                </a:solidFill>
              </a:rPr>
              <a:t> =8м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Найти: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ВС.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Решение.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59461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1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6600FF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rgbClr val="6600FF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000" b="1" dirty="0">
                <a:solidFill>
                  <a:srgbClr val="6600FF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b="1" dirty="0">
                <a:solidFill>
                  <a:srgbClr val="6600FF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b="1" dirty="0" smtClean="0">
                <a:solidFill>
                  <a:srgbClr val="6600FF"/>
                </a:solidFill>
                <a:ea typeface="+mn-ea"/>
                <a:cs typeface="Calibri" pitchFamily="34" charset="0"/>
              </a:rPr>
              <a:t>Для </a:t>
            </a:r>
            <a:r>
              <a:rPr lang="ru-RU" sz="2400" b="1" dirty="0">
                <a:solidFill>
                  <a:srgbClr val="6600FF"/>
                </a:solidFill>
                <a:ea typeface="+mn-ea"/>
                <a:cs typeface="Calibri" pitchFamily="34" charset="0"/>
              </a:rPr>
              <a:t>крепления мачты нужно установить 4 троса. Один конец каждого троса должен крепиться на высоте 12 м, другой на земле на расстоянии 5 м от мачты. Хватит ли 50 м троса для крепления мачты?</a:t>
            </a:r>
            <a:r>
              <a:rPr lang="ru-RU" sz="2400" b="1" dirty="0">
                <a:solidFill>
                  <a:srgbClr val="6600FF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6600FF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790476" cy="45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2251075"/>
            <a:ext cx="2689522" cy="27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b="1" i="1" kern="10" spc="-440" normalizeH="1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  <a:t/>
            </a:r>
            <a:br>
              <a:rPr lang="ru-RU" b="1" i="1" kern="10" spc="-440" normalizeH="1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</a:br>
            <a:r>
              <a:rPr lang="ru-RU" b="1" i="1" kern="10" spc="-440" normalizeH="1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  <a:t/>
            </a:r>
            <a:br>
              <a:rPr lang="ru-RU" b="1" i="1" kern="10" spc="-440" normalizeH="1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</a:br>
            <a:r>
              <a:rPr lang="ru-RU" b="1" i="1" kern="10" spc="-440" normalizeH="1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  <a:t>Теорема</a:t>
            </a:r>
            <a:br>
              <a:rPr lang="ru-RU" b="1" i="1" kern="10" spc="-440" normalizeH="1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</a:br>
            <a:r>
              <a:rPr lang="ru-RU" b="1" i="1" kern="10" spc="-440" normalizeH="1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  <a:t/>
            </a:r>
            <a:br>
              <a:rPr lang="ru-RU" b="1" i="1" kern="10" spc="-440" normalizeH="1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</a:br>
            <a:r>
              <a:rPr lang="ru-RU" b="1" i="1" kern="10" spc="-440" normalizeH="1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  <a:t>ПИФАГОРА</a:t>
            </a:r>
            <a:br>
              <a:rPr lang="ru-RU" b="1" i="1" kern="10" spc="-440" normalizeH="1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</a:br>
            <a:r>
              <a:rPr lang="ru-RU" b="1" i="1" kern="10" spc="-440" normalizeH="1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  <a:t/>
            </a:r>
            <a:br>
              <a:rPr lang="ru-RU" b="1" i="1" kern="10" spc="-440" normalizeH="1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>
                        <a:alpha val="95600"/>
                      </a:srgbClr>
                    </a:gs>
                    <a:gs pos="50000">
                      <a:srgbClr val="400040">
                        <a:alpha val="89000"/>
                      </a:srgbClr>
                    </a:gs>
                    <a:gs pos="75000">
                      <a:srgbClr val="8F0040">
                        <a:alpha val="83500"/>
                      </a:srgbClr>
                    </a:gs>
                    <a:gs pos="89999">
                      <a:srgbClr val="F27300">
                        <a:alpha val="80200"/>
                      </a:srgbClr>
                    </a:gs>
                    <a:gs pos="100000">
                      <a:srgbClr val="FFBF00">
                        <a:alpha val="78000"/>
                      </a:srgbClr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S Mincho"/>
                <a:ea typeface="MS Mincho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«…Геометрия владеет двумя сокровищами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endParaRPr lang="ru-RU" sz="20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Одно из них- это теорема Пифагора,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 и другое- деление отрезков в среднем  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крайнем отношении…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Первое можно сравнить с мерой золота,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 второе больше напоминает драгоценный камень.»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				Иоганн Кеплер.</a:t>
            </a:r>
          </a:p>
          <a:p>
            <a:endParaRPr lang="ru-RU" dirty="0"/>
          </a:p>
        </p:txBody>
      </p:sp>
      <p:pic>
        <p:nvPicPr>
          <p:cNvPr id="6" name="Picture 3" descr="0d7bfbb42edcbbc148491e5164e3ef6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65175"/>
            <a:ext cx="17208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50" dirty="0" smtClean="0">
                <a:latin typeface="Times New Roman"/>
                <a:ea typeface="Times New Roman"/>
              </a:rPr>
              <a:t>Лист </a:t>
            </a:r>
            <a:r>
              <a:rPr lang="ru-RU" kern="50" dirty="0">
                <a:latin typeface="Times New Roman"/>
                <a:ea typeface="Times New Roman"/>
              </a:rPr>
              <a:t>оценивания результатов и подведения итогов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34361"/>
              </p:ext>
            </p:extLst>
          </p:nvPr>
        </p:nvGraphicFramePr>
        <p:xfrm>
          <a:off x="1403648" y="3212976"/>
          <a:ext cx="6191250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969308"/>
                <a:gridCol w="900072"/>
                <a:gridCol w="1260863"/>
                <a:gridCol w="1350426"/>
                <a:gridCol w="900707"/>
                <a:gridCol w="80987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 имя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жетонов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учителя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вая 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0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54" y="22691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Устный счет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1551" y="1166018"/>
                <a:ext cx="2116589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/>
                    <a:ea typeface="MS Mincho"/>
                  </a:rPr>
                  <a:t>5</a:t>
                </a:r>
                <a:r>
                  <a:rPr lang="ru-RU" b="1" baseline="30000" dirty="0" smtClean="0">
                    <a:latin typeface="Times New Roman"/>
                    <a:ea typeface="MS Mincho"/>
                  </a:rPr>
                  <a:t>2 </a:t>
                </a:r>
                <a:r>
                  <a:rPr lang="ru-RU" b="1" dirty="0" smtClean="0">
                    <a:latin typeface="Times New Roman"/>
                    <a:ea typeface="MS Mincho"/>
                  </a:rPr>
                  <a:t> =</a:t>
                </a:r>
              </a:p>
              <a:p>
                <a:pPr marL="0" indent="0">
                  <a:buNone/>
                </a:pPr>
                <a:r>
                  <a:rPr lang="ru-RU" b="1" baseline="30000" dirty="0" smtClean="0">
                    <a:latin typeface="Times New Roman"/>
                    <a:ea typeface="MS Mincho"/>
                  </a:rPr>
                  <a:t> </a:t>
                </a:r>
                <a:r>
                  <a:rPr lang="ru-RU" b="1" dirty="0" smtClean="0">
                    <a:latin typeface="Times New Roman"/>
                    <a:ea typeface="MS Mincho"/>
                  </a:rPr>
                  <a:t>3</a:t>
                </a:r>
                <a:r>
                  <a:rPr lang="ru-RU" b="1" baseline="30000" dirty="0" smtClean="0">
                    <a:latin typeface="Times New Roman"/>
                    <a:ea typeface="MS Mincho"/>
                  </a:rPr>
                  <a:t>2   =   </a:t>
                </a:r>
                <a:r>
                  <a:rPr lang="ru-RU" b="1" dirty="0">
                    <a:latin typeface="Times New Roman"/>
                    <a:ea typeface="MS Mincho"/>
                  </a:rPr>
                  <a:t> </a:t>
                </a:r>
                <a:endParaRPr lang="ru-RU" b="1" dirty="0" smtClean="0">
                  <a:latin typeface="Times New Roman"/>
                  <a:ea typeface="MS Mincho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/>
                    <a:ea typeface="MS Mincho"/>
                  </a:rPr>
                  <a:t>10</a:t>
                </a:r>
                <a:r>
                  <a:rPr lang="ru-RU" b="1" baseline="30000" dirty="0" smtClean="0">
                    <a:latin typeface="Times New Roman"/>
                    <a:ea typeface="MS Mincho"/>
                  </a:rPr>
                  <a:t>2   =   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/>
                    <a:ea typeface="MS Mincho"/>
                  </a:rPr>
                  <a:t> </a:t>
                </a:r>
                <a:r>
                  <a:rPr lang="ru-RU" sz="2000" b="1" dirty="0" smtClean="0">
                    <a:latin typeface="Times New Roman"/>
                    <a:ea typeface="MS Mincho"/>
                  </a:rPr>
                  <a:t>(4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ru-RU" sz="2000" b="1" baseline="30000" dirty="0" smtClean="0">
                    <a:latin typeface="Times New Roman"/>
                    <a:ea typeface="MS Mincho"/>
                  </a:rPr>
                  <a:t>2 </a:t>
                </a:r>
                <a:r>
                  <a:rPr lang="ru-RU" b="1" dirty="0" smtClean="0">
                    <a:latin typeface="Times New Roman"/>
                    <a:ea typeface="MS Mincho"/>
                  </a:rPr>
                  <a:t>=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551" y="1166018"/>
                <a:ext cx="2116589" cy="4525963"/>
              </a:xfrm>
              <a:blipFill rotWithShape="1">
                <a:blip r:embed="rId2"/>
                <a:stretch>
                  <a:fillRect l="-7205" t="-1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5577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35054" y="11967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86012" y="18262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6391" y="23736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296855" y="1414657"/>
                <a:ext cx="916533" cy="395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/>
                            <a:ea typeface="MS Mincho"/>
                            <a:cs typeface="Times New Roman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ru-RU" b="1" dirty="0" smtClean="0">
                    <a:latin typeface="Times New Roman"/>
                    <a:ea typeface="MS Mincho"/>
                  </a:rPr>
                  <a:t> =  </a:t>
                </a:r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55" y="1414657"/>
                <a:ext cx="916533" cy="395429"/>
              </a:xfrm>
              <a:prstGeom prst="rect">
                <a:avLst/>
              </a:prstGeom>
              <a:blipFill rotWithShape="1">
                <a:blip r:embed="rId3"/>
                <a:stretch>
                  <a:fillRect r="-4667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230376" y="2003789"/>
                <a:ext cx="984718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/>
                            <a:ea typeface="MS Mincho"/>
                            <a:cs typeface="Times New Roman"/>
                          </a:rPr>
                          <m:t>𝟔𝟒</m:t>
                        </m:r>
                      </m:e>
                    </m:rad>
                  </m:oMath>
                </a14:m>
                <a:r>
                  <a:rPr lang="ru-RU" dirty="0" smtClean="0"/>
                  <a:t>  =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76" y="2003789"/>
                <a:ext cx="984718" cy="395429"/>
              </a:xfrm>
              <a:prstGeom prst="rect">
                <a:avLst/>
              </a:prstGeom>
              <a:blipFill rotWithShape="1">
                <a:blip r:embed="rId4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79657" y="3162836"/>
                <a:ext cx="810735" cy="3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  <a:ea typeface="MS Mincho"/>
                            <a:cs typeface="Times New Roman"/>
                          </a:rPr>
                          <m:t>𝟕𝟓</m:t>
                        </m:r>
                      </m:e>
                    </m:rad>
                  </m:oMath>
                </a14:m>
                <a:r>
                  <a:rPr lang="ru-RU" dirty="0" smtClean="0"/>
                  <a:t> =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57" y="3162836"/>
                <a:ext cx="810735" cy="398186"/>
              </a:xfrm>
              <a:prstGeom prst="rect">
                <a:avLst/>
              </a:prstGeom>
              <a:blipFill rotWithShape="1">
                <a:blip r:embed="rId5"/>
                <a:stretch>
                  <a:fillRect r="-4511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744494" y="2585869"/>
                <a:ext cx="874855" cy="396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/>
                            <a:ea typeface="MS Mincho"/>
                            <a:cs typeface="Times New Roman"/>
                          </a:rPr>
                          <m:t>𝟏𝟐</m:t>
                        </m:r>
                      </m:e>
                    </m:rad>
                  </m:oMath>
                </a14:m>
                <a:r>
                  <a:rPr lang="ru-RU" dirty="0" smtClean="0"/>
                  <a:t>  =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494" y="2585869"/>
                <a:ext cx="874855" cy="396327"/>
              </a:xfrm>
              <a:prstGeom prst="rect">
                <a:avLst/>
              </a:prstGeom>
              <a:blipFill rotWithShape="1">
                <a:blip r:embed="rId6"/>
                <a:stretch>
                  <a:fillRect r="-4861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10766" y="13814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443713" y="20109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15729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MS Mincho"/>
              </a:rPr>
              <a:t>б)  если а – сторона треугольника и а</a:t>
            </a:r>
            <a:r>
              <a:rPr lang="ru-RU" baseline="30000" dirty="0" smtClean="0">
                <a:latin typeface="Times New Roman"/>
                <a:ea typeface="MS Mincho"/>
              </a:rPr>
              <a:t>2 </a:t>
            </a:r>
            <a:r>
              <a:rPr lang="ru-RU" dirty="0" smtClean="0">
                <a:latin typeface="Times New Roman"/>
                <a:ea typeface="MS Mincho"/>
              </a:rPr>
              <a:t>=144, то  </a:t>
            </a:r>
            <a:endParaRPr lang="ru-RU" sz="1600" dirty="0"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03848" y="5894598"/>
                <a:ext cx="3744416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tabLst>
                    <a:tab pos="457200" algn="l"/>
                  </a:tabLs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а</a:t>
                </a:r>
                <a:r>
                  <a:rPr lang="ru-RU" baseline="-25000" dirty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 = 12     </a:t>
                </a:r>
                <a:endParaRPr lang="ru-RU" sz="1600" dirty="0">
                  <a:solidFill>
                    <a:srgbClr val="000000"/>
                  </a:solidFill>
                  <a:ea typeface="Times New Roman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94598"/>
                <a:ext cx="3744416" cy="39632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466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221088"/>
            <a:ext cx="1790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365104"/>
            <a:ext cx="3286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3530" y="2918249"/>
                <a:ext cx="1612810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kern="0" dirty="0" smtClean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4</a:t>
                </a:r>
                <a:r>
                  <a:rPr lang="ru-RU" sz="2400" b="1" kern="0" baseline="30000" dirty="0" smtClean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2</a:t>
                </a:r>
                <a14:m>
                  <m:oMath xmlns:m="http://schemas.openxmlformats.org/officeDocument/2006/math">
                    <m:r>
                      <a:rPr lang="ru-RU" sz="2400" b="1" i="0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ru-RU" sz="2400" b="1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ru-RU" sz="2400" b="1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2400" b="1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ru-RU" sz="2400" b="1" kern="0" baseline="30000" dirty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2 </a:t>
                </a:r>
                <a:r>
                  <a:rPr lang="ru-RU" sz="2400" b="1" kern="0" baseline="30000" dirty="0" smtClean="0">
                    <a:solidFill>
                      <a:srgbClr val="000000"/>
                    </a:solidFill>
                    <a:latin typeface="Times New Roman"/>
                    <a:ea typeface="MS Mincho"/>
                  </a:rPr>
                  <a:t>=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30" y="2918249"/>
                <a:ext cx="1612810" cy="489173"/>
              </a:xfrm>
              <a:prstGeom prst="rect">
                <a:avLst/>
              </a:prstGeom>
              <a:blipFill rotWithShape="1">
                <a:blip r:embed="rId10"/>
                <a:stretch>
                  <a:fillRect l="-6061" t="-3750" b="-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23261" y="3080684"/>
            <a:ext cx="103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16· 2=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40008" y="3075447"/>
            <a:ext cx="4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19349" y="2581032"/>
                <a:ext cx="1535326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𝟒</m:t>
                        </m:r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·</m:t>
                        </m:r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dirty="0" smtClean="0"/>
                  <a:t> =</a:t>
                </a:r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49" y="2581032"/>
                <a:ext cx="1535326" cy="400944"/>
              </a:xfrm>
              <a:prstGeom prst="rect">
                <a:avLst/>
              </a:prstGeom>
              <a:blipFill rotWithShape="1">
                <a:blip r:embed="rId11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17117" y="2581032"/>
                <a:ext cx="814530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2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117" y="2581032"/>
                <a:ext cx="814530" cy="389979"/>
              </a:xfrm>
              <a:prstGeom prst="rect">
                <a:avLst/>
              </a:prstGeom>
              <a:blipFill rotWithShape="1">
                <a:blip r:embed="rId12"/>
                <a:stretch>
                  <a:fillRect l="-6716" t="-1563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6619" y="3174799"/>
                <a:ext cx="1223773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𝟓</m:t>
                        </m:r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·</m:t>
                        </m:r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19" y="3174799"/>
                <a:ext cx="1223773" cy="398186"/>
              </a:xfrm>
              <a:prstGeom prst="rect">
                <a:avLst/>
              </a:prstGeom>
              <a:blipFill rotWithShape="1">
                <a:blip r:embed="rId13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00392" y="3174799"/>
                <a:ext cx="792088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000000"/>
                        </a:solidFill>
                        <a:latin typeface="Cambria Math"/>
                        <a:ea typeface="MS Mincho"/>
                        <a:cs typeface="Times New Roman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solidFill>
                              <a:srgbClr val="00000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3174799"/>
                <a:ext cx="792088" cy="4082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7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7" grpId="0"/>
      <p:bldP spid="22" grpId="0" animBg="1"/>
      <p:bldP spid="13" grpId="0"/>
      <p:bldP spid="23" grpId="0"/>
      <p:bldP spid="25" grpId="0"/>
      <p:bldP spid="2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Прямоугольный треугольник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66019" y="1631156"/>
            <a:ext cx="6811963" cy="3687277"/>
            <a:chOff x="1066" y="981"/>
            <a:chExt cx="4291" cy="208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383" y="1341"/>
              <a:ext cx="1316" cy="1725"/>
            </a:xfrm>
            <a:prstGeom prst="rtTriangle">
              <a:avLst/>
            </a:prstGeom>
            <a:solidFill>
              <a:srgbClr val="BBE0E3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515" y="981"/>
              <a:ext cx="1842" cy="1539"/>
              <a:chOff x="3515" y="981"/>
              <a:chExt cx="1842" cy="1539"/>
            </a:xfrm>
          </p:grpSpPr>
          <p:sp>
            <p:nvSpPr>
              <p:cNvPr id="1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5" y="981"/>
                <a:ext cx="1020" cy="360"/>
              </a:xfrm>
              <a:prstGeom prst="rect">
                <a:avLst/>
              </a:prstGeom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10" cap="none" spc="0" normalizeH="0" baseline="0" noProof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180B65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uLnTx/>
                    <a:uFillTx/>
                    <a:latin typeface="Impact"/>
                    <a:ea typeface="+mn-ea"/>
                    <a:cs typeface="+mn-cs"/>
                  </a:rPr>
                  <a:t>а  -  катет</a:t>
                </a:r>
              </a:p>
            </p:txBody>
          </p:sp>
          <p:sp>
            <p:nvSpPr>
              <p:cNvPr id="1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5" y="1570"/>
                <a:ext cx="1020" cy="360"/>
              </a:xfrm>
              <a:prstGeom prst="rect">
                <a:avLst/>
              </a:prstGeom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10" cap="none" spc="0" normalizeH="0" baseline="0" noProof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180B65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uLnTx/>
                    <a:uFillTx/>
                    <a:latin typeface="Impact"/>
                    <a:ea typeface="+mn-ea"/>
                    <a:cs typeface="+mn-cs"/>
                  </a:rPr>
                  <a:t>в  -  катет</a:t>
                </a:r>
              </a:p>
            </p:txBody>
          </p:sp>
          <p:sp>
            <p:nvSpPr>
              <p:cNvPr id="1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5" y="2160"/>
                <a:ext cx="1842" cy="360"/>
              </a:xfrm>
              <a:prstGeom prst="rect">
                <a:avLst/>
              </a:prstGeom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 Black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10" cap="none" spc="0" normalizeH="0" baseline="0" noProof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180B65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uLnTx/>
                    <a:uFillTx/>
                    <a:latin typeface="Impact"/>
                    <a:ea typeface="+mn-ea"/>
                    <a:cs typeface="+mn-cs"/>
                  </a:rPr>
                  <a:t>с  -  гипотенуза</a:t>
                </a:r>
              </a:p>
            </p:txBody>
          </p:sp>
        </p:grpSp>
        <p:sp>
          <p:nvSpPr>
            <p:cNvPr id="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066" y="1752"/>
              <a:ext cx="144" cy="360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0" cap="none" spc="0" normalizeH="0" baseline="0" noProof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180B65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а</a:t>
              </a:r>
            </a:p>
          </p:txBody>
        </p:sp>
        <p:sp>
          <p:nvSpPr>
            <p:cNvPr id="9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45" y="1661"/>
              <a:ext cx="144" cy="360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Black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0" cap="none" spc="0" normalizeH="0" baseline="0" noProof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180B65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с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92287" y="163115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0387" y="54452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в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267" y="519900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05977" y="519900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301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Пифагор Самосский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623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7545" y="5589240"/>
            <a:ext cx="4104456" cy="722312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800" b="1" dirty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sz="3800" b="1" dirty="0" err="1">
                <a:solidFill>
                  <a:srgbClr val="FF0000"/>
                </a:solidFill>
                <a:latin typeface="Monotype Corsiva" pitchFamily="66" charset="0"/>
              </a:rPr>
              <a:t>ок</a:t>
            </a:r>
            <a:r>
              <a:rPr lang="ru-RU" sz="3800" b="1" dirty="0">
                <a:solidFill>
                  <a:srgbClr val="FF0000"/>
                </a:solidFill>
                <a:latin typeface="Monotype Corsiva" pitchFamily="66" charset="0"/>
              </a:rPr>
              <a:t>. 580 – </a:t>
            </a:r>
            <a:r>
              <a:rPr lang="ru-RU" sz="3800" b="1" dirty="0" err="1">
                <a:solidFill>
                  <a:srgbClr val="FF0000"/>
                </a:solidFill>
                <a:latin typeface="Monotype Corsiva" pitchFamily="66" charset="0"/>
              </a:rPr>
              <a:t>ок</a:t>
            </a:r>
            <a:r>
              <a:rPr lang="ru-RU" sz="3800" b="1" dirty="0">
                <a:solidFill>
                  <a:srgbClr val="FF0000"/>
                </a:solidFill>
                <a:latin typeface="Monotype Corsiva" pitchFamily="66" charset="0"/>
              </a:rPr>
              <a:t>. 500 г. до н.э.)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5" y="134076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55338" y="1988840"/>
            <a:ext cx="41044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Пифагор родился в 576 г. до н. э.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 греческом острове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Самос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расположенном в Эгейском море.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Пифагор – это не имя, а прозвище данное ему за то, что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он высказывал истину также постоянно, как дельфийский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аракул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(«Пифагор» значит «убеждающий речью»)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</a:t>
            </a:r>
            <a:r>
              <a:rPr lang="ru-RU" dirty="0"/>
              <a:t>П</a:t>
            </a:r>
            <a:r>
              <a:rPr lang="ru-RU" dirty="0" smtClean="0"/>
              <a:t>ифагора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прямоугольном треугольнике квадрат гипотенузы равен сумме квадратов катетов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6" descr="Рисунок9_resize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7227"/>
            <a:ext cx="34448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3140968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5000" b="1" i="1" kern="0" dirty="0">
                <a:solidFill>
                  <a:srgbClr val="C00000"/>
                </a:solidFill>
              </a:rPr>
              <a:t>c</a:t>
            </a:r>
            <a:r>
              <a:rPr lang="en-US" sz="5000" b="1" i="1" kern="0" baseline="30000" dirty="0">
                <a:solidFill>
                  <a:srgbClr val="C00000"/>
                </a:solidFill>
              </a:rPr>
              <a:t>2</a:t>
            </a:r>
            <a:r>
              <a:rPr lang="en-US" sz="5000" b="1" i="1" kern="0" dirty="0">
                <a:solidFill>
                  <a:srgbClr val="C00000"/>
                </a:solidFill>
              </a:rPr>
              <a:t> = a</a:t>
            </a:r>
            <a:r>
              <a:rPr lang="en-US" sz="5000" b="1" i="1" kern="0" baseline="30000" dirty="0">
                <a:solidFill>
                  <a:srgbClr val="C00000"/>
                </a:solidFill>
              </a:rPr>
              <a:t>2</a:t>
            </a:r>
            <a:r>
              <a:rPr lang="en-US" sz="5000" b="1" i="1" kern="0" dirty="0">
                <a:solidFill>
                  <a:srgbClr val="C00000"/>
                </a:solidFill>
              </a:rPr>
              <a:t> + b</a:t>
            </a:r>
            <a:r>
              <a:rPr lang="en-US" sz="5000" b="1" i="1" kern="0" baseline="30000" dirty="0">
                <a:solidFill>
                  <a:srgbClr val="C00000"/>
                </a:solidFill>
              </a:rPr>
              <a:t>2</a:t>
            </a:r>
            <a:endParaRPr lang="ru-RU" sz="3200" b="1" kern="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7627"/>
            <a:ext cx="3024336" cy="9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20165"/>
            <a:ext cx="2736304" cy="77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1.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9388" y="1341438"/>
            <a:ext cx="20891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50825" y="1196975"/>
            <a:ext cx="5256213" cy="792163"/>
            <a:chOff x="1837" y="799"/>
            <a:chExt cx="3311" cy="499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863457"/>
                </p:ext>
              </p:extLst>
            </p:nvPr>
          </p:nvGraphicFramePr>
          <p:xfrm>
            <a:off x="3262" y="927"/>
            <a:ext cx="50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" name="Формула" r:id="rId3" imgW="253800" imgH="164880" progId="Equation.3">
                    <p:embed/>
                  </p:oleObj>
                </mc:Choice>
                <mc:Fallback>
                  <p:oleObj name="Формула" r:id="rId3" imgW="253800" imgH="164880" progId="Equation.3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2" y="927"/>
                          <a:ext cx="506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206533" y="5776913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348038" y="2060575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8604448" y="5857371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3104" name="Group 32"/>
          <p:cNvGrpSpPr>
            <a:grpSpLocks/>
          </p:cNvGrpSpPr>
          <p:nvPr/>
        </p:nvGrpSpPr>
        <p:grpSpPr bwMode="auto">
          <a:xfrm>
            <a:off x="1331913" y="188913"/>
            <a:ext cx="5256212" cy="792162"/>
            <a:chOff x="1837" y="799"/>
            <a:chExt cx="3311" cy="499"/>
          </a:xfrm>
        </p:grpSpPr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106" name="Object 34"/>
            <p:cNvGraphicFramePr>
              <a:graphicFrameLocks noChangeAspect="1"/>
            </p:cNvGraphicFramePr>
            <p:nvPr/>
          </p:nvGraphicFramePr>
          <p:xfrm>
            <a:off x="3086" y="915"/>
            <a:ext cx="859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" name="Формула" r:id="rId5" imgW="431425" imgH="177646" progId="Equation.3">
                    <p:embed/>
                  </p:oleObj>
                </mc:Choice>
                <mc:Fallback>
                  <p:oleObj name="Формула" r:id="rId5" imgW="431425" imgH="177646" progId="Equation.3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" y="915"/>
                          <a:ext cx="859" cy="3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3779838" y="2349500"/>
            <a:ext cx="4752975" cy="3600450"/>
          </a:xfrm>
          <a:prstGeom prst="rtTriangle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auto">
          <a:xfrm rot="10800000">
            <a:off x="3779838" y="5589588"/>
            <a:ext cx="336550" cy="374650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37 h 237"/>
              <a:gd name="T4" fmla="*/ 212 w 212"/>
              <a:gd name="T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5219700" y="5949950"/>
            <a:ext cx="85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</a:rPr>
              <a:t>см</a:t>
            </a:r>
            <a:endParaRPr lang="ru-RU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700338" y="3933825"/>
            <a:ext cx="85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см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6" name="AutoShape 44"/>
          <p:cNvSpPr>
            <a:spLocks/>
          </p:cNvSpPr>
          <p:nvPr/>
        </p:nvSpPr>
        <p:spPr bwMode="auto">
          <a:xfrm rot="-3161599">
            <a:off x="6074569" y="846932"/>
            <a:ext cx="574675" cy="5976937"/>
          </a:xfrm>
          <a:prstGeom prst="rightBrace">
            <a:avLst>
              <a:gd name="adj1" fmla="val 8667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6443663" y="27813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66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2.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859712" y="1958017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196262" y="616585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468313" y="1341438"/>
            <a:ext cx="20891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908175" y="220503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grpSp>
        <p:nvGrpSpPr>
          <p:cNvPr id="4157" name="Group 61"/>
          <p:cNvGrpSpPr>
            <a:grpSpLocks/>
          </p:cNvGrpSpPr>
          <p:nvPr/>
        </p:nvGrpSpPr>
        <p:grpSpPr bwMode="auto">
          <a:xfrm>
            <a:off x="1331913" y="188913"/>
            <a:ext cx="5256212" cy="792162"/>
            <a:chOff x="1837" y="799"/>
            <a:chExt cx="3311" cy="499"/>
          </a:xfrm>
        </p:grpSpPr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59" name="Object 63"/>
            <p:cNvGraphicFramePr>
              <a:graphicFrameLocks noChangeAspect="1"/>
            </p:cNvGraphicFramePr>
            <p:nvPr/>
          </p:nvGraphicFramePr>
          <p:xfrm>
            <a:off x="3086" y="915"/>
            <a:ext cx="859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" name="Формула" r:id="rId3" imgW="431425" imgH="177646" progId="Equation.3">
                    <p:embed/>
                  </p:oleObj>
                </mc:Choice>
                <mc:Fallback>
                  <p:oleObj name="Формула" r:id="rId3" imgW="431425" imgH="177646" progId="Equation.3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" y="915"/>
                          <a:ext cx="859" cy="3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60" name="AutoShape 64"/>
          <p:cNvSpPr>
            <a:spLocks noChangeArrowheads="1"/>
          </p:cNvSpPr>
          <p:nvPr/>
        </p:nvSpPr>
        <p:spPr bwMode="auto">
          <a:xfrm flipH="1" flipV="1">
            <a:off x="2339975" y="2565400"/>
            <a:ext cx="5616575" cy="3600450"/>
          </a:xfrm>
          <a:prstGeom prst="rtTriangle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61" name="Freeform 65"/>
          <p:cNvSpPr>
            <a:spLocks/>
          </p:cNvSpPr>
          <p:nvPr/>
        </p:nvSpPr>
        <p:spPr bwMode="auto">
          <a:xfrm>
            <a:off x="7596188" y="2565400"/>
            <a:ext cx="336550" cy="376238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37 h 237"/>
              <a:gd name="T4" fmla="*/ 212 w 212"/>
              <a:gd name="T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4859338" y="2060575"/>
            <a:ext cx="1622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b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= 5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см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3563888" y="4251980"/>
            <a:ext cx="14013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= 7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см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64" name="AutoShape 68"/>
          <p:cNvSpPr>
            <a:spLocks/>
          </p:cNvSpPr>
          <p:nvPr/>
        </p:nvSpPr>
        <p:spPr bwMode="auto">
          <a:xfrm>
            <a:off x="8027988" y="2565400"/>
            <a:ext cx="504825" cy="3600450"/>
          </a:xfrm>
          <a:prstGeom prst="rightBrace">
            <a:avLst>
              <a:gd name="adj1" fmla="val 59434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8616950" y="38608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14127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= 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46365" y="362996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11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0" grpId="0" animBg="1"/>
      <p:bldP spid="4161" grpId="0" animBg="1"/>
      <p:bldP spid="4163" grpId="0"/>
      <p:bldP spid="4164" grpId="0" animBg="1"/>
      <p:bldP spid="416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В равнобедренном треугольнике боковая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сторона равна 10, а угол, лежащий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напротив основания равен 120</a:t>
            </a:r>
            <a:r>
              <a:rPr lang="ru-RU" sz="2400" baseline="30000" dirty="0">
                <a:solidFill>
                  <a:srgbClr val="000000"/>
                </a:solidFill>
              </a:rPr>
              <a:t>0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Найдите площадь треугольника.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Задача </a:t>
            </a:r>
            <a:r>
              <a:rPr lang="ru-RU" sz="2400" b="1" dirty="0" smtClean="0">
                <a:solidFill>
                  <a:srgbClr val="000000"/>
                </a:solidFill>
              </a:rPr>
              <a:t>№1</a:t>
            </a:r>
            <a:endParaRPr lang="ru-RU" sz="2400" b="1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 из ГИА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543175" y="25622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53736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003800" y="53736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graphicFrame>
        <p:nvGraphicFramePr>
          <p:cNvPr id="80903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79613" y="5876925"/>
          <a:ext cx="1781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4" name="Формула" r:id="rId4" imgW="532937" imgH="177646" progId="Equation.3">
                  <p:embed/>
                </p:oleObj>
              </mc:Choice>
              <mc:Fallback>
                <p:oleObj name="Формула" r:id="rId4" imgW="532937" imgH="177646" progId="Equation.3">
                  <p:embed/>
                  <p:pic>
                    <p:nvPicPr>
                      <p:cNvPr id="0" name="Picture 2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876925"/>
                        <a:ext cx="17811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19700" y="4508500"/>
          <a:ext cx="29527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5" name="Формула" r:id="rId6" imgW="1193800" imgH="190500" progId="Equation.3">
                  <p:embed/>
                </p:oleObj>
              </mc:Choice>
              <mc:Fallback>
                <p:oleObj name="Формула" r:id="rId6" imgW="1193800" imgH="190500" progId="Equation.3">
                  <p:embed/>
                  <p:pic>
                    <p:nvPicPr>
                      <p:cNvPr id="0" name="Picture 2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08500"/>
                        <a:ext cx="29527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22575" y="4927600"/>
          <a:ext cx="381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6" name="Формула" r:id="rId8" imgW="381000" imgH="228600" progId="Equation.3">
                  <p:embed/>
                </p:oleObj>
              </mc:Choice>
              <mc:Fallback>
                <p:oleObj name="Формула" r:id="rId8" imgW="381000" imgH="228600" progId="Equation.3">
                  <p:embed/>
                  <p:pic>
                    <p:nvPicPr>
                      <p:cNvPr id="0" name="Picture 2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4927600"/>
                        <a:ext cx="381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4284663" y="3644900"/>
          <a:ext cx="13112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name="Формула" r:id="rId10" imgW="507780" imgH="177723" progId="Equation.3">
                  <p:embed/>
                </p:oleObj>
              </mc:Choice>
              <mc:Fallback>
                <p:oleObj name="Формула" r:id="rId10" imgW="507780" imgH="177723" progId="Equation.3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644900"/>
                        <a:ext cx="13112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5292725" y="2565400"/>
          <a:ext cx="28082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" name="Формула" r:id="rId12" imgW="1002865" imgH="393529" progId="Equation.3">
                  <p:embed/>
                </p:oleObj>
              </mc:Choice>
              <mc:Fallback>
                <p:oleObj name="Формула" r:id="rId12" imgW="1002865" imgH="393529" progId="Equation.3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565400"/>
                        <a:ext cx="2808288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250825" y="2997200"/>
            <a:ext cx="5041900" cy="23764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FF">
                  <a:gamma/>
                  <a:tint val="0"/>
                  <a:invGamma/>
                </a:srgbClr>
              </a:gs>
              <a:gs pos="50000">
                <a:srgbClr val="FF00FF"/>
              </a:gs>
              <a:gs pos="100000">
                <a:srgbClr val="FF00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>
            <a:off x="250825" y="2997200"/>
            <a:ext cx="5041900" cy="2376488"/>
          </a:xfrm>
          <a:prstGeom prst="triangle">
            <a:avLst>
              <a:gd name="adj" fmla="val 50000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716463" y="1989138"/>
            <a:ext cx="3960812" cy="5746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0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Подсказка (4):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5292725" y="5661025"/>
            <a:ext cx="2808288" cy="86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331913" y="4365625"/>
            <a:ext cx="1136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S-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0914" name="Freeform 18"/>
          <p:cNvSpPr>
            <a:spLocks/>
          </p:cNvSpPr>
          <p:nvPr/>
        </p:nvSpPr>
        <p:spPr bwMode="auto">
          <a:xfrm>
            <a:off x="2759075" y="2997200"/>
            <a:ext cx="9525" cy="2384425"/>
          </a:xfrm>
          <a:custGeom>
            <a:avLst/>
            <a:gdLst>
              <a:gd name="T0" fmla="*/ 6 w 6"/>
              <a:gd name="T1" fmla="*/ 0 h 1502"/>
              <a:gd name="T2" fmla="*/ 0 w 6"/>
              <a:gd name="T3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502">
                <a:moveTo>
                  <a:pt x="6" y="0"/>
                </a:moveTo>
                <a:lnTo>
                  <a:pt x="0" y="1502"/>
                </a:lnTo>
              </a:path>
            </a:pathLst>
          </a:custGeom>
          <a:noFill/>
          <a:ln w="34925" cap="flat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2555875" y="537368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80916" name="Freeform 20"/>
          <p:cNvSpPr>
            <a:spLocks/>
          </p:cNvSpPr>
          <p:nvPr/>
        </p:nvSpPr>
        <p:spPr bwMode="auto">
          <a:xfrm>
            <a:off x="2771775" y="5013325"/>
            <a:ext cx="254000" cy="342900"/>
          </a:xfrm>
          <a:custGeom>
            <a:avLst/>
            <a:gdLst>
              <a:gd name="T0" fmla="*/ 0 w 160"/>
              <a:gd name="T1" fmla="*/ 0 h 216"/>
              <a:gd name="T2" fmla="*/ 160 w 160"/>
              <a:gd name="T3" fmla="*/ 0 h 216"/>
              <a:gd name="T4" fmla="*/ 160 w 160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216">
                <a:moveTo>
                  <a:pt x="0" y="0"/>
                </a:moveTo>
                <a:lnTo>
                  <a:pt x="160" y="0"/>
                </a:lnTo>
                <a:lnTo>
                  <a:pt x="160" y="21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80918" name="Object 22"/>
          <p:cNvGraphicFramePr>
            <a:graphicFrameLocks noChangeAspect="1"/>
          </p:cNvGraphicFramePr>
          <p:nvPr/>
        </p:nvGraphicFramePr>
        <p:xfrm>
          <a:off x="5940425" y="5600700"/>
          <a:ext cx="15113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" name="Формула" r:id="rId14" imgW="381000" imgH="228600" progId="Equation.3">
                  <p:embed/>
                </p:oleObj>
              </mc:Choice>
              <mc:Fallback>
                <p:oleObj name="Формула" r:id="rId14" imgW="381000" imgH="22860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600700"/>
                        <a:ext cx="15113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971550" y="37163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80920" name="AutoShape 24"/>
          <p:cNvSpPr>
            <a:spLocks noChangeArrowheads="1"/>
          </p:cNvSpPr>
          <p:nvPr/>
        </p:nvSpPr>
        <p:spPr bwMode="auto">
          <a:xfrm rot="16200000">
            <a:off x="2624932" y="3144044"/>
            <a:ext cx="293687" cy="720725"/>
          </a:xfrm>
          <a:prstGeom prst="moon">
            <a:avLst>
              <a:gd name="adj" fmla="val 35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771775" y="3573463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120</a:t>
            </a:r>
            <a:r>
              <a:rPr lang="ru-RU" sz="2400" b="1" baseline="30000">
                <a:solidFill>
                  <a:srgbClr val="000000"/>
                </a:solidFill>
              </a:rPr>
              <a:t>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48200" y="4725144"/>
            <a:ext cx="4038600" cy="14010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627" name="Picture 33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4030663"/>
            <a:ext cx="31686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0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1"/>
                  </p:tgtEl>
                </p:cond>
              </p:nextCondLst>
            </p:seq>
          </p:childTnLst>
        </p:cTn>
      </p:par>
    </p:tnLst>
    <p:bldLst>
      <p:bldP spid="80899" grpId="0" animBg="1"/>
      <p:bldP spid="80909" grpId="0" animBg="1"/>
      <p:bldP spid="80913" grpId="0"/>
      <p:bldP spid="80914" grpId="0" animBg="1"/>
      <p:bldP spid="80915" grpId="0"/>
      <p:bldP spid="809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658</Words>
  <Application>Microsoft Office PowerPoint</Application>
  <PresentationFormat>Экран (4:3)</PresentationFormat>
  <Paragraphs>175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Тема Office</vt:lpstr>
      <vt:lpstr>Оформление по умолчанию</vt:lpstr>
      <vt:lpstr>1_Оформление по умолчанию</vt:lpstr>
      <vt:lpstr>9_Оформление по умолчанию</vt:lpstr>
      <vt:lpstr>12_Оформление по умолчанию</vt:lpstr>
      <vt:lpstr>7_Оформление по умолчанию</vt:lpstr>
      <vt:lpstr>13_Оформление по умолчанию</vt:lpstr>
      <vt:lpstr>5_Оформление по умолчанию</vt:lpstr>
      <vt:lpstr>Формула</vt:lpstr>
      <vt:lpstr>    30.03.12 Классная работа   Тема урока:  «Теорема Пифагора в математике, в заданиях ГИА и в жизни»</vt:lpstr>
      <vt:lpstr>Лист оценивания результатов и подведения итогов </vt:lpstr>
      <vt:lpstr>Устный счет</vt:lpstr>
      <vt:lpstr>Прямоугольный треугольник</vt:lpstr>
      <vt:lpstr>Пифагор Самосский</vt:lpstr>
      <vt:lpstr>Теорема Пифагора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Пифагора в жизни</vt:lpstr>
      <vt:lpstr>Когда вы будете проводить на дачу свет и вам  надо будет  рассчитать длину  электрического провода от домика высотой 2,5м  до столба высотой 8,5м, то вас  «выручит»  теорема Пифагора . </vt:lpstr>
      <vt:lpstr>  Для крепления мачты нужно установить 4 троса. Один конец каждого троса должен крепиться на высоте 12 м, другой на земле на расстоянии 5 м от мачты. Хватит ли 50 м троса для крепления мачты? </vt:lpstr>
      <vt:lpstr>  Теорема  ПИФАГОРА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«Теорема Пифагора в математике, в заданиях ГИА и в жизни»</dc:title>
  <dc:creator>admin</dc:creator>
  <cp:lastModifiedBy>admin</cp:lastModifiedBy>
  <cp:revision>79</cp:revision>
  <dcterms:created xsi:type="dcterms:W3CDTF">2012-01-29T07:29:37Z</dcterms:created>
  <dcterms:modified xsi:type="dcterms:W3CDTF">2012-12-18T18:29:07Z</dcterms:modified>
</cp:coreProperties>
</file>