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74" r:id="rId2"/>
    <p:sldId id="257" r:id="rId3"/>
    <p:sldId id="258" r:id="rId4"/>
    <p:sldId id="259" r:id="rId5"/>
    <p:sldId id="275" r:id="rId6"/>
    <p:sldId id="276" r:id="rId7"/>
    <p:sldId id="277" r:id="rId8"/>
    <p:sldId id="260" r:id="rId9"/>
    <p:sldId id="261" r:id="rId10"/>
    <p:sldId id="262" r:id="rId11"/>
    <p:sldId id="300" r:id="rId12"/>
    <p:sldId id="279" r:id="rId13"/>
    <p:sldId id="280" r:id="rId14"/>
    <p:sldId id="263" r:id="rId15"/>
    <p:sldId id="264" r:id="rId16"/>
    <p:sldId id="265" r:id="rId17"/>
    <p:sldId id="269" r:id="rId18"/>
    <p:sldId id="270" r:id="rId19"/>
    <p:sldId id="281" r:id="rId20"/>
    <p:sldId id="282" r:id="rId21"/>
    <p:sldId id="283" r:id="rId22"/>
    <p:sldId id="284" r:id="rId23"/>
    <p:sldId id="266" r:id="rId24"/>
    <p:sldId id="267" r:id="rId25"/>
    <p:sldId id="299" r:id="rId26"/>
    <p:sldId id="287" r:id="rId27"/>
    <p:sldId id="296" r:id="rId28"/>
    <p:sldId id="297" r:id="rId29"/>
    <p:sldId id="291" r:id="rId30"/>
    <p:sldId id="301" r:id="rId31"/>
    <p:sldId id="285" r:id="rId32"/>
    <p:sldId id="292" r:id="rId33"/>
    <p:sldId id="293" r:id="rId34"/>
    <p:sldId id="294" r:id="rId35"/>
    <p:sldId id="295" r:id="rId36"/>
    <p:sldId id="298" r:id="rId37"/>
    <p:sldId id="302" r:id="rId38"/>
    <p:sldId id="286" r:id="rId39"/>
    <p:sldId id="303" r:id="rId40"/>
    <p:sldId id="306" r:id="rId41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jpeg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2.jpeg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12.jpeg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CC3FF5-1F47-4505-AA63-1DD75CF9D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60BB63-9B09-4266-8241-740E27BB65FA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EAC219-CABC-4818-9ACA-752FFC1B0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C00F40-8A52-4563-8119-86E2175B2255}" type="slidenum">
              <a:rPr lang="ru-RU" smtClean="0">
                <a:latin typeface="Arial" pitchFamily="34" charset="0"/>
              </a:rPr>
              <a:pPr/>
              <a:t>28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2338" y="755650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4EBF0F-0A9B-4D0B-841C-FA6E260679E0}" type="slidenum">
              <a:rPr lang="ru-RU" smtClean="0">
                <a:latin typeface="Arial" pitchFamily="34" charset="0"/>
              </a:rPr>
              <a:pPr/>
              <a:t>29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BAA67C-5126-4E2A-BF8E-33C020AEFA60}" type="slidenum">
              <a:rPr lang="ru-RU" smtClean="0">
                <a:latin typeface="Arial" pitchFamily="34" charset="0"/>
              </a:rPr>
              <a:pPr/>
              <a:t>34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2338" y="755650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07B35B-B946-4DCE-A76C-538FCE3C186A}" type="slidenum">
              <a:rPr lang="ru-RU" smtClean="0">
                <a:latin typeface="Arial" pitchFamily="34" charset="0"/>
              </a:rPr>
              <a:pPr/>
              <a:t>35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2338" y="755650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74B79D-6F7C-4A6C-8725-A9834074E28D}" type="slidenum">
              <a:rPr lang="ru-RU" smtClean="0">
                <a:latin typeface="Arial" pitchFamily="34" charset="0"/>
              </a:rPr>
              <a:pPr/>
              <a:t>36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2338" y="755650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ACD5C8-2231-46F6-BEDB-D6168ABE5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E5FD-1A75-444C-9C6B-A0E714AB5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D7C4C53-9620-4407-A290-8DD2DC72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8E39B-4D0E-4A2F-A1FC-14347E042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A4338C-9A78-41D8-8DE3-BA43E0C1A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E816-BE2A-4A22-A9E7-EBA4E6047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FE7E1-646B-4877-9724-6D9754D6E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3371-8AF2-47B3-A0A6-3FFE6BB0C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71E7-F091-4543-8D29-6C625484B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D759-AA2A-490A-98DE-3CE0D2C1B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972177-8947-4193-9B6C-61B20E2FB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7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1B9663F-A7AA-42FE-90D5-EF6B828AD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6" r:id="rId2"/>
    <p:sldLayoutId id="2147483834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5" r:id="rId9"/>
    <p:sldLayoutId id="2147483832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285860"/>
            <a:ext cx="5105400" cy="24288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Формулы для решения задач на прогрессии</a:t>
            </a:r>
            <a:endParaRPr lang="ru-RU" dirty="0"/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63" y="5000625"/>
            <a:ext cx="5114925" cy="1101725"/>
          </a:xfrm>
        </p:spPr>
        <p:txBody>
          <a:bodyPr/>
          <a:lstStyle/>
          <a:p>
            <a:pPr eaLnBrk="1" hangingPunct="1"/>
            <a:r>
              <a:rPr lang="ru-RU" sz="2400" smtClean="0"/>
              <a:t>Урок алгебры в 9а классе</a:t>
            </a:r>
          </a:p>
          <a:p>
            <a:pPr eaLnBrk="1" hangingPunct="1"/>
            <a:r>
              <a:rPr lang="ru-RU" sz="2400" smtClean="0"/>
              <a:t>28 февраля 2012г.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1928813"/>
            <a:ext cx="821531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Не верно.</a:t>
            </a:r>
          </a:p>
          <a:p>
            <a:pPr algn="ctr"/>
            <a:r>
              <a:rPr lang="ru-RU" sz="2800" b="1"/>
              <a:t>Вспомни, что а</a:t>
            </a:r>
            <a:r>
              <a:rPr lang="en-US" sz="2800" b="1" baseline="-25000"/>
              <a:t>n</a:t>
            </a:r>
            <a:r>
              <a:rPr lang="en-US" sz="2800" b="1"/>
              <a:t> = a</a:t>
            </a:r>
            <a:r>
              <a:rPr lang="ru-RU" sz="2800" b="1" baseline="-25000"/>
              <a:t>1</a:t>
            </a:r>
            <a:r>
              <a:rPr lang="en-US" sz="2800" b="1"/>
              <a:t> + d</a:t>
            </a:r>
            <a:r>
              <a:rPr lang="ru-RU" sz="2800" b="1"/>
              <a:t>(</a:t>
            </a:r>
            <a:r>
              <a:rPr lang="en-US" sz="2800" b="1"/>
              <a:t>n-1)</a:t>
            </a:r>
            <a:r>
              <a:rPr lang="ru-RU" sz="2800" b="1"/>
              <a:t>, </a:t>
            </a:r>
          </a:p>
          <a:p>
            <a:pPr algn="ctr"/>
            <a:r>
              <a:rPr lang="ru-RU" sz="2800" b="1"/>
              <a:t>где</a:t>
            </a:r>
            <a:r>
              <a:rPr lang="en-US" sz="2800" b="1"/>
              <a:t> a</a:t>
            </a:r>
            <a:r>
              <a:rPr lang="ru-RU" sz="2800" b="1" baseline="-25000"/>
              <a:t>1</a:t>
            </a:r>
            <a:r>
              <a:rPr lang="en-US" sz="2800" b="1"/>
              <a:t> = 6</a:t>
            </a:r>
            <a:r>
              <a:rPr lang="ru-RU" sz="2800" b="1"/>
              <a:t>, </a:t>
            </a:r>
            <a:r>
              <a:rPr lang="en-US" sz="2800" b="1"/>
              <a:t>d</a:t>
            </a:r>
            <a:r>
              <a:rPr lang="ru-RU" sz="2800" b="1"/>
              <a:t> = 12 – 6 = 6, откуда </a:t>
            </a:r>
          </a:p>
          <a:p>
            <a:pPr algn="ctr"/>
            <a:r>
              <a:rPr lang="ru-RU" sz="2800" b="1"/>
              <a:t>а</a:t>
            </a:r>
            <a:r>
              <a:rPr lang="en-US" sz="2800" b="1" baseline="-25000"/>
              <a:t>n</a:t>
            </a:r>
            <a:r>
              <a:rPr lang="en-US" sz="2800" b="1"/>
              <a:t> = </a:t>
            </a:r>
            <a:r>
              <a:rPr lang="ru-RU" sz="2800" b="1"/>
              <a:t>6 </a:t>
            </a:r>
            <a:r>
              <a:rPr lang="en-US" sz="2800" b="1"/>
              <a:t>+ </a:t>
            </a:r>
            <a:r>
              <a:rPr lang="ru-RU" sz="2800" b="1"/>
              <a:t>6(</a:t>
            </a:r>
            <a:r>
              <a:rPr lang="en-US" sz="2800" b="1"/>
              <a:t>n-1)</a:t>
            </a:r>
            <a:r>
              <a:rPr lang="ru-RU" sz="2800" b="1"/>
              <a:t> = 6 + 6</a:t>
            </a:r>
            <a:r>
              <a:rPr lang="en-US" sz="2800" b="1"/>
              <a:t>n</a:t>
            </a:r>
            <a:r>
              <a:rPr lang="ru-RU" sz="2800" b="1"/>
              <a:t> – 6 = 6</a:t>
            </a:r>
            <a:r>
              <a:rPr lang="en-US" sz="2800" b="1"/>
              <a:t>n</a:t>
            </a:r>
            <a:r>
              <a:rPr lang="ru-RU" sz="2800" b="1"/>
              <a:t>, то есть каждый из членов прогрессии нацело делится на число 6. </a:t>
            </a:r>
          </a:p>
          <a:p>
            <a:pPr algn="ctr"/>
            <a:r>
              <a:rPr lang="ru-RU" sz="2800" b="1"/>
              <a:t> </a:t>
            </a:r>
          </a:p>
        </p:txBody>
      </p:sp>
      <p:sp>
        <p:nvSpPr>
          <p:cNvPr id="25603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29000" y="5214938"/>
            <a:ext cx="4373563" cy="1150937"/>
          </a:xfrm>
          <a:prstGeom prst="leftArrow">
            <a:avLst>
              <a:gd name="adj1" fmla="val 50000"/>
              <a:gd name="adj2" fmla="val 828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Вернуться к вопросу 3</a:t>
            </a:r>
            <a:r>
              <a:rPr lang="ru-RU" sz="2400" b="1">
                <a:hlinkClick r:id="rId2" action="ppaction://hlinksldjump"/>
              </a:rPr>
              <a:t> </a:t>
            </a:r>
            <a:endParaRPr lang="ru-RU" sz="2400" b="1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7858180" cy="13573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3. Какое </a:t>
            </a:r>
            <a:r>
              <a:rPr lang="ru-RU" sz="3200" dirty="0"/>
              <a:t>число не является членом арифметической прогрессии 6, </a:t>
            </a:r>
            <a:r>
              <a:rPr lang="ru-RU" sz="3200" dirty="0" smtClean="0"/>
              <a:t>12,18</a:t>
            </a:r>
            <a:r>
              <a:rPr lang="ru-RU" sz="3200" dirty="0"/>
              <a:t>,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7643834" cy="150019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Вопрос 4: Какое число </a:t>
            </a:r>
            <a:r>
              <a:rPr lang="ru-RU" sz="3200" u="sng" dirty="0" smtClean="0"/>
              <a:t>является</a:t>
            </a:r>
            <a:r>
              <a:rPr lang="ru-RU" sz="3200" dirty="0" smtClean="0"/>
              <a:t> членом геометрической прогрессии  </a:t>
            </a:r>
            <a:br>
              <a:rPr lang="ru-RU" sz="3200" dirty="0" smtClean="0"/>
            </a:br>
            <a:r>
              <a:rPr lang="ru-RU" sz="3200" dirty="0" smtClean="0"/>
              <a:t>6, 12, 24, …?</a:t>
            </a:r>
            <a:endParaRPr lang="ru-RU" sz="3200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00113" y="3500438"/>
            <a:ext cx="1176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2" action="ppaction://hlinksldjump"/>
              </a:rPr>
              <a:t>А. </a:t>
            </a:r>
            <a:r>
              <a:rPr lang="ru-RU" sz="2400" b="1"/>
              <a:t> 192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715125" y="3429000"/>
            <a:ext cx="919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3" action="ppaction://hlinksldjump"/>
              </a:rPr>
              <a:t>Г.</a:t>
            </a:r>
            <a:r>
              <a:rPr lang="ru-RU" sz="2400" b="1"/>
              <a:t>  60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843213" y="3500438"/>
            <a:ext cx="1174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3" action="ppaction://hlinksldjump"/>
              </a:rPr>
              <a:t>Б.</a:t>
            </a:r>
            <a:r>
              <a:rPr lang="ru-RU" sz="2400" b="1"/>
              <a:t>  100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786313" y="3500438"/>
            <a:ext cx="1004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3" action="ppaction://hlinksldjump"/>
              </a:rPr>
              <a:t>В.</a:t>
            </a:r>
            <a:r>
              <a:rPr lang="ru-RU" sz="2400" b="1"/>
              <a:t>  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276600" y="2754313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9900"/>
                </a:solidFill>
              </a:rPr>
              <a:t>Правильно.</a:t>
            </a:r>
          </a:p>
        </p:txBody>
      </p:sp>
      <p:sp>
        <p:nvSpPr>
          <p:cNvPr id="2765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63938" y="4786313"/>
            <a:ext cx="3008312" cy="1163637"/>
          </a:xfrm>
          <a:prstGeom prst="rightArrow">
            <a:avLst>
              <a:gd name="adj1" fmla="val 50000"/>
              <a:gd name="adj2" fmla="val 517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К вопросу 5</a:t>
            </a:r>
            <a:endParaRPr lang="ru-RU" sz="2400" b="1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48" y="571480"/>
            <a:ext cx="7072362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4. Какое </a:t>
            </a:r>
            <a:r>
              <a:rPr lang="ru-RU" sz="2400" dirty="0"/>
              <a:t>число </a:t>
            </a:r>
            <a:r>
              <a:rPr lang="ru-RU" sz="2400" u="sng" dirty="0" smtClean="0"/>
              <a:t>является</a:t>
            </a:r>
            <a:r>
              <a:rPr lang="ru-RU" sz="2400" dirty="0" smtClean="0"/>
              <a:t> </a:t>
            </a:r>
            <a:r>
              <a:rPr lang="ru-RU" sz="2400" dirty="0"/>
              <a:t>членом </a:t>
            </a:r>
            <a:r>
              <a:rPr lang="ru-RU" sz="2400" dirty="0" smtClean="0"/>
              <a:t>геометрической </a:t>
            </a:r>
            <a:r>
              <a:rPr lang="ru-RU" sz="2400" dirty="0"/>
              <a:t>прогрессии </a:t>
            </a:r>
            <a:r>
              <a:rPr lang="ru-RU" sz="2400" dirty="0" smtClean="0"/>
              <a:t> 6</a:t>
            </a:r>
            <a:r>
              <a:rPr lang="ru-RU" sz="2400" dirty="0"/>
              <a:t>, 12, </a:t>
            </a:r>
            <a:r>
              <a:rPr lang="ru-RU" sz="2400" dirty="0" smtClean="0"/>
              <a:t>24, </a:t>
            </a:r>
            <a:r>
              <a:rPr lang="ru-RU" sz="2400" dirty="0"/>
              <a:t>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1857375"/>
            <a:ext cx="82153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Не верно.</a:t>
            </a:r>
          </a:p>
          <a:p>
            <a:pPr algn="ctr"/>
            <a:endParaRPr lang="ru-RU" sz="3600" b="1">
              <a:solidFill>
                <a:srgbClr val="FF0000"/>
              </a:solidFill>
            </a:endParaRPr>
          </a:p>
          <a:p>
            <a:pPr algn="ctr"/>
            <a:r>
              <a:rPr lang="ru-RU" sz="2800" b="1"/>
              <a:t>Вспомни, что</a:t>
            </a:r>
            <a:r>
              <a:rPr lang="en-US" sz="2800" b="1"/>
              <a:t> q =</a:t>
            </a:r>
            <a:r>
              <a:rPr lang="ru-RU" sz="2800" b="1"/>
              <a:t> </a:t>
            </a:r>
            <a:r>
              <a:rPr lang="en-US" sz="2800" b="1"/>
              <a:t>b</a:t>
            </a:r>
            <a:r>
              <a:rPr lang="en-US" sz="2800" b="1" baseline="-25000"/>
              <a:t>n+1</a:t>
            </a:r>
            <a:r>
              <a:rPr lang="en-US" sz="2800" b="1"/>
              <a:t> : b</a:t>
            </a:r>
            <a:r>
              <a:rPr lang="en-US" sz="2800" b="1" baseline="-25000"/>
              <a:t>n</a:t>
            </a:r>
            <a:r>
              <a:rPr lang="en-US" sz="2800" b="1"/>
              <a:t> </a:t>
            </a:r>
            <a:r>
              <a:rPr lang="ru-RU" sz="2800" b="1"/>
              <a:t>, </a:t>
            </a:r>
          </a:p>
          <a:p>
            <a:pPr algn="ctr"/>
            <a:r>
              <a:rPr lang="ru-RU" sz="2800" b="1"/>
              <a:t>найди </a:t>
            </a:r>
            <a:r>
              <a:rPr lang="en-US" sz="2800" b="1"/>
              <a:t>q</a:t>
            </a:r>
            <a:r>
              <a:rPr lang="ru-RU" sz="2800" b="1"/>
              <a:t> = 12 : 6 = 2 и выпиши еще несколько членов данной прогрессии!</a:t>
            </a:r>
          </a:p>
        </p:txBody>
      </p:sp>
      <p:sp>
        <p:nvSpPr>
          <p:cNvPr id="28675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57563" y="4786313"/>
            <a:ext cx="4302125" cy="1377950"/>
          </a:xfrm>
          <a:prstGeom prst="leftArrow">
            <a:avLst>
              <a:gd name="adj1" fmla="val 50000"/>
              <a:gd name="adj2" fmla="val 828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cs typeface="Arial" pitchFamily="34" charset="0"/>
                <a:hlinkClick r:id="rId3" action="ppaction://hlinksldjump"/>
              </a:rPr>
              <a:t>Вернуться к вопросу 4 </a:t>
            </a:r>
            <a:endParaRPr lang="ru-RU" sz="2400" b="1">
              <a:cs typeface="Arial" pitchFamily="34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072362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4. Какое число </a:t>
            </a:r>
            <a:r>
              <a:rPr lang="ru-RU" sz="2400" u="sng" dirty="0" smtClean="0"/>
              <a:t>является</a:t>
            </a:r>
            <a:r>
              <a:rPr lang="ru-RU" sz="2400" dirty="0" smtClean="0"/>
              <a:t> </a:t>
            </a:r>
            <a:r>
              <a:rPr lang="ru-RU" sz="2400" dirty="0"/>
              <a:t>членом </a:t>
            </a:r>
            <a:r>
              <a:rPr lang="ru-RU" sz="2400" dirty="0" smtClean="0"/>
              <a:t>геометрической </a:t>
            </a:r>
            <a:r>
              <a:rPr lang="ru-RU" sz="2400" dirty="0"/>
              <a:t>прогрессии </a:t>
            </a:r>
            <a:r>
              <a:rPr lang="ru-RU" sz="2400" dirty="0" smtClean="0"/>
              <a:t> 6</a:t>
            </a:r>
            <a:r>
              <a:rPr lang="ru-RU" sz="2400" dirty="0"/>
              <a:t>, 12, </a:t>
            </a:r>
            <a:r>
              <a:rPr lang="ru-RU" sz="2400" dirty="0" smtClean="0"/>
              <a:t>24, </a:t>
            </a:r>
            <a:r>
              <a:rPr lang="ru-RU" sz="2400" dirty="0"/>
              <a:t>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6715140" cy="19288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Вопрос </a:t>
            </a:r>
            <a:r>
              <a:rPr lang="ru-RU" sz="2800" dirty="0" smtClean="0"/>
              <a:t>5: известны несколько последовательных Членов </a:t>
            </a:r>
            <a:r>
              <a:rPr lang="ru-RU" sz="2800" dirty="0"/>
              <a:t>арифметической </a:t>
            </a:r>
            <a:r>
              <a:rPr lang="ru-RU" sz="2800" dirty="0" smtClean="0"/>
              <a:t>прогрессии: </a:t>
            </a:r>
            <a:br>
              <a:rPr lang="ru-RU" sz="2800" dirty="0" smtClean="0"/>
            </a:br>
            <a:r>
              <a:rPr lang="ru-RU" sz="2800" dirty="0" smtClean="0"/>
              <a:t>…-12; </a:t>
            </a:r>
            <a:r>
              <a:rPr lang="en-US" sz="2800" i="1" dirty="0" smtClean="0"/>
              <a:t>x</a:t>
            </a:r>
            <a:r>
              <a:rPr lang="ru-RU" sz="2800" dirty="0" smtClean="0"/>
              <a:t>; 14; 27… Найдите число </a:t>
            </a:r>
            <a:r>
              <a:rPr lang="en-US" sz="2800" i="1" dirty="0" smtClean="0"/>
              <a:t>x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43125" y="3071813"/>
            <a:ext cx="3521075" cy="2597150"/>
          </a:xfrm>
        </p:spPr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А.</a:t>
            </a:r>
            <a:r>
              <a:rPr lang="ru-RU" smtClean="0"/>
              <a:t> -1</a:t>
            </a:r>
          </a:p>
          <a:p>
            <a:pPr eaLnBrk="1" hangingPunct="1"/>
            <a:r>
              <a:rPr lang="ru-RU" smtClean="0">
                <a:hlinkClick r:id="rId2" action="ppaction://hlinksldjump"/>
              </a:rPr>
              <a:t>Б.</a:t>
            </a:r>
            <a:r>
              <a:rPr lang="ru-RU" smtClean="0"/>
              <a:t> 0</a:t>
            </a:r>
          </a:p>
          <a:p>
            <a:pPr eaLnBrk="1" hangingPunct="1"/>
            <a:r>
              <a:rPr lang="ru-RU" smtClean="0">
                <a:hlinkClick r:id="rId3" action="ppaction://hlinksldjump"/>
              </a:rPr>
              <a:t>В.</a:t>
            </a:r>
            <a:r>
              <a:rPr lang="ru-RU" smtClean="0"/>
              <a:t> 1</a:t>
            </a:r>
          </a:p>
          <a:p>
            <a:pPr eaLnBrk="1" hangingPunct="1"/>
            <a:r>
              <a:rPr lang="ru-RU" smtClean="0">
                <a:hlinkClick r:id="rId2" action="ppaction://hlinksldjump"/>
              </a:rPr>
              <a:t>Г.</a:t>
            </a:r>
            <a:r>
              <a:rPr lang="ru-RU" smtClean="0"/>
              <a:t> 2</a:t>
            </a:r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 flipV="1">
            <a:off x="7858125" y="6072188"/>
            <a:ext cx="287338" cy="142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Line 8"/>
          <p:cNvSpPr>
            <a:spLocks noChangeShapeType="1"/>
          </p:cNvSpPr>
          <p:nvPr/>
        </p:nvSpPr>
        <p:spPr bwMode="auto">
          <a:xfrm flipV="1">
            <a:off x="8010525" y="6224588"/>
            <a:ext cx="287338" cy="142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54" y="2143116"/>
            <a:ext cx="292895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Не верно!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3714750"/>
            <a:ext cx="7239000" cy="890588"/>
          </a:xfrm>
        </p:spPr>
        <p:txBody>
          <a:bodyPr/>
          <a:lstStyle/>
          <a:p>
            <a:pPr eaLnBrk="1" hangingPunct="1"/>
            <a:r>
              <a:rPr lang="ru-RU" smtClean="0"/>
              <a:t>Определи разность прогрессии или вспомни ее характеристическое свойство!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2928938" y="5214938"/>
            <a:ext cx="4749800" cy="1438275"/>
          </a:xfrm>
          <a:prstGeom prst="leftArrow">
            <a:avLst>
              <a:gd name="adj1" fmla="val 50000"/>
              <a:gd name="adj2" fmla="val 897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Вернуться к вопросу №5</a:t>
            </a:r>
            <a:endParaRPr lang="ru-RU" sz="2400" b="1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357166"/>
            <a:ext cx="7358114" cy="142876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5. известны несколько последовательных Членов арифметической прогрессии: </a:t>
            </a:r>
            <a:b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</a:b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…-12; </a:t>
            </a:r>
            <a:r>
              <a:rPr lang="en-US" sz="24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x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; 14; 27… Найдите число </a:t>
            </a:r>
            <a:r>
              <a:rPr lang="en-US" sz="24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x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571744"/>
            <a:ext cx="635798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Правильно! Молодец!</a:t>
            </a:r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3571875" y="4929188"/>
            <a:ext cx="4175125" cy="1368425"/>
          </a:xfrm>
          <a:prstGeom prst="rightArrow">
            <a:avLst>
              <a:gd name="adj1" fmla="val 50000"/>
              <a:gd name="adj2" fmla="val 804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Переходи к вопросу 6</a:t>
            </a:r>
            <a:endParaRPr lang="ru-RU" sz="2400" b="1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7158" y="500042"/>
            <a:ext cx="7500990" cy="1285884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5. известны несколько последовательных Членов арифметической прогрессии: </a:t>
            </a:r>
            <a:b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</a:b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…-12; </a:t>
            </a:r>
            <a:r>
              <a:rPr lang="en-US" sz="24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x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; 14; 27… Найдите число </a:t>
            </a:r>
            <a:r>
              <a:rPr lang="en-US" sz="24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x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229600" cy="571504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274320" indent="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Вопрос 6: известны несколько последовательных членов геометрической прогрессии: </a:t>
            </a:r>
          </a:p>
          <a:p>
            <a:pPr marL="274320" indent="0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…2;</a:t>
            </a:r>
            <a:r>
              <a:rPr lang="en-US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y</a:t>
            </a: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; 8; -16;… Найдите число</a:t>
            </a:r>
            <a:r>
              <a:rPr lang="en-US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Y</a:t>
            </a: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400" dirty="0">
                <a:hlinkClick r:id="rId2" action="ppaction://hlinksldjump"/>
              </a:rPr>
              <a:t>А</a:t>
            </a:r>
            <a:r>
              <a:rPr lang="ru-RU" sz="4400" dirty="0" smtClean="0">
                <a:hlinkClick r:id="rId2" action="ppaction://hlinksldjump"/>
              </a:rPr>
              <a:t>.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– 4   </a:t>
            </a:r>
            <a:r>
              <a:rPr lang="ru-RU" sz="4400" dirty="0" smtClean="0">
                <a:hlinkClick r:id="rId3" action="ppaction://hlinksldjump"/>
              </a:rPr>
              <a:t>Б.</a:t>
            </a:r>
            <a:r>
              <a:rPr lang="ru-RU" sz="4400" dirty="0" smtClean="0"/>
              <a:t> – 5</a:t>
            </a:r>
            <a:r>
              <a:rPr lang="ru-RU" sz="4400" dirty="0" smtClean="0">
                <a:solidFill>
                  <a:srgbClr val="002060"/>
                </a:solidFill>
              </a:rPr>
              <a:t>     </a:t>
            </a:r>
            <a:r>
              <a:rPr lang="ru-RU" sz="4400" dirty="0" smtClean="0">
                <a:hlinkClick r:id="rId3" action="ppaction://hlinksldjump"/>
              </a:rPr>
              <a:t>В.</a:t>
            </a:r>
            <a:r>
              <a:rPr lang="ru-RU" sz="4400" dirty="0" smtClean="0"/>
              <a:t> 4</a:t>
            </a:r>
            <a:r>
              <a:rPr lang="ru-RU" sz="4400" dirty="0" smtClean="0">
                <a:solidFill>
                  <a:srgbClr val="002060"/>
                </a:solidFill>
              </a:rPr>
              <a:t>    </a:t>
            </a:r>
            <a:r>
              <a:rPr lang="ru-RU" sz="4400" dirty="0" smtClean="0">
                <a:hlinkClick r:id="rId3" action="ppaction://hlinksldjump"/>
              </a:rPr>
              <a:t>Г.</a:t>
            </a:r>
            <a:r>
              <a:rPr lang="ru-RU" sz="4400" dirty="0" smtClean="0"/>
              <a:t> 5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лево 5"/>
          <p:cNvSpPr/>
          <p:nvPr/>
        </p:nvSpPr>
        <p:spPr>
          <a:xfrm>
            <a:off x="3714750" y="5072063"/>
            <a:ext cx="3929063" cy="1484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Вернись назад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14612" y="2428868"/>
            <a:ext cx="3786214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Не верно!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2938" y="3571875"/>
            <a:ext cx="7239000" cy="1143000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ru-RU" sz="2600" dirty="0">
                <a:latin typeface="+mn-lt"/>
              </a:rPr>
              <a:t>Определи знаменатель прогрессии или вспомни ее характеристическое свойство!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57166"/>
            <a:ext cx="81439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6. известны несколько последовательных членов геометрической прогрессии: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…2;</a:t>
            </a: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y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; 8; -16;… Найдите число</a:t>
            </a: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Y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2214554"/>
            <a:ext cx="632937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Молодец! Правильно!!!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idx="1"/>
          </p:nvPr>
        </p:nvSpPr>
        <p:spPr>
          <a:xfrm>
            <a:off x="5857875" y="4984750"/>
            <a:ext cx="3178175" cy="1323975"/>
          </a:xfrm>
          <a:prstGeom prst="irregularSeal2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AutoShape 3"/>
          <p:cNvSpPr>
            <a:spLocks noChangeArrowheads="1"/>
          </p:cNvSpPr>
          <p:nvPr/>
        </p:nvSpPr>
        <p:spPr bwMode="auto">
          <a:xfrm>
            <a:off x="1285875" y="3929063"/>
            <a:ext cx="4105275" cy="1584325"/>
          </a:xfrm>
          <a:prstGeom prst="rightArrow">
            <a:avLst>
              <a:gd name="adj1" fmla="val 50000"/>
              <a:gd name="adj2" fmla="val 64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Перейти к вопросу 7</a:t>
            </a:r>
            <a:endParaRPr lang="ru-RU" sz="2400" b="1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357188" y="2000250"/>
            <a:ext cx="1295400" cy="1441450"/>
          </a:xfrm>
          <a:prstGeom prst="irregularSeal2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166"/>
            <a:ext cx="81439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6. известны несколько последовательных членов геометрической прогрессии: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…2;</a:t>
            </a: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y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; 8; -16;… Найдите число</a:t>
            </a: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Y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242048" cy="13573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Вопрос 1: Какая из следующих последовательностей </a:t>
            </a:r>
            <a:r>
              <a:rPr lang="ru-RU" sz="2800" u="sng" dirty="0" smtClean="0"/>
              <a:t>является</a:t>
            </a:r>
            <a:r>
              <a:rPr lang="ru-RU" sz="2800" dirty="0" smtClean="0"/>
              <a:t> арифметической прогрессией?</a:t>
            </a:r>
            <a:endParaRPr lang="ru-RU" sz="2800" dirty="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80975" y="2028825"/>
            <a:ext cx="7962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2" action="ppaction://hlinksldjump"/>
              </a:rPr>
              <a:t>А.</a:t>
            </a:r>
            <a:r>
              <a:rPr lang="ru-RU" sz="2800" b="1"/>
              <a:t> Последовательность натуральных степеней числа 3.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80975" y="3213100"/>
            <a:ext cx="7962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3" action="ppaction://hlinksldjump"/>
              </a:rPr>
              <a:t>Б.</a:t>
            </a:r>
            <a:r>
              <a:rPr lang="ru-RU" sz="2800" b="1"/>
              <a:t> Последовательность натуральных чисел, кратных 7.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80975" y="4292600"/>
            <a:ext cx="8034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2" action="ppaction://hlinksldjump"/>
              </a:rPr>
              <a:t>В.</a:t>
            </a:r>
            <a:r>
              <a:rPr lang="ru-RU" sz="2800" b="1"/>
              <a:t> Последовательность квадратов натуральных чисел.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180975" y="530066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2" action="ppaction://hlinksldjump"/>
              </a:rPr>
              <a:t>Г.</a:t>
            </a:r>
            <a:r>
              <a:rPr lang="ru-RU" sz="2800" b="1"/>
              <a:t> Последовательность чисел, обратных натуральным.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215338" cy="4525963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274320" indent="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Вопрос 7: Найди сумму первых пяти членов геометрической прогрессии, если известно, что ее первый член равен  48, а знаменатель равен -0,5. 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>
              <a:solidFill>
                <a:srgbClr val="002060"/>
              </a:solidFill>
              <a:hlinkClick r:id="rId2" action="ppaction://hlinksldjump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400" dirty="0" smtClean="0">
                <a:hlinkClick r:id="rId2" action="ppaction://hlinksldjump"/>
              </a:rPr>
              <a:t>А.</a:t>
            </a:r>
            <a:r>
              <a:rPr lang="ru-RU" sz="4400" dirty="0" smtClean="0"/>
              <a:t> – 93</a:t>
            </a:r>
            <a:r>
              <a:rPr lang="ru-RU" sz="4400" dirty="0" smtClean="0">
                <a:solidFill>
                  <a:srgbClr val="002060"/>
                </a:solidFill>
              </a:rPr>
              <a:t>   </a:t>
            </a:r>
            <a:r>
              <a:rPr lang="ru-RU" sz="4400" dirty="0" smtClean="0">
                <a:hlinkClick r:id="rId2" action="ppaction://hlinksldjump"/>
              </a:rPr>
              <a:t>Б.</a:t>
            </a:r>
            <a:r>
              <a:rPr lang="ru-RU" sz="4400" dirty="0" smtClean="0"/>
              <a:t> – 33</a:t>
            </a:r>
            <a:r>
              <a:rPr lang="ru-RU" sz="4400" dirty="0" smtClean="0">
                <a:solidFill>
                  <a:srgbClr val="002060"/>
                </a:solidFill>
              </a:rPr>
              <a:t>  </a:t>
            </a:r>
            <a:r>
              <a:rPr lang="ru-RU" sz="4400" dirty="0" smtClean="0">
                <a:hlinkClick r:id="rId3" action="ppaction://hlinksldjump"/>
              </a:rPr>
              <a:t>В.</a:t>
            </a:r>
            <a:r>
              <a:rPr lang="ru-RU" sz="4400" dirty="0" smtClean="0"/>
              <a:t> 33</a:t>
            </a:r>
            <a:r>
              <a:rPr lang="ru-RU" sz="4400" dirty="0" smtClean="0">
                <a:solidFill>
                  <a:srgbClr val="002060"/>
                </a:solidFill>
              </a:rPr>
              <a:t>   </a:t>
            </a:r>
            <a:r>
              <a:rPr lang="ru-RU" sz="4400" dirty="0" smtClean="0">
                <a:hlinkClick r:id="rId2" action="ppaction://hlinksldjump"/>
              </a:rPr>
              <a:t>Г.</a:t>
            </a:r>
            <a:r>
              <a:rPr lang="ru-RU" sz="4400" dirty="0" smtClean="0"/>
              <a:t> 93</a:t>
            </a:r>
            <a:endParaRPr lang="ru-RU" sz="4400" dirty="0">
              <a:solidFill>
                <a:srgbClr val="00206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лево 5"/>
          <p:cNvSpPr/>
          <p:nvPr/>
        </p:nvSpPr>
        <p:spPr>
          <a:xfrm>
            <a:off x="3571875" y="4929188"/>
            <a:ext cx="3429000" cy="1285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Вернись назад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71934" y="2643182"/>
            <a:ext cx="3429024" cy="78581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Не верно!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938" y="4143375"/>
            <a:ext cx="7239000" cy="1071563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ru-RU" sz="2600" dirty="0">
                <a:latin typeface="+mn-lt"/>
              </a:rPr>
              <a:t>Выпиши первые четыре члена прогрессии и сложи их!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85728"/>
            <a:ext cx="7572428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7. Найди сумму первых пяти членов геометрической прогрессии, если известно, что ее первый член равен  3, а знаменатель равен -2.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786058"/>
            <a:ext cx="625794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Молодец! Правильно!!!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idx="1"/>
          </p:nvPr>
        </p:nvSpPr>
        <p:spPr>
          <a:xfrm>
            <a:off x="5965825" y="5357813"/>
            <a:ext cx="3178175" cy="1323975"/>
          </a:xfrm>
          <a:prstGeom prst="irregularSeal2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1500188" y="4857750"/>
            <a:ext cx="4105275" cy="1584325"/>
          </a:xfrm>
          <a:prstGeom prst="rightArrow">
            <a:avLst>
              <a:gd name="adj1" fmla="val 50000"/>
              <a:gd name="adj2" fmla="val 64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Перейти к вопросу </a:t>
            </a:r>
            <a:r>
              <a:rPr lang="en-US" sz="2400" b="1">
                <a:hlinkClick r:id="rId2" action="ppaction://hlinksldjump"/>
              </a:rPr>
              <a:t>8</a:t>
            </a:r>
            <a:endParaRPr lang="ru-RU" sz="2400" b="1"/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>
            <a:off x="285750" y="2786063"/>
            <a:ext cx="1295400" cy="1441450"/>
          </a:xfrm>
          <a:prstGeom prst="irregularSeal2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8604"/>
            <a:ext cx="7572428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7. Найди сумму первых пяти членов геометрической прогрессии, если известно, что ее первый член равен  3, а знаменатель равен -2.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7643866" cy="207170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Вопрос </a:t>
            </a:r>
            <a:r>
              <a:rPr lang="en-US" sz="2800" dirty="0" smtClean="0"/>
              <a:t>8</a:t>
            </a:r>
            <a:r>
              <a:rPr lang="ru-RU" sz="2800" dirty="0" smtClean="0"/>
              <a:t>: </a:t>
            </a:r>
            <a:r>
              <a:rPr lang="ru-RU" sz="2800" dirty="0"/>
              <a:t>Найди сумму первых восьми членов арифметической прогрессии, если известно, что ее первый член равен  </a:t>
            </a:r>
            <a:r>
              <a:rPr lang="ru-RU" sz="2800" dirty="0" smtClean="0"/>
              <a:t>4, а </a:t>
            </a:r>
            <a:r>
              <a:rPr lang="ru-RU" sz="2800" dirty="0"/>
              <a:t>разность равна </a:t>
            </a:r>
            <a:r>
              <a:rPr lang="ru-RU" sz="2800" dirty="0" smtClean="0"/>
              <a:t>-2</a:t>
            </a:r>
            <a:r>
              <a:rPr lang="ru-RU" sz="2800" dirty="0"/>
              <a:t>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71750" y="3286125"/>
            <a:ext cx="3543300" cy="2500313"/>
          </a:xfrm>
        </p:spPr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А.</a:t>
            </a:r>
            <a:r>
              <a:rPr lang="ru-RU" smtClean="0"/>
              <a:t> – 18</a:t>
            </a:r>
            <a:endParaRPr lang="ru-RU" smtClean="0">
              <a:hlinkClick r:id="rId2" action="ppaction://hlinksldjump"/>
            </a:endParaRPr>
          </a:p>
          <a:p>
            <a:pPr eaLnBrk="1" hangingPunct="1"/>
            <a:r>
              <a:rPr lang="ru-RU" smtClean="0">
                <a:hlinkClick r:id="rId2" action="ppaction://hlinksldjump"/>
              </a:rPr>
              <a:t>Б.</a:t>
            </a:r>
            <a:r>
              <a:rPr lang="ru-RU" smtClean="0"/>
              <a:t> – 20</a:t>
            </a:r>
          </a:p>
          <a:p>
            <a:pPr eaLnBrk="1" hangingPunct="1"/>
            <a:r>
              <a:rPr lang="ru-RU" smtClean="0">
                <a:hlinkClick r:id="rId3" action="ppaction://hlinksldjump"/>
              </a:rPr>
              <a:t>В.</a:t>
            </a:r>
            <a:r>
              <a:rPr lang="ru-RU" smtClean="0"/>
              <a:t> – 24</a:t>
            </a:r>
          </a:p>
          <a:p>
            <a:pPr eaLnBrk="1" hangingPunct="1"/>
            <a:r>
              <a:rPr lang="ru-RU" smtClean="0">
                <a:hlinkClick r:id="rId2" action="ppaction://hlinksldjump"/>
              </a:rPr>
              <a:t>Г.</a:t>
            </a:r>
            <a:r>
              <a:rPr lang="ru-RU" smtClean="0"/>
              <a:t> –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50" y="2214554"/>
            <a:ext cx="340042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Ошибка!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3786188"/>
            <a:ext cx="7239000" cy="1176337"/>
          </a:xfrm>
        </p:spPr>
        <p:txBody>
          <a:bodyPr/>
          <a:lstStyle/>
          <a:p>
            <a:pPr eaLnBrk="1" hangingPunct="1"/>
            <a:r>
              <a:rPr lang="ru-RU" smtClean="0"/>
              <a:t>Выпиши первые восемь членов прогрессии, а затем сложи их.</a:t>
            </a:r>
          </a:p>
          <a:p>
            <a:pPr eaLnBrk="1" hangingPunct="1"/>
            <a:endParaRPr lang="ru-RU" smtClean="0"/>
          </a:p>
        </p:txBody>
      </p:sp>
      <p:sp>
        <p:nvSpPr>
          <p:cNvPr id="39940" name="AutoShape 5"/>
          <p:cNvSpPr>
            <a:spLocks noChangeArrowheads="1"/>
          </p:cNvSpPr>
          <p:nvPr/>
        </p:nvSpPr>
        <p:spPr bwMode="auto">
          <a:xfrm>
            <a:off x="3357563" y="5000625"/>
            <a:ext cx="4183062" cy="1368425"/>
          </a:xfrm>
          <a:prstGeom prst="leftArrow">
            <a:avLst>
              <a:gd name="adj1" fmla="val 50000"/>
              <a:gd name="adj2" fmla="val 821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Вернуться к вопросу </a:t>
            </a:r>
            <a:r>
              <a:rPr lang="en-US" sz="2400" b="1">
                <a:hlinkClick r:id="rId2" action="ppaction://hlinksldjump"/>
              </a:rPr>
              <a:t>8</a:t>
            </a:r>
            <a:endParaRPr lang="ru-RU" sz="2400" b="1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428604"/>
            <a:ext cx="7239000" cy="1643074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8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 Найди сумму первых восьми членов арифметической прогрессии, если известно, что ее первый член равен  -4, а разность равна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2643182"/>
            <a:ext cx="640081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Молодец! Правильно!!!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>
          <a:xfrm>
            <a:off x="5857875" y="4984750"/>
            <a:ext cx="3178175" cy="1323975"/>
          </a:xfrm>
          <a:prstGeom prst="irregularSeal2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214313" y="4786313"/>
            <a:ext cx="5500687" cy="1727200"/>
          </a:xfrm>
          <a:prstGeom prst="rightArrow">
            <a:avLst>
              <a:gd name="adj1" fmla="val 50000"/>
              <a:gd name="adj2" fmla="val 647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Перейти к задаче Карла Гаусса </a:t>
            </a:r>
            <a:endParaRPr lang="ru-RU" sz="2400" b="1"/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500063" y="2857500"/>
            <a:ext cx="1295400" cy="1441450"/>
          </a:xfrm>
          <a:prstGeom prst="irregularSeal2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428604"/>
            <a:ext cx="7239000" cy="1643074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8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. Найди сумму первых восьми членов арифметической прогрессии, если известно, что ее первый член равен  -4, а разность равна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239000" cy="82075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Задача гаусса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946775"/>
            <a:ext cx="8226425" cy="14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/>
          </a:p>
        </p:txBody>
      </p:sp>
      <p:pic>
        <p:nvPicPr>
          <p:cNvPr id="28676" name="Picture 4" descr="Фото 0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428750"/>
            <a:ext cx="410686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mage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25" y="357188"/>
            <a:ext cx="20542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715000" y="3429000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 Black" pitchFamily="34" charset="0"/>
              </a:rPr>
              <a:t>К.Ф.Гаусс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72063" y="4071938"/>
            <a:ext cx="287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Arial Black" pitchFamily="34" charset="0"/>
              </a:rPr>
              <a:t>Чему равна сумма первых ста натуральных чисел ?</a:t>
            </a:r>
          </a:p>
        </p:txBody>
      </p:sp>
      <p:sp>
        <p:nvSpPr>
          <p:cNvPr id="9" name="Text Box 73"/>
          <p:cNvSpPr txBox="1">
            <a:spLocks noChangeArrowheads="1"/>
          </p:cNvSpPr>
          <p:nvPr/>
        </p:nvSpPr>
        <p:spPr bwMode="auto">
          <a:xfrm>
            <a:off x="4929188" y="5715000"/>
            <a:ext cx="3214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Ответ: </a:t>
            </a:r>
            <a:r>
              <a:rPr lang="en-US" sz="4000" b="1">
                <a:solidFill>
                  <a:srgbClr val="FF0000"/>
                </a:solidFill>
              </a:rPr>
              <a:t>5</a:t>
            </a:r>
            <a:r>
              <a:rPr lang="ru-RU" sz="4000" b="1">
                <a:solidFill>
                  <a:srgbClr val="FF0000"/>
                </a:solidFill>
              </a:rPr>
              <a:t>0</a:t>
            </a:r>
            <a:r>
              <a:rPr lang="en-US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endParaRPr lang="ru-RU" smtClean="0"/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C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750" y="1428750"/>
            <a:ext cx="8388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</a:rPr>
              <a:t>S</a:t>
            </a:r>
            <a:r>
              <a:rPr lang="ru-RU" sz="5400" b="1" baseline="-25000">
                <a:solidFill>
                  <a:srgbClr val="FF0000"/>
                </a:solidFill>
              </a:rPr>
              <a:t>10</a:t>
            </a:r>
            <a:r>
              <a:rPr lang="en-US" sz="5400" b="1" baseline="-25000">
                <a:solidFill>
                  <a:srgbClr val="FF0000"/>
                </a:solidFill>
              </a:rPr>
              <a:t>0</a:t>
            </a:r>
            <a:r>
              <a:rPr lang="en-US" sz="4000" b="1"/>
              <a:t>= 1</a:t>
            </a:r>
            <a:r>
              <a:rPr lang="ru-RU" sz="4000" b="1"/>
              <a:t> </a:t>
            </a:r>
            <a:r>
              <a:rPr lang="en-US" sz="4000" b="1"/>
              <a:t>+</a:t>
            </a:r>
            <a:r>
              <a:rPr lang="ru-RU" sz="4000" b="1"/>
              <a:t> 2 </a:t>
            </a:r>
            <a:r>
              <a:rPr lang="en-US" sz="4000" b="1"/>
              <a:t>+</a:t>
            </a:r>
            <a:r>
              <a:rPr lang="ru-RU" sz="4000" b="1"/>
              <a:t> 3 </a:t>
            </a:r>
            <a:r>
              <a:rPr lang="en-US" sz="4000" b="1"/>
              <a:t>+…+</a:t>
            </a:r>
            <a:r>
              <a:rPr lang="ru-RU" sz="4000" b="1"/>
              <a:t> 98 + 99 + 100</a:t>
            </a:r>
            <a:r>
              <a:rPr lang="ru-RU" sz="4000" b="1" baseline="30000"/>
              <a:t> </a:t>
            </a:r>
            <a:endParaRPr lang="ru-RU" sz="4000" b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5750" y="142875"/>
            <a:ext cx="4786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1</a:t>
            </a:r>
            <a:r>
              <a:rPr lang="ru-RU" sz="4000" b="1"/>
              <a:t>; </a:t>
            </a:r>
            <a:r>
              <a:rPr lang="en-US" sz="4000" b="1"/>
              <a:t>2</a:t>
            </a:r>
            <a:r>
              <a:rPr lang="ru-RU" sz="4000" b="1"/>
              <a:t>; 3; 4; 5;</a:t>
            </a:r>
            <a:r>
              <a:rPr lang="en-US" sz="4000" b="1"/>
              <a:t>...</a:t>
            </a:r>
            <a:r>
              <a:rPr lang="ru-RU" sz="4000" b="1"/>
              <a:t>; 100</a:t>
            </a:r>
          </a:p>
        </p:txBody>
      </p:sp>
      <p:sp>
        <p:nvSpPr>
          <p:cNvPr id="43014" name="Text Box 12"/>
          <p:cNvSpPr txBox="1">
            <a:spLocks noChangeArrowheads="1"/>
          </p:cNvSpPr>
          <p:nvPr/>
        </p:nvSpPr>
        <p:spPr bwMode="auto">
          <a:xfrm>
            <a:off x="5200650" y="2513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428750" y="785813"/>
            <a:ext cx="7715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b="1">
                <a:solidFill>
                  <a:srgbClr val="FF0000"/>
                </a:solidFill>
              </a:rPr>
              <a:t>a</a:t>
            </a:r>
            <a:r>
              <a:rPr lang="en-GB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FF0000"/>
                </a:solidFill>
              </a:rPr>
              <a:t>= 1</a:t>
            </a:r>
            <a:r>
              <a:rPr lang="ru-RU" sz="3600" b="1">
                <a:solidFill>
                  <a:srgbClr val="FF0000"/>
                </a:solidFill>
              </a:rPr>
              <a:t>, </a:t>
            </a:r>
            <a:r>
              <a:rPr lang="en-GB" sz="4400" b="1">
                <a:solidFill>
                  <a:srgbClr val="FF0000"/>
                </a:solidFill>
              </a:rPr>
              <a:t>a</a:t>
            </a:r>
            <a:r>
              <a:rPr lang="en-GB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4400" b="1">
                <a:solidFill>
                  <a:srgbClr val="FF0000"/>
                </a:solidFill>
              </a:rPr>
              <a:t>= 1</a:t>
            </a:r>
            <a:r>
              <a:rPr lang="en-US" sz="4400" b="1">
                <a:solidFill>
                  <a:srgbClr val="FF0000"/>
                </a:solidFill>
              </a:rPr>
              <a:t>00</a:t>
            </a:r>
            <a:r>
              <a:rPr lang="ru-RU" sz="3600" b="1">
                <a:solidFill>
                  <a:srgbClr val="FF0000"/>
                </a:solidFill>
              </a:rPr>
              <a:t>,</a:t>
            </a:r>
            <a:r>
              <a:rPr lang="en-US" sz="3600" b="1">
                <a:solidFill>
                  <a:srgbClr val="FF0000"/>
                </a:solidFill>
              </a:rPr>
              <a:t> d=1; </a:t>
            </a:r>
            <a:r>
              <a:rPr lang="en-US" sz="4400" b="1">
                <a:solidFill>
                  <a:srgbClr val="FF0000"/>
                </a:solidFill>
              </a:rPr>
              <a:t>S</a:t>
            </a:r>
            <a:r>
              <a:rPr lang="en-US" sz="4400" b="1" baseline="-25000">
                <a:solidFill>
                  <a:srgbClr val="FF0000"/>
                </a:solidFill>
              </a:rPr>
              <a:t>100</a:t>
            </a:r>
            <a:r>
              <a:rPr lang="en-US" sz="3600" b="1" baseline="-2500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=</a:t>
            </a:r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sz="4400" b="1">
                <a:solidFill>
                  <a:srgbClr val="FF0000"/>
                </a:solidFill>
              </a:rPr>
              <a:t>?</a:t>
            </a:r>
            <a:r>
              <a:rPr lang="en-US" sz="2800" b="1">
                <a:solidFill>
                  <a:srgbClr val="FF0000"/>
                </a:solidFill>
              </a:rPr>
              <a:t> </a:t>
            </a:r>
            <a:endParaRPr lang="ru-RU" sz="3600" b="1">
              <a:solidFill>
                <a:srgbClr val="FF0000"/>
              </a:solidFill>
            </a:endParaRP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-214313" y="2714625"/>
            <a:ext cx="8931276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   </a:t>
            </a: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ru-RU" sz="4800" b="1" baseline="-25000">
                <a:solidFill>
                  <a:srgbClr val="FF0000"/>
                </a:solidFill>
              </a:rPr>
              <a:t>10</a:t>
            </a:r>
            <a:r>
              <a:rPr lang="en-US" sz="4800" b="1" baseline="-25000">
                <a:solidFill>
                  <a:srgbClr val="FF0000"/>
                </a:solidFill>
              </a:rPr>
              <a:t>0</a:t>
            </a:r>
            <a:r>
              <a:rPr lang="en-US" sz="4000" b="1"/>
              <a:t>= </a:t>
            </a:r>
            <a:r>
              <a:rPr lang="ru-RU" sz="4000" b="1"/>
              <a:t>100 </a:t>
            </a:r>
            <a:r>
              <a:rPr lang="en-US" sz="4000" b="1"/>
              <a:t>+</a:t>
            </a:r>
            <a:r>
              <a:rPr lang="ru-RU" sz="4000" b="1"/>
              <a:t> 99 + 98 +… + </a:t>
            </a:r>
            <a:r>
              <a:rPr lang="en-US" sz="4000" b="1"/>
              <a:t>3</a:t>
            </a:r>
            <a:r>
              <a:rPr lang="ru-RU" sz="4000" b="1"/>
              <a:t> + </a:t>
            </a:r>
            <a:r>
              <a:rPr lang="en-US" sz="4000" b="1"/>
              <a:t>2</a:t>
            </a:r>
            <a:r>
              <a:rPr lang="ru-RU" sz="4000" b="1"/>
              <a:t> </a:t>
            </a:r>
            <a:r>
              <a:rPr lang="en-US" sz="4000" b="1"/>
              <a:t>+</a:t>
            </a:r>
            <a:r>
              <a:rPr lang="ru-RU" sz="4000" b="1"/>
              <a:t>1</a:t>
            </a:r>
            <a:r>
              <a:rPr lang="ru-RU" sz="4000" b="1" baseline="30000"/>
              <a:t>  </a:t>
            </a:r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214313" y="3714750"/>
            <a:ext cx="8497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0" y="3857625"/>
            <a:ext cx="83200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2</a:t>
            </a: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ru-RU" sz="4800" b="1" baseline="-25000">
                <a:solidFill>
                  <a:srgbClr val="FF0000"/>
                </a:solidFill>
              </a:rPr>
              <a:t>10</a:t>
            </a:r>
            <a:r>
              <a:rPr lang="en-US" sz="4800" b="1" baseline="-25000">
                <a:solidFill>
                  <a:srgbClr val="FF0000"/>
                </a:solidFill>
              </a:rPr>
              <a:t>0</a:t>
            </a:r>
            <a:r>
              <a:rPr lang="ru-RU" sz="4000" b="1"/>
              <a:t> </a:t>
            </a:r>
            <a:r>
              <a:rPr lang="en-US" sz="4000" b="1"/>
              <a:t>= </a:t>
            </a:r>
            <a:r>
              <a:rPr lang="ru-RU" sz="4000" b="1"/>
              <a:t>101</a:t>
            </a:r>
            <a:r>
              <a:rPr lang="en-US" sz="4000" b="1"/>
              <a:t> + 101 +…+ 101 + 101</a:t>
            </a:r>
            <a:r>
              <a:rPr lang="ru-RU" sz="4000" b="1" baseline="30000"/>
              <a:t> </a:t>
            </a:r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 flipV="1">
            <a:off x="142875" y="2500313"/>
            <a:ext cx="4286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0" name="Text Box 72"/>
          <p:cNvSpPr txBox="1">
            <a:spLocks noChangeArrowheads="1"/>
          </p:cNvSpPr>
          <p:nvPr/>
        </p:nvSpPr>
        <p:spPr bwMode="auto">
          <a:xfrm>
            <a:off x="3276600" y="5013325"/>
            <a:ext cx="586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/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4500563" y="5786438"/>
            <a:ext cx="2689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= </a:t>
            </a:r>
            <a:r>
              <a:rPr lang="en-US" sz="4000" b="1">
                <a:solidFill>
                  <a:srgbClr val="FF0000"/>
                </a:solidFill>
              </a:rPr>
              <a:t>5</a:t>
            </a:r>
            <a:r>
              <a:rPr lang="ru-RU" sz="4000" b="1">
                <a:solidFill>
                  <a:srgbClr val="FF0000"/>
                </a:solidFill>
              </a:rPr>
              <a:t>0</a:t>
            </a:r>
            <a:r>
              <a:rPr lang="en-US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714375" y="5657850"/>
            <a:ext cx="3921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en-US" sz="4800" b="1" baseline="-25000">
                <a:solidFill>
                  <a:srgbClr val="FF0000"/>
                </a:solidFill>
              </a:rPr>
              <a:t>100</a:t>
            </a:r>
            <a:r>
              <a:rPr lang="ru-RU" sz="4000" b="1"/>
              <a:t> </a:t>
            </a:r>
            <a:r>
              <a:rPr lang="en-US" sz="4000" b="1"/>
              <a:t>= 10100:2 </a:t>
            </a:r>
            <a:r>
              <a:rPr lang="en-US" sz="3600" b="1"/>
              <a:t> </a:t>
            </a:r>
            <a:endParaRPr lang="ru-RU" sz="3200" b="1" baseline="30000"/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30" name="Line 60"/>
          <p:cNvSpPr>
            <a:spLocks noChangeShapeType="1"/>
          </p:cNvSpPr>
          <p:nvPr/>
        </p:nvSpPr>
        <p:spPr bwMode="auto">
          <a:xfrm flipH="1" flipV="1">
            <a:off x="357188" y="2286000"/>
            <a:ext cx="0" cy="428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4893469" y="1678782"/>
            <a:ext cx="571500" cy="621506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4214813" y="5000625"/>
            <a:ext cx="200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100 раз</a:t>
            </a:r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500063" y="5643563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2</a:t>
            </a: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ru-RU" sz="4800" b="1" baseline="-25000">
                <a:solidFill>
                  <a:srgbClr val="FF0000"/>
                </a:solidFill>
              </a:rPr>
              <a:t>10</a:t>
            </a:r>
            <a:r>
              <a:rPr lang="en-US" sz="4800" b="1" baseline="-25000">
                <a:solidFill>
                  <a:srgbClr val="FF0000"/>
                </a:solidFill>
              </a:rPr>
              <a:t>0</a:t>
            </a:r>
            <a:r>
              <a:rPr lang="ru-RU" sz="4000" b="1"/>
              <a:t> </a:t>
            </a:r>
            <a:r>
              <a:rPr lang="en-US" sz="4000" b="1"/>
              <a:t>= </a:t>
            </a:r>
            <a:r>
              <a:rPr lang="ru-RU" sz="4000" b="1"/>
              <a:t>10100</a:t>
            </a:r>
            <a:r>
              <a:rPr lang="ru-RU" sz="4000" b="1" baseline="30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tmFilter="0,0; .5, 1; 1, 1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68" grpId="0"/>
      <p:bldP spid="9271" grpId="0"/>
      <p:bldP spid="9272" grpId="0" animBg="1"/>
      <p:bldP spid="9274" grpId="0"/>
      <p:bldP spid="9276" grpId="0" animBg="1"/>
      <p:bldP spid="9289" grpId="0"/>
      <p:bldP spid="9292" grpId="0"/>
      <p:bldP spid="30" grpId="0" animBg="1"/>
      <p:bldP spid="17" grpId="0" animBg="1"/>
      <p:bldP spid="18" grpId="0"/>
      <p:bldP spid="20" grpId="0"/>
      <p:bldP spid="2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8143875" cy="6858000"/>
          </a:xfrm>
          <a:prstGeom prst="rect">
            <a:avLst/>
          </a:prstGeom>
          <a:gradFill rotWithShape="0">
            <a:gsLst>
              <a:gs pos="0">
                <a:srgbClr val="E6B8DA"/>
              </a:gs>
              <a:gs pos="100000">
                <a:srgbClr val="C5ACF2"/>
              </a:gs>
            </a:gsLst>
            <a:path path="rect">
              <a:fillToRect r="100000" b="10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00125" y="5057775"/>
            <a:ext cx="7056438" cy="1800225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4400"/>
              <a:t>(1)</a:t>
            </a:r>
            <a:endParaRPr lang="ru-RU" sz="4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28625" y="214313"/>
            <a:ext cx="8102600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Дано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;…;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>
                <a:solidFill>
                  <a:srgbClr val="000000"/>
                </a:solidFill>
              </a:rPr>
              <a:t>ариф</a:t>
            </a:r>
            <a:r>
              <a:rPr lang="en-GB" sz="2800" b="1">
                <a:solidFill>
                  <a:srgbClr val="000000"/>
                </a:solidFill>
              </a:rPr>
              <a:t>ме</a:t>
            </a:r>
            <a:r>
              <a:rPr lang="ru-RU" sz="2800" b="1">
                <a:solidFill>
                  <a:srgbClr val="000000"/>
                </a:solidFill>
              </a:rPr>
              <a:t>т</a:t>
            </a:r>
            <a:r>
              <a:rPr lang="en-GB" sz="2800" b="1">
                <a:solidFill>
                  <a:srgbClr val="000000"/>
                </a:solidFill>
              </a:rPr>
              <a:t>ическая           прогрессия.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14563" y="2000250"/>
            <a:ext cx="6357937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+…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214563" y="2714625"/>
            <a:ext cx="5976937" cy="203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+…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>
              <a:solidFill>
                <a:srgbClr val="000000"/>
              </a:solidFill>
            </a:endParaRPr>
          </a:p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>
              <a:solidFill>
                <a:srgbClr val="00000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714500" y="3571875"/>
            <a:ext cx="61214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928813" y="2571750"/>
            <a:ext cx="287337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071688" y="3929063"/>
            <a:ext cx="2500312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en-GB" sz="2800" b="1" i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28625" y="1000125"/>
            <a:ext cx="76327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Найти</a:t>
            </a:r>
            <a:r>
              <a:rPr lang="en-GB" sz="2400" b="1">
                <a:solidFill>
                  <a:srgbClr val="000000"/>
                </a:solidFill>
              </a:rPr>
              <a:t>: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 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28625" y="1643063"/>
            <a:ext cx="187166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Решение</a:t>
            </a:r>
            <a:r>
              <a:rPr lang="en-GB" sz="2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037" name="Text Box 24"/>
          <p:cNvSpPr txBox="1">
            <a:spLocks noChangeArrowheads="1"/>
          </p:cNvSpPr>
          <p:nvPr/>
        </p:nvSpPr>
        <p:spPr bwMode="auto">
          <a:xfrm>
            <a:off x="1384300" y="604043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2071688" y="2428875"/>
            <a:ext cx="0" cy="2857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2571750" y="5072063"/>
          <a:ext cx="3532188" cy="1500187"/>
        </p:xfrm>
        <a:graphic>
          <a:graphicData uri="http://schemas.openxmlformats.org/presentationml/2006/ole">
            <p:oleObj spid="_x0000_s1026" name="Формула" r:id="rId4" imgW="927000" imgH="393480" progId="Equation.3">
              <p:embed/>
            </p:oleObj>
          </a:graphicData>
        </a:graphic>
      </p:graphicFrame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071688" y="3929063"/>
            <a:ext cx="2500312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8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i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2786063" y="1928813"/>
            <a:ext cx="642937" cy="1928812"/>
          </a:xfrm>
          <a:prstGeom prst="donut">
            <a:avLst>
              <a:gd name="adj" fmla="val 8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ольцо 17"/>
          <p:cNvSpPr/>
          <p:nvPr/>
        </p:nvSpPr>
        <p:spPr>
          <a:xfrm>
            <a:off x="3571875" y="1928813"/>
            <a:ext cx="642938" cy="1928812"/>
          </a:xfrm>
          <a:prstGeom prst="donut">
            <a:avLst>
              <a:gd name="adj" fmla="val 8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7358063" y="2000250"/>
            <a:ext cx="714375" cy="1928813"/>
          </a:xfrm>
          <a:prstGeom prst="donut">
            <a:avLst>
              <a:gd name="adj" fmla="val 8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ольцо 19"/>
          <p:cNvSpPr/>
          <p:nvPr/>
        </p:nvSpPr>
        <p:spPr>
          <a:xfrm>
            <a:off x="4357688" y="1928813"/>
            <a:ext cx="714375" cy="2000250"/>
          </a:xfrm>
          <a:prstGeom prst="donut">
            <a:avLst>
              <a:gd name="adj" fmla="val 8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ольцо 20"/>
          <p:cNvSpPr/>
          <p:nvPr/>
        </p:nvSpPr>
        <p:spPr>
          <a:xfrm>
            <a:off x="5643563" y="2000250"/>
            <a:ext cx="785812" cy="1928813"/>
          </a:xfrm>
          <a:prstGeom prst="donut">
            <a:avLst>
              <a:gd name="adj" fmla="val 8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6429375" y="2000250"/>
            <a:ext cx="714375" cy="1928813"/>
          </a:xfrm>
          <a:prstGeom prst="donut">
            <a:avLst>
              <a:gd name="adj" fmla="val 8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 rot="5400000">
            <a:off x="5143500" y="1214438"/>
            <a:ext cx="500063" cy="5214937"/>
          </a:xfrm>
          <a:prstGeom prst="rightBrace">
            <a:avLst>
              <a:gd name="adj1" fmla="val 8333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4857750" y="3929063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/>
              <a:t>n</a:t>
            </a:r>
            <a:r>
              <a:rPr lang="ru-RU" sz="2800" b="1"/>
              <a:t> раз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3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4" grpId="0" animBg="1"/>
      <p:bldP spid="16396" grpId="0" animBg="1"/>
      <p:bldP spid="26" grpId="0" animBg="1"/>
      <p:bldP spid="15" grpId="0"/>
      <p:bldP spid="23" grpId="0" animBg="1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674"/>
            <a:ext cx="8072462" cy="17510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Формула суммы членов конечной арифметической прогрессии</a:t>
            </a:r>
            <a:endParaRPr lang="ru-RU" sz="4000" dirty="0"/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3286125" y="3929063"/>
          <a:ext cx="3449638" cy="757237"/>
        </p:xfrm>
        <a:graphic>
          <a:graphicData uri="http://schemas.openxmlformats.org/presentationml/2006/ole">
            <p:oleObj spid="_x0000_s2050" name="Формула" r:id="rId4" imgW="1041120" imgH="228600" progId="Equation.3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357188" y="2214563"/>
          <a:ext cx="4357687" cy="1285875"/>
        </p:xfrm>
        <a:graphic>
          <a:graphicData uri="http://schemas.openxmlformats.org/presentationml/2006/ole">
            <p:oleObj spid="_x0000_s2051" name="Формула" r:id="rId5" imgW="1066680" imgH="393480" progId="Equation.3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1857375" y="5214938"/>
          <a:ext cx="6078538" cy="1357312"/>
        </p:xfrm>
        <a:graphic>
          <a:graphicData uri="http://schemas.openxmlformats.org/presentationml/2006/ole">
            <p:oleObj spid="_x0000_s2052" name="Формула" r:id="rId6" imgW="147312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1857375" y="5143500"/>
          <a:ext cx="5453063" cy="1444625"/>
        </p:xfrm>
        <a:graphic>
          <a:graphicData uri="http://schemas.openxmlformats.org/presentationml/2006/ole">
            <p:oleObj spid="_x0000_s2053" name="Формула" r:id="rId7" imgW="1485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6686568" cy="12144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1. Какая </a:t>
            </a:r>
            <a:r>
              <a:rPr lang="ru-RU" sz="2400" dirty="0"/>
              <a:t>из следующих последовательностей </a:t>
            </a:r>
            <a:r>
              <a:rPr lang="ru-RU" sz="2400" u="sng" dirty="0"/>
              <a:t>является</a:t>
            </a:r>
            <a:r>
              <a:rPr lang="ru-RU" sz="2400" dirty="0"/>
              <a:t> арифметической прогрессией?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76600" y="2754313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9900"/>
                </a:solidFill>
              </a:rPr>
              <a:t>Правильно.</a:t>
            </a:r>
          </a:p>
        </p:txBody>
      </p:sp>
      <p:sp>
        <p:nvSpPr>
          <p:cNvPr id="184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63938" y="4786313"/>
            <a:ext cx="2936875" cy="1163637"/>
          </a:xfrm>
          <a:prstGeom prst="rightArrow">
            <a:avLst>
              <a:gd name="adj1" fmla="val 50000"/>
              <a:gd name="adj2" fmla="val 51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3" action="ppaction://hlinksldjump"/>
              </a:rPr>
              <a:t>К вопросу 2</a:t>
            </a: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6255488" cy="1143008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Практическое применение формулы  суммы первых </a:t>
            </a:r>
            <a:r>
              <a:rPr lang="en-US" sz="2400" dirty="0" smtClean="0"/>
              <a:t>n</a:t>
            </a:r>
            <a:r>
              <a:rPr lang="ru-RU" sz="2400" dirty="0" smtClean="0"/>
              <a:t> первых членов арифметической прогрессии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2071688"/>
            <a:ext cx="3290887" cy="2357437"/>
          </a:xfrm>
        </p:spPr>
        <p:txBody>
          <a:bodyPr/>
          <a:lstStyle/>
          <a:p>
            <a:pPr algn="l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b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baseline="-250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– арифм. прогрессия         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1, d=1, n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100                                      </a:t>
            </a:r>
            <a:endParaRPr lang="ru-RU" sz="2400" smtClean="0"/>
          </a:p>
          <a:p>
            <a:pPr algn="l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?                                   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429000"/>
            <a:ext cx="321468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607468" y="3250407"/>
            <a:ext cx="192881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071938" y="2286000"/>
          <a:ext cx="3028950" cy="911225"/>
        </p:xfrm>
        <a:graphic>
          <a:graphicData uri="http://schemas.openxmlformats.org/presentationml/2006/ole">
            <p:oleObj spid="_x0000_s3074" name="Формула" r:id="rId3" imgW="1307880" imgH="39348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3929063" y="3357563"/>
          <a:ext cx="3595687" cy="857250"/>
        </p:xfrm>
        <a:graphic>
          <a:graphicData uri="http://schemas.openxmlformats.org/presentationml/2006/ole">
            <p:oleObj spid="_x0000_s3075" name="Формула" r:id="rId4" imgW="1650960" imgH="39348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286000" y="4429125"/>
          <a:ext cx="5145088" cy="857250"/>
        </p:xfrm>
        <a:graphic>
          <a:graphicData uri="http://schemas.openxmlformats.org/presentationml/2006/ole">
            <p:oleObj spid="_x0000_s3076" name="Формула" r:id="rId5" imgW="2361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-142908" y="0"/>
            <a:ext cx="4143375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Определение                                                   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арифметической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Формула </a:t>
            </a:r>
            <a:r>
              <a:rPr lang="en-US" sz="2200" i="1" dirty="0" smtClean="0">
                <a:solidFill>
                  <a:schemeClr val="tx1"/>
                </a:solidFill>
              </a:rPr>
              <a:t>n</a:t>
            </a:r>
            <a:r>
              <a:rPr lang="ru-RU" sz="2200" i="1" dirty="0" smtClean="0">
                <a:solidFill>
                  <a:schemeClr val="tx1"/>
                </a:solidFill>
              </a:rPr>
              <a:t>-го</a:t>
            </a:r>
            <a:r>
              <a:rPr lang="ru-RU" sz="2200" dirty="0" smtClean="0">
                <a:solidFill>
                  <a:schemeClr val="tx1"/>
                </a:solidFill>
              </a:rPr>
              <a:t> члена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арифметической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tx1"/>
                </a:solidFill>
              </a:rPr>
              <a:t> Свойство каждого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члена арифметической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Сумма первых </a:t>
            </a:r>
            <a:r>
              <a:rPr lang="en-US" sz="2200" dirty="0" smtClean="0">
                <a:solidFill>
                  <a:schemeClr val="tx1"/>
                </a:solidFill>
              </a:rPr>
              <a:t>n</a:t>
            </a:r>
            <a:r>
              <a:rPr lang="ru-RU" sz="2200" dirty="0" smtClean="0">
                <a:solidFill>
                  <a:schemeClr val="tx1"/>
                </a:solidFill>
              </a:rPr>
              <a:t> членов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арифметической                                               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Формула   разности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арифметической                                                 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105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4857750" y="142875"/>
            <a:ext cx="4000500" cy="67151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428625"/>
            <a:ext cx="3643312" cy="1071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1714500"/>
            <a:ext cx="3643312" cy="1214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3143250"/>
            <a:ext cx="3643312" cy="1214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4500563"/>
            <a:ext cx="3643312" cy="1071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88" y="5786438"/>
            <a:ext cx="3643312" cy="1071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" name="Object 9" descr="Розовая тисненая бумага"/>
          <p:cNvGraphicFramePr>
            <a:graphicFrameLocks noChangeAspect="1"/>
          </p:cNvGraphicFramePr>
          <p:nvPr/>
        </p:nvGraphicFramePr>
        <p:xfrm>
          <a:off x="5357813" y="142875"/>
          <a:ext cx="3138487" cy="1189038"/>
        </p:xfrm>
        <a:graphic>
          <a:graphicData uri="http://schemas.openxmlformats.org/presentationml/2006/ole">
            <p:oleObj spid="_x0000_s4098" name="Формула" r:id="rId3" imgW="952200" imgH="393480" progId="Equation.3">
              <p:embed/>
            </p:oleObj>
          </a:graphicData>
        </a:graphic>
      </p:graphicFrame>
      <p:graphicFrame>
        <p:nvGraphicFramePr>
          <p:cNvPr id="13" name="Object 10" descr="Розовая тисненая бумага"/>
          <p:cNvGraphicFramePr>
            <a:graphicFrameLocks noChangeAspect="1"/>
          </p:cNvGraphicFramePr>
          <p:nvPr/>
        </p:nvGraphicFramePr>
        <p:xfrm>
          <a:off x="5643563" y="4714875"/>
          <a:ext cx="2714625" cy="785813"/>
        </p:xfrm>
        <a:graphic>
          <a:graphicData uri="http://schemas.openxmlformats.org/presentationml/2006/ole">
            <p:oleObj spid="_x0000_s4099" name="Формула" r:id="rId4" imgW="799920" imgH="228600" progId="Equation.3">
              <p:embed/>
            </p:oleObj>
          </a:graphicData>
        </a:graphic>
      </p:graphicFrame>
      <p:graphicFrame>
        <p:nvGraphicFramePr>
          <p:cNvPr id="16395" name="Object 11" descr="Розовая тисненая бумага"/>
          <p:cNvGraphicFramePr>
            <a:graphicFrameLocks noChangeAspect="1"/>
          </p:cNvGraphicFramePr>
          <p:nvPr/>
        </p:nvGraphicFramePr>
        <p:xfrm>
          <a:off x="5643563" y="2786063"/>
          <a:ext cx="2643187" cy="741362"/>
        </p:xfrm>
        <a:graphic>
          <a:graphicData uri="http://schemas.openxmlformats.org/presentationml/2006/ole">
            <p:oleObj spid="_x0000_s4100" name="Формула" r:id="rId5" imgW="1054080" imgH="228600" progId="Equation.3">
              <p:embed/>
            </p:oleObj>
          </a:graphicData>
        </a:graphic>
      </p:graphicFrame>
      <p:graphicFrame>
        <p:nvGraphicFramePr>
          <p:cNvPr id="16396" name="Object 12" descr="Розовая тисненая бумага"/>
          <p:cNvGraphicFramePr>
            <a:graphicFrameLocks noChangeAspect="1"/>
          </p:cNvGraphicFramePr>
          <p:nvPr/>
        </p:nvGraphicFramePr>
        <p:xfrm>
          <a:off x="5643563" y="3714750"/>
          <a:ext cx="2643187" cy="808038"/>
        </p:xfrm>
        <a:graphic>
          <a:graphicData uri="http://schemas.openxmlformats.org/presentationml/2006/ole">
            <p:oleObj spid="_x0000_s4101" name="Формула" r:id="rId6" imgW="787320" imgH="228600" progId="Equation.3">
              <p:embed/>
            </p:oleObj>
          </a:graphicData>
        </a:graphic>
      </p:graphicFrame>
      <p:graphicFrame>
        <p:nvGraphicFramePr>
          <p:cNvPr id="16397" name="Object 13" descr="Розовая тисненая бумага"/>
          <p:cNvGraphicFramePr>
            <a:graphicFrameLocks noChangeAspect="1"/>
          </p:cNvGraphicFramePr>
          <p:nvPr/>
        </p:nvGraphicFramePr>
        <p:xfrm>
          <a:off x="5429250" y="1500188"/>
          <a:ext cx="3000375" cy="1135062"/>
        </p:xfrm>
        <a:graphic>
          <a:graphicData uri="http://schemas.openxmlformats.org/presentationml/2006/ole">
            <p:oleObj spid="_x0000_s4102" name="Формула" r:id="rId7" imgW="952200" imgH="393480" progId="Equation.3">
              <p:embed/>
            </p:oleObj>
          </a:graphicData>
        </a:graphic>
      </p:graphicFrame>
      <p:graphicFrame>
        <p:nvGraphicFramePr>
          <p:cNvPr id="16398" name="Object 14" descr="Розовая тисненая бумага"/>
          <p:cNvGraphicFramePr>
            <a:graphicFrameLocks noChangeAspect="1"/>
          </p:cNvGraphicFramePr>
          <p:nvPr/>
        </p:nvGraphicFramePr>
        <p:xfrm>
          <a:off x="5000625" y="5715000"/>
          <a:ext cx="3938588" cy="1143000"/>
        </p:xfrm>
        <a:graphic>
          <a:graphicData uri="http://schemas.openxmlformats.org/presentationml/2006/ole">
            <p:oleObj spid="_x0000_s4103" name="Формула" r:id="rId8" imgW="1358640" imgH="393480" progId="Equation.3">
              <p:embed/>
            </p:oleObj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5400000" flipH="1" flipV="1">
            <a:off x="3679032" y="4393406"/>
            <a:ext cx="2214562" cy="15716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786187" y="5214938"/>
            <a:ext cx="1357313" cy="9286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3214687" y="2786063"/>
            <a:ext cx="3000375" cy="142875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3"/>
          </p:cNvCxnSpPr>
          <p:nvPr/>
        </p:nvCxnSpPr>
        <p:spPr>
          <a:xfrm>
            <a:off x="4000500" y="2322513"/>
            <a:ext cx="1643063" cy="89217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3"/>
          </p:cNvCxnSpPr>
          <p:nvPr/>
        </p:nvCxnSpPr>
        <p:spPr>
          <a:xfrm flipV="1">
            <a:off x="4000500" y="714375"/>
            <a:ext cx="1357313" cy="30368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</p:cNvCxnSpPr>
          <p:nvPr/>
        </p:nvCxnSpPr>
        <p:spPr>
          <a:xfrm>
            <a:off x="4000500" y="965200"/>
            <a:ext cx="1571625" cy="41783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1500" y="1214438"/>
            <a:ext cx="338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За 100 000 рублей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227763" y="119697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1 копейку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571875" y="785813"/>
            <a:ext cx="2303463" cy="360362"/>
          </a:xfrm>
          <a:prstGeom prst="curvedDownArrow">
            <a:avLst>
              <a:gd name="adj1" fmla="val 71556"/>
              <a:gd name="adj2" fmla="val 255683"/>
              <a:gd name="adj3" fmla="val 27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10800000">
            <a:off x="3500438" y="1928813"/>
            <a:ext cx="2303462" cy="360362"/>
          </a:xfrm>
          <a:prstGeom prst="curvedDownArrow">
            <a:avLst>
              <a:gd name="adj1" fmla="val 71556"/>
              <a:gd name="adj2" fmla="val 255683"/>
              <a:gd name="adj3" fmla="val 27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300788" y="119697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2 копейки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372225" y="119697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4 копейки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372225" y="1196975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8 копеек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15000" y="5143500"/>
            <a:ext cx="309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    </a:t>
            </a:r>
            <a:r>
              <a:rPr lang="ru-RU" sz="2800" b="1">
                <a:solidFill>
                  <a:srgbClr val="FF0000"/>
                </a:solidFill>
              </a:rPr>
              <a:t>3 000 000 руб.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643438" y="1214438"/>
            <a:ext cx="450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 коп.,2 коп., 4 коп., 8 коп.,…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357688" y="4143375"/>
            <a:ext cx="92868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900" b="1">
                <a:sym typeface="Symbol" pitchFamily="18" charset="2"/>
              </a:rPr>
              <a:t>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071938" y="142875"/>
            <a:ext cx="1643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30 дней</a:t>
            </a:r>
          </a:p>
        </p:txBody>
      </p:sp>
      <p:pic>
        <p:nvPicPr>
          <p:cNvPr id="16" name="Picture 2" descr="Анимашки люди, анимашки людей, разные анимашки | Smayli.ru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38" y="2286000"/>
            <a:ext cx="16541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Анимашки люди, анимашки людей, разные анимашки | Smayli.ru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500313"/>
            <a:ext cx="3887788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Анимашки Деньги, разные анимашки | Smayli.ru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13" y="5929313"/>
            <a:ext cx="12255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500438" y="2643188"/>
            <a:ext cx="27860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Задача о сметливом крестьянине и глупом купце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1" grpId="1"/>
      <p:bldP spid="6152" grpId="0" animBg="1"/>
      <p:bldP spid="6153" grpId="0" animBg="1"/>
      <p:bldP spid="6154" grpId="0"/>
      <p:bldP spid="6154" grpId="1"/>
      <p:bldP spid="6156" grpId="0"/>
      <p:bldP spid="6156" grpId="1"/>
      <p:bldP spid="6157" grpId="0"/>
      <p:bldP spid="6157" grpId="1"/>
      <p:bldP spid="6158" grpId="0"/>
      <p:bldP spid="6159" grpId="0"/>
      <p:bldP spid="6160" grpId="0"/>
      <p:bldP spid="6161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endParaRPr lang="ru-RU" smtClean="0"/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C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85813" y="2286000"/>
            <a:ext cx="7786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</a:rPr>
              <a:t>S</a:t>
            </a:r>
            <a:r>
              <a:rPr lang="en-US" sz="5400" b="1" baseline="-25000">
                <a:solidFill>
                  <a:srgbClr val="FF0000"/>
                </a:solidFill>
              </a:rPr>
              <a:t>30</a:t>
            </a:r>
            <a:r>
              <a:rPr lang="en-US" sz="4000" b="1"/>
              <a:t>=1</a:t>
            </a:r>
            <a:r>
              <a:rPr lang="ru-RU" sz="4000" b="1"/>
              <a:t> </a:t>
            </a:r>
            <a:r>
              <a:rPr lang="en-US" sz="4000" b="1"/>
              <a:t>+</a:t>
            </a:r>
            <a:r>
              <a:rPr lang="ru-RU" sz="4000" b="1"/>
              <a:t> 2</a:t>
            </a:r>
            <a:r>
              <a:rPr lang="en-US" sz="4000" b="1"/>
              <a:t> + 4 + 8 +16</a:t>
            </a:r>
            <a:r>
              <a:rPr lang="ru-RU" sz="4000" b="1"/>
              <a:t> </a:t>
            </a:r>
            <a:r>
              <a:rPr lang="en-US" sz="4000" b="1"/>
              <a:t>+...+</a:t>
            </a:r>
            <a:r>
              <a:rPr lang="ru-RU" sz="4000" b="1"/>
              <a:t> </a:t>
            </a:r>
            <a:r>
              <a:rPr lang="en-US" sz="4000" b="1"/>
              <a:t>2</a:t>
            </a:r>
            <a:r>
              <a:rPr lang="en-US" sz="4000" b="1" baseline="30000"/>
              <a:t>29</a:t>
            </a:r>
            <a:r>
              <a:rPr lang="ru-RU" sz="4000" b="1" baseline="30000"/>
              <a:t> </a:t>
            </a:r>
            <a:endParaRPr lang="ru-RU" sz="4000" b="1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8625" y="500063"/>
            <a:ext cx="504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1</a:t>
            </a:r>
            <a:r>
              <a:rPr lang="ru-RU" sz="4000" b="1"/>
              <a:t>; </a:t>
            </a:r>
            <a:r>
              <a:rPr lang="en-US" sz="4000" b="1"/>
              <a:t>2</a:t>
            </a:r>
            <a:r>
              <a:rPr lang="ru-RU" sz="4000" b="1"/>
              <a:t>; </a:t>
            </a:r>
            <a:r>
              <a:rPr lang="en-US" sz="4000" b="1"/>
              <a:t>4</a:t>
            </a:r>
            <a:r>
              <a:rPr lang="ru-RU" sz="4000" b="1"/>
              <a:t>; </a:t>
            </a:r>
            <a:r>
              <a:rPr lang="en-US" sz="4000" b="1"/>
              <a:t>8</a:t>
            </a:r>
            <a:r>
              <a:rPr lang="ru-RU" sz="4000" b="1"/>
              <a:t>; </a:t>
            </a:r>
            <a:r>
              <a:rPr lang="en-US" sz="4000" b="1"/>
              <a:t>16</a:t>
            </a:r>
            <a:r>
              <a:rPr lang="ru-RU" sz="4000" b="1"/>
              <a:t>;</a:t>
            </a:r>
            <a:r>
              <a:rPr lang="en-US" sz="4000" b="1"/>
              <a:t>...</a:t>
            </a:r>
            <a:r>
              <a:rPr lang="ru-RU" sz="4000" b="1"/>
              <a:t>; </a:t>
            </a:r>
            <a:r>
              <a:rPr lang="en-US" sz="4000" b="1"/>
              <a:t>2</a:t>
            </a:r>
            <a:r>
              <a:rPr lang="en-US" sz="4000" b="1" baseline="30000"/>
              <a:t>29</a:t>
            </a:r>
            <a:endParaRPr lang="ru-RU" sz="4000" b="1"/>
          </a:p>
        </p:txBody>
      </p:sp>
      <p:sp>
        <p:nvSpPr>
          <p:cNvPr id="45062" name="Text Box 12"/>
          <p:cNvSpPr txBox="1">
            <a:spLocks noChangeArrowheads="1"/>
          </p:cNvSpPr>
          <p:nvPr/>
        </p:nvSpPr>
        <p:spPr bwMode="auto">
          <a:xfrm>
            <a:off x="5200650" y="2513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8215313" y="22860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8310563" y="2428875"/>
            <a:ext cx="833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Arial" pitchFamily="34" charset="0"/>
              </a:rPr>
              <a:t>·</a:t>
            </a:r>
            <a:r>
              <a:rPr lang="en-US" sz="3600" b="1"/>
              <a:t> </a:t>
            </a:r>
            <a:r>
              <a:rPr lang="en-US" sz="3600" b="1">
                <a:solidFill>
                  <a:srgbClr val="FF0000"/>
                </a:solidFill>
              </a:rPr>
              <a:t>2</a:t>
            </a:r>
            <a:endParaRPr lang="ru-RU" sz="3600" b="1">
              <a:solidFill>
                <a:srgbClr val="FF0000"/>
              </a:solidFill>
            </a:endParaRP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642938" y="3143250"/>
            <a:ext cx="8501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2</a:t>
            </a: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en-US" sz="4000" b="1"/>
              <a:t>=2 + 4 + 8 +16 +32+...+2</a:t>
            </a:r>
            <a:r>
              <a:rPr lang="en-US" sz="4000" b="1" baseline="30000"/>
              <a:t>29 </a:t>
            </a:r>
            <a:r>
              <a:rPr lang="en-US" sz="4000" b="1"/>
              <a:t>+2</a:t>
            </a:r>
            <a:r>
              <a:rPr lang="en-US" sz="4000" b="1" baseline="30000"/>
              <a:t>30</a:t>
            </a:r>
            <a:r>
              <a:rPr lang="ru-RU" sz="4000" b="1" baseline="30000"/>
              <a:t> </a:t>
            </a:r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357188" y="4071938"/>
            <a:ext cx="8497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214313" y="4214813"/>
            <a:ext cx="4714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2</a:t>
            </a: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en-US" sz="4800" b="1">
                <a:solidFill>
                  <a:srgbClr val="FF0000"/>
                </a:solidFill>
              </a:rPr>
              <a:t>- 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ru-RU" sz="4000" b="1"/>
              <a:t> </a:t>
            </a:r>
            <a:r>
              <a:rPr lang="en-US" sz="4000" b="1"/>
              <a:t>=</a:t>
            </a:r>
            <a:r>
              <a:rPr lang="ru-RU" sz="4000" b="1" baseline="30000"/>
              <a:t> </a:t>
            </a:r>
          </a:p>
        </p:txBody>
      </p:sp>
      <p:sp>
        <p:nvSpPr>
          <p:cNvPr id="9275" name="AutoShape 59"/>
          <p:cNvSpPr>
            <a:spLocks noChangeArrowheads="1"/>
          </p:cNvSpPr>
          <p:nvPr/>
        </p:nvSpPr>
        <p:spPr bwMode="auto">
          <a:xfrm rot="10800000" flipH="1">
            <a:off x="0" y="2214563"/>
            <a:ext cx="739775" cy="1584325"/>
          </a:xfrm>
          <a:prstGeom prst="curvedRightArrow">
            <a:avLst>
              <a:gd name="adj1" fmla="val 42139"/>
              <a:gd name="adj2" fmla="val 84099"/>
              <a:gd name="adj3" fmla="val 191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 flipV="1">
            <a:off x="357188" y="3143250"/>
            <a:ext cx="3603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 flipV="1">
            <a:off x="2857500" y="2571750"/>
            <a:ext cx="5032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 flipV="1">
            <a:off x="3786188" y="2500313"/>
            <a:ext cx="50323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 flipV="1">
            <a:off x="4572000" y="2571750"/>
            <a:ext cx="5032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 flipV="1">
            <a:off x="3714750" y="3357563"/>
            <a:ext cx="5032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 flipV="1">
            <a:off x="2786063" y="3286125"/>
            <a:ext cx="646112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 flipV="1">
            <a:off x="2000250" y="3357563"/>
            <a:ext cx="574675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 flipV="1">
            <a:off x="5500688" y="2571750"/>
            <a:ext cx="5715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 flipV="1">
            <a:off x="5572125" y="3286125"/>
            <a:ext cx="574675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 flipV="1">
            <a:off x="4643438" y="3357563"/>
            <a:ext cx="574675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7000875" y="3286125"/>
            <a:ext cx="646113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 flipV="1">
            <a:off x="7358063" y="2428875"/>
            <a:ext cx="574675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3276600" y="5214938"/>
            <a:ext cx="586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/>
              <a:t>= </a:t>
            </a:r>
            <a:r>
              <a:rPr lang="en-US" sz="4000" b="1"/>
              <a:t>1</a:t>
            </a:r>
            <a:r>
              <a:rPr lang="ru-RU" sz="4000" b="1"/>
              <a:t> </a:t>
            </a:r>
            <a:r>
              <a:rPr lang="en-US" sz="4000" b="1"/>
              <a:t>073 741 823 (</a:t>
            </a:r>
            <a:r>
              <a:rPr lang="ru-RU" sz="4000" b="1"/>
              <a:t>коп) =</a:t>
            </a:r>
            <a:r>
              <a:rPr lang="ru-RU" sz="3600"/>
              <a:t> 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1500188" y="5929313"/>
            <a:ext cx="5761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= </a:t>
            </a:r>
            <a:r>
              <a:rPr lang="ru-RU" sz="4000" b="1">
                <a:solidFill>
                  <a:srgbClr val="FF0000"/>
                </a:solidFill>
              </a:rPr>
              <a:t>10 737 </a:t>
            </a:r>
            <a:r>
              <a:rPr lang="ru-RU" sz="4400" b="1">
                <a:solidFill>
                  <a:srgbClr val="FF0000"/>
                </a:solidFill>
              </a:rPr>
              <a:t>418,23</a:t>
            </a:r>
            <a:r>
              <a:rPr lang="ru-RU" sz="4000" b="1">
                <a:solidFill>
                  <a:srgbClr val="FF0000"/>
                </a:solidFill>
              </a:rPr>
              <a:t> (руб)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428625" y="5143500"/>
            <a:ext cx="3635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ru-RU" sz="4000" b="1"/>
              <a:t> </a:t>
            </a:r>
            <a:r>
              <a:rPr lang="en-US" sz="4000" b="1"/>
              <a:t>= 2</a:t>
            </a:r>
            <a:r>
              <a:rPr lang="en-US" sz="4000" b="1" baseline="30000"/>
              <a:t>30</a:t>
            </a:r>
            <a:r>
              <a:rPr lang="en-US" sz="4000" b="1"/>
              <a:t> -1</a:t>
            </a:r>
            <a:r>
              <a:rPr lang="en-US" sz="3600" b="1"/>
              <a:t> </a:t>
            </a:r>
            <a:endParaRPr lang="ru-RU" sz="3200" b="1" baseline="30000"/>
          </a:p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2071688" y="1357313"/>
            <a:ext cx="6858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0000"/>
                </a:solidFill>
              </a:rPr>
              <a:t>b</a:t>
            </a:r>
            <a:r>
              <a:rPr lang="en-GB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FF0000"/>
                </a:solidFill>
              </a:rPr>
              <a:t>= 1</a:t>
            </a:r>
            <a:r>
              <a:rPr lang="ru-RU" sz="3600" b="1">
                <a:solidFill>
                  <a:srgbClr val="FF0000"/>
                </a:solidFill>
              </a:rPr>
              <a:t>, </a:t>
            </a:r>
            <a:r>
              <a:rPr lang="en-GB" sz="4400" b="1">
                <a:solidFill>
                  <a:srgbClr val="FF0000"/>
                </a:solidFill>
              </a:rPr>
              <a:t>b</a:t>
            </a:r>
            <a:r>
              <a:rPr lang="en-GB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4400" b="1">
                <a:solidFill>
                  <a:srgbClr val="FF0000"/>
                </a:solidFill>
              </a:rPr>
              <a:t>= </a:t>
            </a:r>
            <a:r>
              <a:rPr lang="en-US" sz="4400" b="1">
                <a:solidFill>
                  <a:srgbClr val="FF0000"/>
                </a:solidFill>
              </a:rPr>
              <a:t>2</a:t>
            </a:r>
            <a:r>
              <a:rPr lang="en-US" sz="4400" b="1" baseline="30000">
                <a:solidFill>
                  <a:srgbClr val="FF0000"/>
                </a:solidFill>
              </a:rPr>
              <a:t>29</a:t>
            </a:r>
            <a:r>
              <a:rPr lang="ru-RU" sz="3600" b="1">
                <a:solidFill>
                  <a:srgbClr val="FF0000"/>
                </a:solidFill>
              </a:rPr>
              <a:t>,</a:t>
            </a:r>
            <a:r>
              <a:rPr lang="en-US" sz="3600" b="1">
                <a:solidFill>
                  <a:srgbClr val="FF0000"/>
                </a:solidFill>
              </a:rPr>
              <a:t> q=2; </a:t>
            </a:r>
            <a:r>
              <a:rPr lang="en-US" sz="4400" b="1">
                <a:solidFill>
                  <a:srgbClr val="FF0000"/>
                </a:solidFill>
              </a:rPr>
              <a:t>S</a:t>
            </a:r>
            <a:r>
              <a:rPr lang="en-US" sz="4400" b="1" baseline="-25000">
                <a:solidFill>
                  <a:srgbClr val="FF0000"/>
                </a:solidFill>
              </a:rPr>
              <a:t>30</a:t>
            </a:r>
            <a:r>
              <a:rPr lang="en-US" sz="3600" b="1" baseline="-2500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=</a:t>
            </a:r>
            <a:r>
              <a:rPr lang="ru-RU" sz="2800" b="1">
                <a:solidFill>
                  <a:srgbClr val="FF0000"/>
                </a:solidFill>
              </a:rPr>
              <a:t> </a:t>
            </a:r>
            <a:r>
              <a:rPr lang="ru-RU" sz="4400" b="1">
                <a:solidFill>
                  <a:srgbClr val="FF0000"/>
                </a:solidFill>
              </a:rPr>
              <a:t>?</a:t>
            </a:r>
            <a:r>
              <a:rPr lang="en-US" sz="2800" b="1">
                <a:solidFill>
                  <a:srgbClr val="FF0000"/>
                </a:solidFill>
              </a:rPr>
              <a:t> </a:t>
            </a:r>
            <a:endParaRPr lang="ru-RU" sz="3600" b="1">
              <a:solidFill>
                <a:srgbClr val="FF0000"/>
              </a:solidFill>
            </a:endParaRPr>
          </a:p>
        </p:txBody>
      </p: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214313" y="4214813"/>
            <a:ext cx="50720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2</a:t>
            </a: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en-US" sz="4800" b="1">
                <a:solidFill>
                  <a:srgbClr val="FF0000"/>
                </a:solidFill>
              </a:rPr>
              <a:t>- 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ru-RU" sz="4000" b="1"/>
              <a:t> </a:t>
            </a:r>
            <a:r>
              <a:rPr lang="en-US" sz="4000" b="1"/>
              <a:t>= 2</a:t>
            </a:r>
            <a:r>
              <a:rPr lang="en-US" sz="4000" b="1" baseline="30000"/>
              <a:t>30</a:t>
            </a:r>
            <a:r>
              <a:rPr lang="en-US" sz="4000" b="1"/>
              <a:t> -1</a:t>
            </a:r>
            <a:r>
              <a:rPr lang="ru-RU" sz="4000" b="1" baseline="30000"/>
              <a:t> </a:t>
            </a:r>
          </a:p>
        </p:txBody>
      </p:sp>
      <p:sp>
        <p:nvSpPr>
          <p:cNvPr id="32" name="Text Box 76"/>
          <p:cNvSpPr txBox="1">
            <a:spLocks noChangeArrowheads="1"/>
          </p:cNvSpPr>
          <p:nvPr/>
        </p:nvSpPr>
        <p:spPr bwMode="auto">
          <a:xfrm>
            <a:off x="428625" y="5143500"/>
            <a:ext cx="22145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S</a:t>
            </a:r>
            <a:r>
              <a:rPr lang="en-US" sz="4800" b="1" baseline="-25000">
                <a:solidFill>
                  <a:srgbClr val="FF0000"/>
                </a:solidFill>
              </a:rPr>
              <a:t>30</a:t>
            </a:r>
            <a:r>
              <a:rPr lang="ru-RU" sz="4000" b="1"/>
              <a:t> </a:t>
            </a:r>
            <a:r>
              <a:rPr lang="en-US" sz="4000" b="1"/>
              <a:t>=</a:t>
            </a:r>
            <a:r>
              <a:rPr lang="en-US" sz="3600" b="1"/>
              <a:t> </a:t>
            </a:r>
            <a:endParaRPr lang="ru-RU" sz="3200" b="1" baseline="30000"/>
          </a:p>
          <a:p>
            <a:pPr>
              <a:spcBef>
                <a:spcPct val="50000"/>
              </a:spcBef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5" grpId="0"/>
      <p:bldP spid="9269" grpId="0" animBg="1"/>
      <p:bldP spid="9270" grpId="0"/>
      <p:bldP spid="9271" grpId="0"/>
      <p:bldP spid="9272" grpId="0" animBg="1"/>
      <p:bldP spid="9274" grpId="0"/>
      <p:bldP spid="9275" grpId="0" animBg="1"/>
      <p:bldP spid="9276" grpId="0" animBg="1"/>
      <p:bldP spid="9277" grpId="0" animBg="1"/>
      <p:bldP spid="9278" grpId="0" animBg="1"/>
      <p:bldP spid="9279" grpId="0" animBg="1"/>
      <p:bldP spid="9280" grpId="0" animBg="1"/>
      <p:bldP spid="9281" grpId="0" animBg="1"/>
      <p:bldP spid="9282" grpId="0" animBg="1"/>
      <p:bldP spid="9283" grpId="0" animBg="1"/>
      <p:bldP spid="9284" grpId="0" animBg="1"/>
      <p:bldP spid="9285" grpId="0" animBg="1"/>
      <p:bldP spid="9286" grpId="0" animBg="1"/>
      <p:bldP spid="9287" grpId="0" animBg="1"/>
      <p:bldP spid="9288" grpId="0"/>
      <p:bldP spid="9289" grpId="0"/>
      <p:bldP spid="9292" grpId="0"/>
      <p:bldP spid="30" grpId="0"/>
      <p:bldP spid="31" grpId="0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8358188" cy="6858000"/>
          </a:xfrm>
          <a:prstGeom prst="rect">
            <a:avLst/>
          </a:prstGeom>
          <a:gradFill rotWithShape="0">
            <a:gsLst>
              <a:gs pos="0">
                <a:srgbClr val="E6B8DA"/>
              </a:gs>
              <a:gs pos="100000">
                <a:srgbClr val="C5ACF2"/>
              </a:gs>
            </a:gsLst>
            <a:path path="rect">
              <a:fillToRect r="100000" b="10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57250" y="4437063"/>
            <a:ext cx="7315200" cy="1800225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4400"/>
              <a:t>(3)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692275" y="4365625"/>
          <a:ext cx="5976938" cy="1870075"/>
        </p:xfrm>
        <a:graphic>
          <a:graphicData uri="http://schemas.openxmlformats.org/presentationml/2006/ole">
            <p:oleObj spid="_x0000_s5122" r:id="rId4" imgW="1260000" imgH="402840" progId="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14375" y="142875"/>
            <a:ext cx="7459663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Дано: (b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)= b</a:t>
            </a:r>
            <a:r>
              <a:rPr lang="en-GB" sz="2800" b="1" baseline="-25000">
                <a:solidFill>
                  <a:srgbClr val="000000"/>
                </a:solidFill>
              </a:rPr>
              <a:t>1</a:t>
            </a:r>
            <a:r>
              <a:rPr lang="en-GB" sz="2800" b="1">
                <a:solidFill>
                  <a:srgbClr val="000000"/>
                </a:solidFill>
              </a:rPr>
              <a:t>; b</a:t>
            </a:r>
            <a:r>
              <a:rPr lang="en-GB" sz="2800" b="1" baseline="-25000">
                <a:solidFill>
                  <a:srgbClr val="000000"/>
                </a:solidFill>
              </a:rPr>
              <a:t>2</a:t>
            </a:r>
            <a:r>
              <a:rPr lang="en-GB" sz="2800" b="1">
                <a:solidFill>
                  <a:srgbClr val="000000"/>
                </a:solidFill>
              </a:rPr>
              <a:t>; b</a:t>
            </a:r>
            <a:r>
              <a:rPr lang="en-GB" sz="2800" b="1" baseline="-25000">
                <a:solidFill>
                  <a:srgbClr val="000000"/>
                </a:solidFill>
              </a:rPr>
              <a:t>3</a:t>
            </a:r>
            <a:r>
              <a:rPr lang="en-GB" sz="2800" b="1">
                <a:solidFill>
                  <a:srgbClr val="000000"/>
                </a:solidFill>
              </a:rPr>
              <a:t>;…; b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- геометрическая           прогрессия.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32138" y="1484313"/>
            <a:ext cx="4032250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=</a:t>
            </a:r>
            <a:r>
              <a:rPr lang="en-GB" sz="2400">
                <a:solidFill>
                  <a:srgbClr val="000000"/>
                </a:solidFill>
              </a:rPr>
              <a:t> </a:t>
            </a:r>
            <a:r>
              <a:rPr lang="en-GB" sz="2800" b="1">
                <a:solidFill>
                  <a:srgbClr val="000000"/>
                </a:solidFill>
              </a:rPr>
              <a:t>b</a:t>
            </a:r>
            <a:r>
              <a:rPr lang="en-GB" sz="2800" b="1" baseline="-25000">
                <a:solidFill>
                  <a:srgbClr val="000000"/>
                </a:solidFill>
              </a:rPr>
              <a:t>1</a:t>
            </a:r>
            <a:r>
              <a:rPr lang="en-GB" sz="2800" b="1">
                <a:solidFill>
                  <a:srgbClr val="000000"/>
                </a:solidFill>
              </a:rPr>
              <a:t>+ b</a:t>
            </a:r>
            <a:r>
              <a:rPr lang="en-GB" sz="2800" b="1" baseline="-25000">
                <a:solidFill>
                  <a:srgbClr val="000000"/>
                </a:solidFill>
              </a:rPr>
              <a:t>2</a:t>
            </a:r>
            <a:r>
              <a:rPr lang="en-GB" sz="2800" b="1">
                <a:solidFill>
                  <a:srgbClr val="000000"/>
                </a:solidFill>
              </a:rPr>
              <a:t>+ b</a:t>
            </a:r>
            <a:r>
              <a:rPr lang="en-GB" sz="2800" b="1" baseline="-25000">
                <a:solidFill>
                  <a:srgbClr val="000000"/>
                </a:solidFill>
              </a:rPr>
              <a:t>3</a:t>
            </a:r>
            <a:r>
              <a:rPr lang="en-GB" sz="2800" b="1">
                <a:solidFill>
                  <a:srgbClr val="000000"/>
                </a:solidFill>
              </a:rPr>
              <a:t>+…+ b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195513" y="2205038"/>
            <a:ext cx="5976937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q</a:t>
            </a: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=b</a:t>
            </a:r>
            <a:r>
              <a:rPr lang="en-GB" sz="2800" b="1" baseline="-25000">
                <a:solidFill>
                  <a:srgbClr val="000000"/>
                </a:solidFill>
              </a:rPr>
              <a:t>1</a:t>
            </a:r>
            <a:r>
              <a:rPr lang="en-GB" sz="2800" b="1">
                <a:solidFill>
                  <a:srgbClr val="000000"/>
                </a:solidFill>
              </a:rPr>
              <a:t>q+b</a:t>
            </a:r>
            <a:r>
              <a:rPr lang="en-GB" sz="2800" b="1" baseline="-25000">
                <a:solidFill>
                  <a:srgbClr val="000000"/>
                </a:solidFill>
              </a:rPr>
              <a:t>2</a:t>
            </a:r>
            <a:r>
              <a:rPr lang="en-GB" sz="2800" b="1">
                <a:solidFill>
                  <a:srgbClr val="000000"/>
                </a:solidFill>
              </a:rPr>
              <a:t>q+b</a:t>
            </a:r>
            <a:r>
              <a:rPr lang="en-GB" sz="2800" b="1" baseline="-25000">
                <a:solidFill>
                  <a:srgbClr val="000000"/>
                </a:solidFill>
              </a:rPr>
              <a:t>3</a:t>
            </a:r>
            <a:r>
              <a:rPr lang="en-GB" sz="2800" b="1">
                <a:solidFill>
                  <a:srgbClr val="000000"/>
                </a:solidFill>
              </a:rPr>
              <a:t>q+…+b</a:t>
            </a:r>
            <a:r>
              <a:rPr lang="en-GB" sz="2800" b="1" baseline="-25000">
                <a:solidFill>
                  <a:srgbClr val="000000"/>
                </a:solidFill>
              </a:rPr>
              <a:t>n-1</a:t>
            </a:r>
            <a:r>
              <a:rPr lang="en-GB" sz="2800" b="1">
                <a:solidFill>
                  <a:srgbClr val="000000"/>
                </a:solidFill>
              </a:rPr>
              <a:t>q+b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q</a:t>
            </a:r>
          </a:p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>
              <a:solidFill>
                <a:srgbClr val="000000"/>
              </a:solidFill>
            </a:endParaRPr>
          </a:p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>
              <a:solidFill>
                <a:srgbClr val="000000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92950" y="1700213"/>
            <a:ext cx="1588" cy="5032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092950" y="1628775"/>
            <a:ext cx="64770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  <a:cs typeface="Arial" pitchFamily="34" charset="0"/>
              </a:rPr>
              <a:t>·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835150" y="2924175"/>
            <a:ext cx="61214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10800000" flipH="1">
            <a:off x="1403350" y="1919288"/>
            <a:ext cx="431800" cy="935037"/>
          </a:xfrm>
          <a:prstGeom prst="curvedRightArrow">
            <a:avLst>
              <a:gd name="adj1" fmla="val 42106"/>
              <a:gd name="adj2" fmla="val 86217"/>
              <a:gd name="adj3" fmla="val 33333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979613" y="2276475"/>
            <a:ext cx="287337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852738"/>
            <a:ext cx="3240087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q</a:t>
            </a: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- </a:t>
            </a: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= b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q- b</a:t>
            </a:r>
            <a:r>
              <a:rPr lang="en-GB" sz="28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130550" y="2420938"/>
            <a:ext cx="506413" cy="503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4498975" y="1700213"/>
            <a:ext cx="506413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94150" y="2420938"/>
            <a:ext cx="506413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4786313" y="2420938"/>
            <a:ext cx="506412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5146675" y="1700213"/>
            <a:ext cx="506413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6226175" y="2420938"/>
            <a:ext cx="506413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916238" y="3500438"/>
            <a:ext cx="4032250" cy="1212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  <a:cs typeface="Arial" pitchFamily="34" charset="0"/>
              </a:rPr>
              <a:t>·(</a:t>
            </a:r>
            <a:r>
              <a:rPr lang="en-GB" sz="2800" b="1">
                <a:solidFill>
                  <a:srgbClr val="000000"/>
                </a:solidFill>
              </a:rPr>
              <a:t>q-1) = b</a:t>
            </a:r>
            <a:r>
              <a:rPr lang="en-GB" sz="2800" b="1" baseline="-25000">
                <a:solidFill>
                  <a:srgbClr val="000000"/>
                </a:solidFill>
              </a:rPr>
              <a:t>n</a:t>
            </a:r>
            <a:r>
              <a:rPr lang="en-GB" sz="2800" b="1">
                <a:solidFill>
                  <a:srgbClr val="000000"/>
                </a:solidFill>
              </a:rPr>
              <a:t>q- b</a:t>
            </a:r>
            <a:r>
              <a:rPr lang="en-GB" sz="2800" b="1" baseline="-25000">
                <a:solidFill>
                  <a:srgbClr val="000000"/>
                </a:solidFill>
              </a:rPr>
              <a:t>1</a:t>
            </a:r>
          </a:p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1" baseline="-25000">
              <a:solidFill>
                <a:srgbClr val="000000"/>
              </a:solidFill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55650" y="981075"/>
            <a:ext cx="76327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Найти</a:t>
            </a:r>
            <a:r>
              <a:rPr lang="en-GB" sz="2400" b="1">
                <a:solidFill>
                  <a:srgbClr val="000000"/>
                </a:solidFill>
              </a:rPr>
              <a:t>: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4000">
                <a:solidFill>
                  <a:srgbClr val="000000"/>
                </a:solidFill>
              </a:rPr>
              <a:t>S</a:t>
            </a:r>
            <a:r>
              <a:rPr lang="en-GB" sz="2800" b="1" baseline="-25000">
                <a:solidFill>
                  <a:srgbClr val="000000"/>
                </a:solidFill>
              </a:rPr>
              <a:t>n 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55650" y="1557338"/>
            <a:ext cx="187166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000000"/>
                </a:solidFill>
              </a:rPr>
              <a:t>Решение</a:t>
            </a:r>
            <a:r>
              <a:rPr lang="en-GB" sz="24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1384300" y="604043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6442075" y="1700213"/>
            <a:ext cx="506413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2" grpId="0" animBg="1"/>
      <p:bldP spid="16394" grpId="0" animBg="1"/>
      <p:bldP spid="16395" grpId="0" animBg="1"/>
      <p:bldP spid="16396" grpId="0" animBg="1"/>
      <p:bldP spid="16398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9" grpId="0" animBg="1"/>
      <p:bldP spid="16409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8215313" cy="6858000"/>
          </a:xfrm>
          <a:prstGeom prst="rect">
            <a:avLst/>
          </a:prstGeom>
          <a:gradFill rotWithShape="0">
            <a:gsLst>
              <a:gs pos="0">
                <a:srgbClr val="E6B8DA"/>
              </a:gs>
              <a:gs pos="100000">
                <a:srgbClr val="C5ACF2"/>
              </a:gs>
            </a:gsLst>
            <a:path path="rect">
              <a:fillToRect r="100000" b="10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476375" y="908050"/>
            <a:ext cx="52562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42875" y="3143250"/>
            <a:ext cx="8064500" cy="2444750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57250" y="5786438"/>
            <a:ext cx="4389438" cy="649287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spcBef>
                <a:spcPts val="22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</a:rPr>
              <a:t>Если q=1, то S</a:t>
            </a:r>
            <a:r>
              <a:rPr lang="en-GB" sz="3600" b="1" baseline="-25000">
                <a:solidFill>
                  <a:srgbClr val="000000"/>
                </a:solidFill>
              </a:rPr>
              <a:t>n</a:t>
            </a:r>
            <a:r>
              <a:rPr lang="en-GB" sz="36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857750" y="5500688"/>
            <a:ext cx="576263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3750"/>
              </a:spcBef>
              <a:buClr>
                <a:srgbClr val="FF0066"/>
              </a:buClr>
              <a:buSzPct val="100000"/>
              <a:buFont typeface="Tw Cen MT Condense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>
                <a:solidFill>
                  <a:srgbClr val="FF0066"/>
                </a:solidFill>
                <a:latin typeface="Tw Cen MT Condensed" pitchFamily="34" charset="0"/>
              </a:rPr>
              <a:t>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1500" y="3857625"/>
            <a:ext cx="4857750" cy="649288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spcBef>
                <a:spcPts val="22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</a:rPr>
              <a:t>Если 0</a:t>
            </a:r>
            <a:r>
              <a:rPr lang="en-US" sz="3600" b="1">
                <a:solidFill>
                  <a:srgbClr val="000000"/>
                </a:solidFill>
              </a:rPr>
              <a:t>&lt;</a:t>
            </a:r>
            <a:r>
              <a:rPr lang="en-GB" sz="3600" b="1">
                <a:solidFill>
                  <a:srgbClr val="000000"/>
                </a:solidFill>
              </a:rPr>
              <a:t>q&lt;1, то S</a:t>
            </a:r>
            <a:r>
              <a:rPr lang="en-GB" sz="3600" b="1" baseline="-25000">
                <a:solidFill>
                  <a:srgbClr val="000000"/>
                </a:solidFill>
              </a:rPr>
              <a:t>n</a:t>
            </a:r>
            <a:r>
              <a:rPr lang="en-GB" sz="3600" b="1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2875" y="428625"/>
            <a:ext cx="8064500" cy="2444750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42938" y="1285875"/>
            <a:ext cx="3214687" cy="649288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spcBef>
                <a:spcPts val="22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</a:rPr>
              <a:t>Если q&gt;1, то 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143500" y="3571875"/>
            <a:ext cx="576263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ts val="3750"/>
              </a:spcBef>
              <a:buClr>
                <a:srgbClr val="FF0066"/>
              </a:buClr>
              <a:buSzPct val="100000"/>
              <a:buFont typeface="Tw Cen MT Condensed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>
                <a:solidFill>
                  <a:srgbClr val="FF0066"/>
                </a:solidFill>
                <a:latin typeface="Tw Cen MT Condensed" pitchFamily="34" charset="0"/>
              </a:rPr>
              <a:t>?</a:t>
            </a:r>
          </a:p>
        </p:txBody>
      </p:sp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4000500" y="785813"/>
          <a:ext cx="4214813" cy="1782762"/>
        </p:xfrm>
        <a:graphic>
          <a:graphicData uri="http://schemas.openxmlformats.org/presentationml/2006/ole">
            <p:oleObj spid="_x0000_s6146" name="Формула" r:id="rId4" imgW="990360" imgH="419040" progId="Equation.3">
              <p:embed/>
            </p:oleObj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5214938" y="3357563"/>
          <a:ext cx="2778125" cy="1666875"/>
        </p:xfrm>
        <a:graphic>
          <a:graphicData uri="http://schemas.openxmlformats.org/presentationml/2006/ole">
            <p:oleObj spid="_x0000_s6147" name="Формула" r:id="rId5" imgW="698400" imgH="419040" progId="Equation.3">
              <p:embed/>
            </p:oleObj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4929188" y="5715000"/>
          <a:ext cx="1633537" cy="750888"/>
        </p:xfrm>
        <a:graphic>
          <a:graphicData uri="http://schemas.openxmlformats.org/presentationml/2006/ole">
            <p:oleObj spid="_x0000_s6148" name="Формула" r:id="rId6" imgW="46980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5" grpId="0" animBg="1"/>
      <p:bldP spid="19467" grpId="0"/>
      <p:bldP spid="19467" grpId="1"/>
      <p:bldP spid="12" grpId="0" animBg="1"/>
      <p:bldP spid="13" grpId="0" animBg="1"/>
      <p:bldP spid="14" grpId="0" animBg="1"/>
      <p:bldP spid="15" grpId="0"/>
      <p:bldP spid="15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8143875" cy="6858000"/>
          </a:xfrm>
          <a:prstGeom prst="rect">
            <a:avLst/>
          </a:prstGeom>
          <a:gradFill rotWithShape="0">
            <a:gsLst>
              <a:gs pos="0">
                <a:srgbClr val="E6B8DA"/>
              </a:gs>
              <a:gs pos="100000">
                <a:srgbClr val="C5ACF2"/>
              </a:gs>
            </a:gsLst>
            <a:path path="rect">
              <a:fillToRect r="100000" b="10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3"/>
          <p:cNvSpPr txBox="1">
            <a:spLocks noChangeArrowheads="1"/>
          </p:cNvSpPr>
          <p:nvPr/>
        </p:nvSpPr>
        <p:spPr bwMode="auto">
          <a:xfrm>
            <a:off x="1476375" y="908050"/>
            <a:ext cx="52562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2875" y="214313"/>
          <a:ext cx="5000625" cy="1768475"/>
        </p:xfrm>
        <a:graphic>
          <a:graphicData uri="http://schemas.openxmlformats.org/presentationml/2006/ole">
            <p:oleObj spid="_x0000_s7170" name="Формула" r:id="rId4" imgW="1180800" imgH="419040" progId="Equation.3">
              <p:embed/>
            </p:oleObj>
          </a:graphicData>
        </a:graphic>
      </p:graphicFrame>
      <p:graphicFrame>
        <p:nvGraphicFramePr>
          <p:cNvPr id="19461" name="Object 5" descr="Розовая тисненая бумага"/>
          <p:cNvGraphicFramePr>
            <a:graphicFrameLocks noChangeAspect="1"/>
          </p:cNvGraphicFramePr>
          <p:nvPr/>
        </p:nvGraphicFramePr>
        <p:xfrm>
          <a:off x="5286375" y="571500"/>
          <a:ext cx="2825750" cy="1063625"/>
        </p:xfrm>
        <a:graphic>
          <a:graphicData uri="http://schemas.openxmlformats.org/presentationml/2006/ole">
            <p:oleObj spid="_x0000_s7171" name="Формула" r:id="rId5" imgW="749160" imgH="2412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857250" y="1928813"/>
          <a:ext cx="5105400" cy="1944687"/>
        </p:xfrm>
        <a:graphic>
          <a:graphicData uri="http://schemas.openxmlformats.org/presentationml/2006/ole">
            <p:oleObj spid="_x0000_s7172" name="Формула" r:id="rId6" imgW="1311120" imgH="425520" progId="Equation.3">
              <p:embed/>
            </p:oleObj>
          </a:graphicData>
        </a:graphic>
      </p:graphicFrame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00063" y="4357688"/>
            <a:ext cx="7064375" cy="2087562"/>
          </a:xfrm>
          <a:prstGeom prst="rect">
            <a:avLst/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4400"/>
              <a:t>(6)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928813" y="4500563"/>
          <a:ext cx="5586412" cy="1890712"/>
        </p:xfrm>
        <a:graphic>
          <a:graphicData uri="http://schemas.openxmlformats.org/presentationml/2006/ole">
            <p:oleObj spid="_x0000_s7173" name="Формула" r:id="rId7" imgW="1257120" imgH="44424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928688" y="2000250"/>
          <a:ext cx="4794250" cy="1928813"/>
        </p:xfrm>
        <a:graphic>
          <a:graphicData uri="http://schemas.openxmlformats.org/presentationml/2006/ole">
            <p:oleObj spid="_x0000_s7174" name="Формула" r:id="rId8" imgW="1104840" imgH="4442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6255488" cy="1143008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Практическое применение формулы  суммы первых </a:t>
            </a:r>
            <a:r>
              <a:rPr lang="en-US" sz="2400" dirty="0" smtClean="0"/>
              <a:t>n</a:t>
            </a:r>
            <a:r>
              <a:rPr lang="ru-RU" sz="2400" dirty="0" smtClean="0"/>
              <a:t> первых членов геометрической прогрессии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2071688"/>
            <a:ext cx="3290887" cy="2357437"/>
          </a:xfrm>
        </p:spPr>
        <p:txBody>
          <a:bodyPr/>
          <a:lstStyle/>
          <a:p>
            <a:pPr algn="l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b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baseline="-250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– геом. прогрессия         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1, q=2,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30                                      </a:t>
            </a:r>
            <a:endParaRPr lang="ru-RU" sz="2400" smtClean="0"/>
          </a:p>
          <a:p>
            <a:pPr algn="l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= ?                                   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8" y="3429000"/>
            <a:ext cx="321468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607468" y="3250407"/>
            <a:ext cx="192881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541838" y="2227263"/>
          <a:ext cx="2087562" cy="1028700"/>
        </p:xfrm>
        <a:graphic>
          <a:graphicData uri="http://schemas.openxmlformats.org/presentationml/2006/ole">
            <p:oleObj spid="_x0000_s8194" name="Формула" r:id="rId3" imgW="901440" imgH="44424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660900" y="3302000"/>
          <a:ext cx="2130425" cy="968375"/>
        </p:xfrm>
        <a:graphic>
          <a:graphicData uri="http://schemas.openxmlformats.org/presentationml/2006/ole">
            <p:oleObj spid="_x0000_s8195" name="Формула" r:id="rId4" imgW="977760" imgH="44424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300288" y="4402138"/>
          <a:ext cx="5118100" cy="912812"/>
        </p:xfrm>
        <a:graphic>
          <a:graphicData uri="http://schemas.openxmlformats.org/presentationml/2006/ole">
            <p:oleObj spid="_x0000_s8196" name="Формула" r:id="rId5" imgW="2349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-142908" y="0"/>
            <a:ext cx="4143375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Определение                                                   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геометрической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Формула </a:t>
            </a:r>
            <a:r>
              <a:rPr lang="en-US" sz="2200" i="1" dirty="0" smtClean="0">
                <a:solidFill>
                  <a:schemeClr val="tx1"/>
                </a:solidFill>
              </a:rPr>
              <a:t>n</a:t>
            </a:r>
            <a:r>
              <a:rPr lang="ru-RU" sz="2200" i="1" dirty="0" smtClean="0">
                <a:solidFill>
                  <a:schemeClr val="tx1"/>
                </a:solidFill>
              </a:rPr>
              <a:t>-го</a:t>
            </a:r>
            <a:r>
              <a:rPr lang="ru-RU" sz="2200" dirty="0" smtClean="0">
                <a:solidFill>
                  <a:schemeClr val="tx1"/>
                </a:solidFill>
              </a:rPr>
              <a:t> члена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геометрической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tx1"/>
                </a:solidFill>
              </a:rPr>
              <a:t> Свойство каждого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члена геометрической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Сумма первых </a:t>
            </a:r>
            <a:r>
              <a:rPr lang="en-US" sz="2200" dirty="0" smtClean="0">
                <a:solidFill>
                  <a:schemeClr val="tx1"/>
                </a:solidFill>
              </a:rPr>
              <a:t>n</a:t>
            </a:r>
            <a:r>
              <a:rPr lang="ru-RU" sz="2200" dirty="0" smtClean="0">
                <a:solidFill>
                  <a:schemeClr val="tx1"/>
                </a:solidFill>
              </a:rPr>
              <a:t> членов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геометрической                                               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Формула  знаменателя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геометрической                                                      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прогрессии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9225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4857750" y="142875"/>
            <a:ext cx="4000500" cy="67151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428625"/>
            <a:ext cx="3643312" cy="1071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1714500"/>
            <a:ext cx="3643312" cy="1214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3143250"/>
            <a:ext cx="3643312" cy="1214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8" y="4500563"/>
            <a:ext cx="3643312" cy="1071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88" y="5786438"/>
            <a:ext cx="3643312" cy="1071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3536156" y="4321969"/>
            <a:ext cx="2428875" cy="15001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00500" y="4929188"/>
            <a:ext cx="1571625" cy="1357312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3036093" y="2536032"/>
            <a:ext cx="3357563" cy="142875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3"/>
          </p:cNvCxnSpPr>
          <p:nvPr/>
        </p:nvCxnSpPr>
        <p:spPr>
          <a:xfrm>
            <a:off x="4000500" y="2322513"/>
            <a:ext cx="1428750" cy="39211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3161506" y="1339057"/>
            <a:ext cx="3178175" cy="15001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2750344" y="2393156"/>
            <a:ext cx="4000500" cy="15001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8" descr="Розовая тисненая бумага"/>
          <p:cNvGraphicFramePr>
            <a:graphicFrameLocks noChangeAspect="1"/>
          </p:cNvGraphicFramePr>
          <p:nvPr/>
        </p:nvGraphicFramePr>
        <p:xfrm>
          <a:off x="5500688" y="142875"/>
          <a:ext cx="2428875" cy="785813"/>
        </p:xfrm>
        <a:graphic>
          <a:graphicData uri="http://schemas.openxmlformats.org/presentationml/2006/ole">
            <p:oleObj spid="_x0000_s9218" name="Формула" r:id="rId3" imgW="952200" imgH="266400" progId="Equation.3">
              <p:embed/>
            </p:oleObj>
          </a:graphicData>
        </a:graphic>
      </p:graphicFrame>
      <p:graphicFrame>
        <p:nvGraphicFramePr>
          <p:cNvPr id="25" name="Object 9" descr="Розовая тисненая бумага"/>
          <p:cNvGraphicFramePr>
            <a:graphicFrameLocks noChangeAspect="1"/>
          </p:cNvGraphicFramePr>
          <p:nvPr/>
        </p:nvGraphicFramePr>
        <p:xfrm>
          <a:off x="5500688" y="2357438"/>
          <a:ext cx="2428875" cy="795337"/>
        </p:xfrm>
        <a:graphic>
          <a:graphicData uri="http://schemas.openxmlformats.org/presentationml/2006/ole">
            <p:oleObj spid="_x0000_s9219" name="Формула" r:id="rId4" imgW="736560" imgH="241200" progId="Equation.3">
              <p:embed/>
            </p:oleObj>
          </a:graphicData>
        </a:graphic>
      </p:graphicFrame>
      <p:graphicFrame>
        <p:nvGraphicFramePr>
          <p:cNvPr id="28" name="Object 10" descr="Розовая тисненая бумага"/>
          <p:cNvGraphicFramePr>
            <a:graphicFrameLocks noChangeAspect="1"/>
          </p:cNvGraphicFramePr>
          <p:nvPr/>
        </p:nvGraphicFramePr>
        <p:xfrm>
          <a:off x="5500688" y="3286125"/>
          <a:ext cx="2476500" cy="1292225"/>
        </p:xfrm>
        <a:graphic>
          <a:graphicData uri="http://schemas.openxmlformats.org/presentationml/2006/ole">
            <p:oleObj spid="_x0000_s9220" name="Формула" r:id="rId5" imgW="520560" imgH="431640" progId="Equation.3">
              <p:embed/>
            </p:oleObj>
          </a:graphicData>
        </a:graphic>
      </p:graphicFrame>
      <p:graphicFrame>
        <p:nvGraphicFramePr>
          <p:cNvPr id="29" name="Object 11" descr="Розовая тисненая бумага"/>
          <p:cNvGraphicFramePr>
            <a:graphicFrameLocks noChangeAspect="1"/>
          </p:cNvGraphicFramePr>
          <p:nvPr/>
        </p:nvGraphicFramePr>
        <p:xfrm>
          <a:off x="5572125" y="4786313"/>
          <a:ext cx="2428875" cy="795337"/>
        </p:xfrm>
        <a:graphic>
          <a:graphicData uri="http://schemas.openxmlformats.org/presentationml/2006/ole">
            <p:oleObj spid="_x0000_s9221" name="Формула" r:id="rId6" imgW="698400" imgH="228600" progId="Equation.3">
              <p:embed/>
            </p:oleObj>
          </a:graphicData>
        </a:graphic>
      </p:graphicFrame>
      <p:graphicFrame>
        <p:nvGraphicFramePr>
          <p:cNvPr id="30" name="Object 12" descr="Розовая тисненая бумага"/>
          <p:cNvGraphicFramePr>
            <a:graphicFrameLocks noChangeAspect="1"/>
          </p:cNvGraphicFramePr>
          <p:nvPr/>
        </p:nvGraphicFramePr>
        <p:xfrm>
          <a:off x="5500688" y="1071563"/>
          <a:ext cx="2459037" cy="1143000"/>
        </p:xfrm>
        <a:graphic>
          <a:graphicData uri="http://schemas.openxmlformats.org/presentationml/2006/ole">
            <p:oleObj spid="_x0000_s9222" name="Формула" r:id="rId7" imgW="901440" imgH="419040" progId="Equation.3">
              <p:embed/>
            </p:oleObj>
          </a:graphicData>
        </a:graphic>
      </p:graphicFrame>
      <p:graphicFrame>
        <p:nvGraphicFramePr>
          <p:cNvPr id="31" name="Object 13" descr="Розовая тисненая бумага"/>
          <p:cNvGraphicFramePr>
            <a:graphicFrameLocks noChangeAspect="1"/>
          </p:cNvGraphicFramePr>
          <p:nvPr/>
        </p:nvGraphicFramePr>
        <p:xfrm>
          <a:off x="5572125" y="5715000"/>
          <a:ext cx="2481263" cy="1143000"/>
        </p:xfrm>
        <a:graphic>
          <a:graphicData uri="http://schemas.openxmlformats.org/presentationml/2006/ole">
            <p:oleObj spid="_x0000_s9223" name="Формула" r:id="rId8" imgW="9651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3"/>
            <a:ext cx="6255488" cy="714379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63" y="1785938"/>
            <a:ext cx="4714875" cy="714375"/>
          </a:xfrm>
        </p:spPr>
        <p:txBody>
          <a:bodyPr/>
          <a:lstStyle/>
          <a:p>
            <a:pPr algn="l"/>
            <a:r>
              <a:rPr lang="ru-RU" smtClean="0"/>
              <a:t>1)  читать п.п. 26 и 28 учебника;</a:t>
            </a:r>
          </a:p>
          <a:p>
            <a:endParaRPr lang="ru-RU" smtClean="0"/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1071563" y="2786063"/>
            <a:ext cx="6254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2000" dirty="0">
                <a:latin typeface="+mn-lt"/>
              </a:rPr>
              <a:t>2) выполнить творческую работу «Шпаргалка с формулами для решения задач на прогрессии»;</a:t>
            </a:r>
          </a:p>
          <a:p>
            <a:pPr algn="r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1071563" y="4214813"/>
            <a:ext cx="6254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r>
              <a:rPr lang="ru-RU" sz="2000" dirty="0">
                <a:latin typeface="+mn-lt"/>
              </a:rPr>
              <a:t>3) записать в тетради доказательство всех выведенных на уроке формул.</a:t>
            </a:r>
          </a:p>
          <a:p>
            <a:pPr algn="r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  <a:defRPr/>
            </a:pP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85728"/>
            <a:ext cx="6043626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1. Какая </a:t>
            </a:r>
            <a:r>
              <a:rPr lang="ru-RU" sz="2400" dirty="0"/>
              <a:t>из следующих последовательностей </a:t>
            </a:r>
            <a:r>
              <a:rPr lang="ru-RU" sz="2400" u="sng" dirty="0"/>
              <a:t>является</a:t>
            </a:r>
            <a:r>
              <a:rPr lang="ru-RU" sz="2400" dirty="0"/>
              <a:t> арифметической прогрессией?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316163"/>
            <a:ext cx="82867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Не верно.</a:t>
            </a:r>
          </a:p>
          <a:p>
            <a:pPr algn="ctr"/>
            <a:r>
              <a:rPr lang="ru-RU" sz="2800" b="1"/>
              <a:t>В этой последовательности разница между соседними числами изменяется, а должна быть постоянна.</a:t>
            </a:r>
          </a:p>
        </p:txBody>
      </p:sp>
      <p:sp>
        <p:nvSpPr>
          <p:cNvPr id="1946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27313" y="4941888"/>
            <a:ext cx="3960812" cy="1366837"/>
          </a:xfrm>
          <a:prstGeom prst="leftArrow">
            <a:avLst>
              <a:gd name="adj1" fmla="val 50000"/>
              <a:gd name="adj2" fmla="val 724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Вернуться к вопросу 1</a:t>
            </a:r>
            <a:r>
              <a:rPr lang="ru-RU" sz="24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8351838" cy="2178050"/>
            <a:chOff x="2496" y="1872"/>
            <a:chExt cx="3446" cy="964"/>
          </a:xfrm>
        </p:grpSpPr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3418" y="2261"/>
            <a:ext cx="2524" cy="325"/>
          </p:xfrm>
          <a:graphic>
            <a:graphicData uri="http://schemas.openxmlformats.org/presentationml/2006/ole">
              <p:oleObj spid="_x0000_s10242" name="Формула" r:id="rId3" imgW="1498320" imgH="177480" progId="Equation.3">
                <p:embed/>
              </p:oleObj>
            </a:graphicData>
          </a:graphic>
        </p:graphicFrame>
        <p:pic>
          <p:nvPicPr>
            <p:cNvPr id="10246" name="Picture 6" descr="AN02479_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496" y="1872"/>
              <a:ext cx="1077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7929562" cy="5143500"/>
          </a:xfrm>
        </p:spPr>
        <p:txBody>
          <a:bodyPr>
            <a:normAutofit fontScale="70000" lnSpcReduction="20000"/>
          </a:bodyPr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chemeClr val="folHlink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3100" b="1" dirty="0" smtClean="0"/>
              <a:t>Результатом своей личной работы считаю, что я … 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1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000" b="1" dirty="0" smtClean="0"/>
              <a:t>      </a:t>
            </a:r>
            <a:r>
              <a:rPr lang="ru-RU" sz="2000" b="1" dirty="0" smtClean="0"/>
              <a:t> </a:t>
            </a:r>
            <a:r>
              <a:rPr lang="ru-RU" sz="2200" b="1" dirty="0" smtClean="0">
                <a:solidFill>
                  <a:schemeClr val="folHlink"/>
                </a:solidFill>
              </a:rPr>
              <a:t>А</a:t>
            </a:r>
            <a:r>
              <a:rPr lang="ru-RU" sz="2200" b="1" dirty="0" smtClean="0"/>
              <a:t>. Разобрался в теории.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chemeClr val="folHlink"/>
                </a:solidFill>
              </a:rPr>
              <a:t>            </a:t>
            </a:r>
            <a:r>
              <a:rPr lang="en-US" sz="2200" b="1" dirty="0" smtClean="0">
                <a:solidFill>
                  <a:schemeClr val="folHlink"/>
                </a:solidFill>
              </a:rPr>
              <a:t>                 </a:t>
            </a:r>
            <a:r>
              <a:rPr lang="ru-RU" sz="2200" b="1" dirty="0" smtClean="0">
                <a:solidFill>
                  <a:schemeClr val="folHlink"/>
                </a:solidFill>
              </a:rPr>
              <a:t> Б</a:t>
            </a:r>
            <a:r>
              <a:rPr lang="ru-RU" sz="2200" b="1" dirty="0" smtClean="0"/>
              <a:t>. Научился решать задачи</a:t>
            </a:r>
            <a:endParaRPr lang="en-US" sz="22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200" b="1" dirty="0" smtClean="0">
                <a:solidFill>
                  <a:schemeClr val="folHlink"/>
                </a:solidFill>
              </a:rPr>
              <a:t>                                                      </a:t>
            </a:r>
            <a:r>
              <a:rPr lang="ru-RU" sz="2200" b="1" dirty="0" smtClean="0">
                <a:solidFill>
                  <a:schemeClr val="folHlink"/>
                </a:solidFill>
              </a:rPr>
              <a:t>В</a:t>
            </a:r>
            <a:r>
              <a:rPr lang="ru-RU" sz="2200" b="1" dirty="0" smtClean="0"/>
              <a:t>. Повторил весь ранее изученный материал.</a:t>
            </a:r>
            <a:endParaRPr lang="en-US" sz="2200" b="1" dirty="0" smtClean="0"/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chemeClr val="folHlink"/>
                </a:solidFill>
              </a:rPr>
              <a:t>                                                                           Г</a:t>
            </a:r>
            <a:r>
              <a:rPr lang="ru-RU" sz="2200" b="1" dirty="0" smtClean="0"/>
              <a:t>. Не узнал ничего нового.</a:t>
            </a:r>
            <a:endParaRPr lang="en-US" sz="2200" b="1" dirty="0" smtClean="0"/>
          </a:p>
          <a:p>
            <a:pPr marL="609600" indent="-6096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b="1" dirty="0" smtClean="0"/>
          </a:p>
          <a:p>
            <a:pPr marL="609600" indent="-6096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609600" indent="-6096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ru-RU" sz="3100" b="1" dirty="0" smtClean="0"/>
              <a:t>Чего мне не хватало на уроке при решении задач?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31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chemeClr val="folHlink"/>
                </a:solidFill>
              </a:rPr>
              <a:t>        А</a:t>
            </a:r>
            <a:r>
              <a:rPr lang="ru-RU" sz="2200" b="1" dirty="0" smtClean="0"/>
              <a:t>. Знаний.   </a:t>
            </a:r>
            <a:r>
              <a:rPr lang="en-US" sz="2200" b="1" dirty="0" smtClean="0"/>
              <a:t>      </a:t>
            </a:r>
            <a:r>
              <a:rPr lang="ru-RU" sz="2200" b="1" dirty="0" smtClean="0">
                <a:solidFill>
                  <a:schemeClr val="folHlink"/>
                </a:solidFill>
              </a:rPr>
              <a:t> Б.</a:t>
            </a:r>
            <a:r>
              <a:rPr lang="ru-RU" sz="2200" b="1" dirty="0" smtClean="0"/>
              <a:t> Времени.   </a:t>
            </a:r>
            <a:r>
              <a:rPr lang="en-US" sz="2200" b="1" dirty="0" smtClean="0"/>
              <a:t>      </a:t>
            </a:r>
            <a:r>
              <a:rPr lang="ru-RU" sz="2200" b="1" dirty="0" smtClean="0">
                <a:solidFill>
                  <a:schemeClr val="folHlink"/>
                </a:solidFill>
              </a:rPr>
              <a:t>В</a:t>
            </a:r>
            <a:r>
              <a:rPr lang="ru-RU" sz="2200" b="1" dirty="0" smtClean="0"/>
              <a:t>. Желания.          </a:t>
            </a:r>
            <a:r>
              <a:rPr lang="ru-RU" sz="2200" b="1" dirty="0" smtClean="0">
                <a:solidFill>
                  <a:schemeClr val="folHlink"/>
                </a:solidFill>
              </a:rPr>
              <a:t>Г</a:t>
            </a:r>
            <a:r>
              <a:rPr lang="ru-RU" sz="2200" b="1" dirty="0" smtClean="0"/>
              <a:t>. Решал нормально.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1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ru-RU" sz="3100" b="1" dirty="0" smtClean="0"/>
              <a:t>Кто оказал мне наиболее существенную помощь  в преодолении трудностей на уроке?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endParaRPr lang="ru-RU" sz="31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folHlink"/>
                </a:solidFill>
              </a:rPr>
              <a:t>        </a:t>
            </a:r>
            <a:r>
              <a:rPr lang="ru-RU" sz="2200" b="1" dirty="0" smtClean="0">
                <a:solidFill>
                  <a:schemeClr val="folHlink"/>
                </a:solidFill>
              </a:rPr>
              <a:t>А</a:t>
            </a:r>
            <a:r>
              <a:rPr lang="ru-RU" sz="2200" b="1" dirty="0" smtClean="0"/>
              <a:t>. Одноклассники.   </a:t>
            </a:r>
            <a:r>
              <a:rPr lang="en-US" sz="2200" b="1" dirty="0" smtClean="0"/>
              <a:t>  </a:t>
            </a:r>
            <a:r>
              <a:rPr lang="ru-RU" sz="2200" b="1" dirty="0" smtClean="0">
                <a:solidFill>
                  <a:schemeClr val="folHlink"/>
                </a:solidFill>
              </a:rPr>
              <a:t>  Б.</a:t>
            </a:r>
            <a:r>
              <a:rPr lang="ru-RU" sz="2200" b="1" dirty="0" smtClean="0"/>
              <a:t> Учитель.   </a:t>
            </a:r>
            <a:r>
              <a:rPr lang="ru-RU" sz="2200" b="1" dirty="0" smtClean="0">
                <a:solidFill>
                  <a:schemeClr val="folHlink"/>
                </a:solidFill>
              </a:rPr>
              <a:t>   В</a:t>
            </a:r>
            <a:r>
              <a:rPr lang="ru-RU" sz="2200" b="1" dirty="0" smtClean="0"/>
              <a:t>. Слайды презентации.   </a:t>
            </a:r>
            <a:r>
              <a:rPr lang="ru-RU" sz="2200" b="1" dirty="0" smtClean="0">
                <a:solidFill>
                  <a:schemeClr val="folHlink"/>
                </a:solidFill>
              </a:rPr>
              <a:t>  Г</a:t>
            </a:r>
            <a:r>
              <a:rPr lang="ru-RU" sz="2200" b="1" dirty="0" smtClean="0"/>
              <a:t>. Никто.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         </a:t>
            </a:r>
          </a:p>
          <a:p>
            <a:pPr marL="609600" indent="-6096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7242048" cy="146588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Вопрос 2: </a:t>
            </a:r>
            <a:r>
              <a:rPr lang="ru-RU" sz="2800" dirty="0"/>
              <a:t>Какая из следующих последовательностей </a:t>
            </a:r>
            <a:r>
              <a:rPr lang="ru-RU" sz="2800" u="sng" dirty="0" smtClean="0"/>
              <a:t>не является </a:t>
            </a:r>
            <a:r>
              <a:rPr lang="ru-RU" sz="2800" dirty="0" smtClean="0"/>
              <a:t>геометрической </a:t>
            </a:r>
            <a:r>
              <a:rPr lang="ru-RU" sz="2800" dirty="0"/>
              <a:t>прогрессией?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14313" y="1857375"/>
            <a:ext cx="7962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2" action="ppaction://hlinksldjump"/>
              </a:rPr>
              <a:t>А.</a:t>
            </a:r>
            <a:r>
              <a:rPr lang="ru-RU" sz="2800" b="1"/>
              <a:t> Последовательность натуральных степеней числа 3.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14313" y="2928938"/>
            <a:ext cx="81772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2" action="ppaction://hlinksldjump"/>
              </a:rPr>
              <a:t>Б.</a:t>
            </a:r>
            <a:r>
              <a:rPr lang="ru-RU" sz="2800" b="1"/>
              <a:t> Последовательность, все члены которой равны одному и тому же числу 3. 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85750" y="4143375"/>
            <a:ext cx="7786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2" action="ppaction://hlinksldjump"/>
              </a:rPr>
              <a:t>В.</a:t>
            </a:r>
            <a:r>
              <a:rPr lang="ru-RU" sz="2800" b="1"/>
              <a:t> Последовательность, состоящая из чередования чисел 3 и -3.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57188" y="5214938"/>
            <a:ext cx="76771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hlinkClick r:id="rId3" action="ppaction://hlinksldjump"/>
              </a:rPr>
              <a:t>Г.</a:t>
            </a:r>
            <a:r>
              <a:rPr lang="ru-RU" sz="2800" b="1"/>
              <a:t> Последовательность, первый член которой равен 3, а все остальные члены - нули.</a:t>
            </a:r>
          </a:p>
          <a:p>
            <a:r>
              <a:rPr lang="ru-RU" sz="2800" b="1">
                <a:hlinkClick r:id="rId4" action="ppaction://hlinksldjump"/>
              </a:rPr>
              <a:t> 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357166"/>
            <a:ext cx="6257940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2. Какая </a:t>
            </a:r>
            <a:r>
              <a:rPr lang="ru-RU" sz="2400" dirty="0"/>
              <a:t>из следующих последовательностей </a:t>
            </a:r>
            <a:r>
              <a:rPr lang="ru-RU" sz="2400" u="sng" dirty="0" smtClean="0"/>
              <a:t>не является </a:t>
            </a:r>
            <a:r>
              <a:rPr lang="ru-RU" sz="2400" dirty="0" smtClean="0"/>
              <a:t>геометрической </a:t>
            </a:r>
            <a:r>
              <a:rPr lang="ru-RU" sz="2400" dirty="0"/>
              <a:t>прогрессией?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571875" y="2928938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9900"/>
                </a:solidFill>
              </a:rPr>
              <a:t>Правильно.</a:t>
            </a:r>
          </a:p>
        </p:txBody>
      </p:sp>
      <p:sp>
        <p:nvSpPr>
          <p:cNvPr id="2150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63938" y="4857750"/>
            <a:ext cx="3151187" cy="1092200"/>
          </a:xfrm>
          <a:prstGeom prst="rightArrow">
            <a:avLst>
              <a:gd name="adj1" fmla="val 50000"/>
              <a:gd name="adj2" fmla="val 51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2" action="ppaction://hlinksldjump"/>
              </a:rPr>
              <a:t>К вопросу 3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428604"/>
            <a:ext cx="6400816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2. Какая </a:t>
            </a:r>
            <a:r>
              <a:rPr lang="ru-RU" sz="2400" dirty="0"/>
              <a:t>из следующих последовательностей </a:t>
            </a:r>
            <a:r>
              <a:rPr lang="ru-RU" sz="2400" u="sng" dirty="0" smtClean="0"/>
              <a:t>не является </a:t>
            </a:r>
            <a:r>
              <a:rPr lang="ru-RU" sz="2400" dirty="0" smtClean="0"/>
              <a:t>геометрической </a:t>
            </a:r>
            <a:r>
              <a:rPr lang="ru-RU" sz="2400" dirty="0"/>
              <a:t>прогрессией?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2316163"/>
            <a:ext cx="814387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Не верно.</a:t>
            </a:r>
          </a:p>
          <a:p>
            <a:pPr algn="ctr"/>
            <a:r>
              <a:rPr lang="ru-RU" sz="2800" b="1"/>
              <a:t>В этой последовательности отношение последующего члена к предыдущему равно одному и тому же не равному нулю числу, а значит, - это геометрическая прогрессия.</a:t>
            </a:r>
          </a:p>
        </p:txBody>
      </p:sp>
      <p:sp>
        <p:nvSpPr>
          <p:cNvPr id="2253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627313" y="4941888"/>
            <a:ext cx="3960812" cy="1366837"/>
          </a:xfrm>
          <a:prstGeom prst="leftArrow">
            <a:avLst>
              <a:gd name="adj1" fmla="val 50000"/>
              <a:gd name="adj2" fmla="val 724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3" action="ppaction://hlinksldjump"/>
              </a:rPr>
              <a:t>Вернуться к вопросу 2 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7242048" cy="135729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Вопрос 3: </a:t>
            </a:r>
            <a:r>
              <a:rPr lang="ru-RU" sz="3200" dirty="0"/>
              <a:t>Какое число </a:t>
            </a:r>
            <a:r>
              <a:rPr lang="ru-RU" sz="3200" u="sng" dirty="0"/>
              <a:t>не является </a:t>
            </a:r>
            <a:r>
              <a:rPr lang="ru-RU" sz="3200" dirty="0"/>
              <a:t>членом арифметической прогрессии 6, 12, 18, …?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00113" y="3500438"/>
            <a:ext cx="1004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2" action="ppaction://hlinksldjump"/>
              </a:rPr>
              <a:t>А.</a:t>
            </a:r>
            <a:r>
              <a:rPr lang="ru-RU" sz="2400" b="1"/>
              <a:t>  60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092950" y="3403600"/>
            <a:ext cx="919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2" action="ppaction://hlinksldjump"/>
              </a:rPr>
              <a:t>Г.</a:t>
            </a:r>
            <a:r>
              <a:rPr lang="ru-RU" sz="2400" b="1"/>
              <a:t>  72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843213" y="3500438"/>
            <a:ext cx="1003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3" action="ppaction://hlinksldjump"/>
              </a:rPr>
              <a:t>Б</a:t>
            </a:r>
            <a:r>
              <a:rPr lang="ru-RU" sz="2400" b="1">
                <a:hlinkClick r:id="rId3" action="ppaction://hlinksldjump"/>
              </a:rPr>
              <a:t>.</a:t>
            </a:r>
            <a:r>
              <a:rPr lang="ru-RU" sz="2400" b="1"/>
              <a:t>  63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076825" y="3476625"/>
            <a:ext cx="100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hlinkClick r:id="rId2" action="ppaction://hlinksldjump"/>
              </a:rPr>
              <a:t>В.</a:t>
            </a:r>
            <a:r>
              <a:rPr lang="ru-RU" sz="2400" b="1"/>
              <a:t>  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286125" y="3071813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9900"/>
                </a:solidFill>
              </a:rPr>
              <a:t>Правильно.</a:t>
            </a:r>
          </a:p>
        </p:txBody>
      </p:sp>
      <p:sp>
        <p:nvSpPr>
          <p:cNvPr id="2457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71875" y="4857750"/>
            <a:ext cx="3071813" cy="1079500"/>
          </a:xfrm>
          <a:prstGeom prst="rightArrow">
            <a:avLst>
              <a:gd name="adj1" fmla="val 50000"/>
              <a:gd name="adj2" fmla="val 517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hlinkClick r:id="rId3" action="ppaction://hlinksldjump"/>
              </a:rPr>
              <a:t>К вопросу 4</a:t>
            </a:r>
            <a:endParaRPr lang="ru-RU" sz="2400" b="1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7072362" cy="83345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3. Какое </a:t>
            </a:r>
            <a:r>
              <a:rPr lang="ru-RU" sz="2400" dirty="0"/>
              <a:t>число </a:t>
            </a:r>
            <a:r>
              <a:rPr lang="ru-RU" sz="2400" u="sng" dirty="0"/>
              <a:t>не является </a:t>
            </a:r>
            <a:r>
              <a:rPr lang="ru-RU" sz="2400" dirty="0"/>
              <a:t>членом арифметической прогрессии 6, 12, 18,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1085</TotalTime>
  <Words>1440</Words>
  <Application>Microsoft Office PowerPoint</Application>
  <PresentationFormat>Экран (4:3)</PresentationFormat>
  <Paragraphs>205</Paragraphs>
  <Slides>40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52" baseType="lpstr">
      <vt:lpstr>Arial</vt:lpstr>
      <vt:lpstr>Trebuchet MS</vt:lpstr>
      <vt:lpstr>Wingdings 2</vt:lpstr>
      <vt:lpstr>Wingdings</vt:lpstr>
      <vt:lpstr>Calibri</vt:lpstr>
      <vt:lpstr>Arial Black</vt:lpstr>
      <vt:lpstr>Times New Roman</vt:lpstr>
      <vt:lpstr>Symbol</vt:lpstr>
      <vt:lpstr>Tw Cen MT Condensed</vt:lpstr>
      <vt:lpstr>Изящная</vt:lpstr>
      <vt:lpstr>Microsoft Equation 3.0</vt:lpstr>
      <vt:lpstr>Формула</vt:lpstr>
      <vt:lpstr>Формулы для решения задач на прогрессии</vt:lpstr>
      <vt:lpstr>Вопрос 1: Какая из следующих последовательностей является арифметической прогрессией?</vt:lpstr>
      <vt:lpstr>1. Какая из следующих последовательностей является арифметической прогрессией?</vt:lpstr>
      <vt:lpstr>1. Какая из следующих последовательностей является арифметической прогрессией?</vt:lpstr>
      <vt:lpstr>Вопрос 2: Какая из следующих последовательностей не является геометрической прогрессией?</vt:lpstr>
      <vt:lpstr>2. Какая из следующих последовательностей не является геометрической прогрессией?</vt:lpstr>
      <vt:lpstr>2. Какая из следующих последовательностей не является геометрической прогрессией?</vt:lpstr>
      <vt:lpstr>Вопрос 3: Какое число не является членом арифметической прогрессии 6, 12, 18, …?</vt:lpstr>
      <vt:lpstr>3. Какое число не является членом арифметической прогрессии 6, 12, 18, …?</vt:lpstr>
      <vt:lpstr>3. Какое число не является членом арифметической прогрессии 6, 12,18, …?</vt:lpstr>
      <vt:lpstr>Вопрос 4: Какое число является членом геометрической прогрессии   6, 12, 24, …?</vt:lpstr>
      <vt:lpstr>4. Какое число является членом геометрической прогрессии  6, 12, 24, …?</vt:lpstr>
      <vt:lpstr>4. Какое число является членом геометрической прогрессии  6, 12, 24, …?</vt:lpstr>
      <vt:lpstr>Вопрос 5: известны несколько последовательных Членов арифметической прогрессии:  …-12; x; 14; 27… Найдите число x.</vt:lpstr>
      <vt:lpstr>Не верно!</vt:lpstr>
      <vt:lpstr>Правильно! Молодец!</vt:lpstr>
      <vt:lpstr>Слайд 17</vt:lpstr>
      <vt:lpstr>Слайд 18</vt:lpstr>
      <vt:lpstr>Молодец! Правильно!!!</vt:lpstr>
      <vt:lpstr>Слайд 20</vt:lpstr>
      <vt:lpstr>Слайд 21</vt:lpstr>
      <vt:lpstr>Молодец! Правильно!!!</vt:lpstr>
      <vt:lpstr>Вопрос 8: Найди сумму первых восьми членов арифметической прогрессии, если известно, что ее первый член равен  4, а разность равна -2.</vt:lpstr>
      <vt:lpstr>Ошибка!</vt:lpstr>
      <vt:lpstr>Молодец! Правильно!!!</vt:lpstr>
      <vt:lpstr>Задача гаусса</vt:lpstr>
      <vt:lpstr>Слайд 27</vt:lpstr>
      <vt:lpstr>Слайд 28</vt:lpstr>
      <vt:lpstr>Формула суммы членов конечной арифметической прогрессии</vt:lpstr>
      <vt:lpstr>Практическое применение формулы  суммы первых n первых членов арифметической прогрессии</vt:lpstr>
      <vt:lpstr>Определение                                                          арифметической прогрессии   Формула n-го члена арифметической прогрессии    Свойство каждого члена арифметической прогрессии    Сумма первых n членов арифметической                                                      прогрессии    Формула   разности арифметической                                                        прогрессии </vt:lpstr>
      <vt:lpstr>Слайд 32</vt:lpstr>
      <vt:lpstr>Слайд 33</vt:lpstr>
      <vt:lpstr>Слайд 34</vt:lpstr>
      <vt:lpstr>Слайд 35</vt:lpstr>
      <vt:lpstr>Слайд 36</vt:lpstr>
      <vt:lpstr>Практическое применение формулы  суммы первых n первых членов геометрической прогрессии</vt:lpstr>
      <vt:lpstr>Определение                                                          геометрической прогрессии   Формула n-го члена геометрической прогрессии    Свойство каждого члена геометрической прогрессии    Сумма первых n членов геометрической                                                      прогрессии    Формула  знаменателя геометрической                                                        прогрессии </vt:lpstr>
      <vt:lpstr>Домашнее задание</vt:lpstr>
      <vt:lpstr>Слайд 40</vt:lpstr>
    </vt:vector>
  </TitlesOfParts>
  <Company>ГОУ ЦО №1828 "Сабурово"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Какая из следующих последовательностей является арифметической прогрессией?</dc:title>
  <dc:creator>1</dc:creator>
  <cp:lastModifiedBy>revaz</cp:lastModifiedBy>
  <cp:revision>115</cp:revision>
  <dcterms:created xsi:type="dcterms:W3CDTF">2008-12-02T08:41:14Z</dcterms:created>
  <dcterms:modified xsi:type="dcterms:W3CDTF">2013-02-05T16:02:23Z</dcterms:modified>
</cp:coreProperties>
</file>