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8" r:id="rId6"/>
    <p:sldId id="271" r:id="rId7"/>
    <p:sldId id="274" r:id="rId8"/>
    <p:sldId id="263" r:id="rId9"/>
    <p:sldId id="270" r:id="rId10"/>
    <p:sldId id="264" r:id="rId11"/>
    <p:sldId id="272" r:id="rId12"/>
    <p:sldId id="275" r:id="rId13"/>
    <p:sldId id="273" r:id="rId14"/>
    <p:sldId id="277" r:id="rId15"/>
    <p:sldId id="276" r:id="rId16"/>
    <p:sldId id="278" r:id="rId17"/>
    <p:sldId id="265" r:id="rId18"/>
    <p:sldId id="267" r:id="rId19"/>
    <p:sldId id="266" r:id="rId20"/>
    <p:sldId id="269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D07"/>
    <a:srgbClr val="FBFEDA"/>
    <a:srgbClr val="F5FDAD"/>
    <a:srgbClr val="E8FDD3"/>
    <a:srgbClr val="F5FBEF"/>
    <a:srgbClr val="F7F9FB"/>
    <a:srgbClr val="E5EBF3"/>
    <a:srgbClr val="BECDE0"/>
    <a:srgbClr val="480000"/>
    <a:srgbClr val="3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1" autoAdjust="0"/>
  </p:normalViewPr>
  <p:slideViewPr>
    <p:cSldViewPr>
      <p:cViewPr varScale="1">
        <p:scale>
          <a:sx n="87" d="100"/>
          <a:sy n="87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6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F793-DB76-4DCC-A1AB-B6920C72CE2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F7E3-ED04-4E72-B609-055727B54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826AA-D35C-4A14-B86C-6D054B123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AFA704-D68A-4196-A783-37513C8D2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gif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pn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png"/><Relationship Id="rId9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9.radikal.ru/i124/1002/9c/f6f2ecdc4c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1" y="0"/>
            <a:ext cx="9239251" cy="6929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Носители информации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урок-путешествие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596" y="593467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Автор: Орлова Елена Альбертовна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Учитель информатики и ИКТ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Санкт-Петербург, ГБОУ СОШ №451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x-team.ru/upload/blog/d80/d80abbf33fb4a75dc89700114a1aa6af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597217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Клинопись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&amp;Scy;&amp;pcy;&amp;ocy;&amp;scy;&amp;ocy;&amp;bcy; &amp;ncy;&amp;acy;&amp;ncy;&amp;iecy;&amp;scy;&amp;iecy;&amp;ncy;&amp;icy;&amp;yacy; &amp;kcy;&amp;lcy;&amp;icy;&amp;ncy;&amp;ocy;&amp;pcy;&amp;icy;&amp;scy;&amp;icy; &amp;ncy;&amp;acy; &amp;gcy;&amp;lcy;&amp;icy;&amp;ncy;&amp;yacy;&amp;ncy;&amp;ycy;&amp;iecy; &amp;tcy;&amp;acy;&amp;bcy;&amp;lcy;&amp;icy;&amp;chcy;&amp;kcy;&amp;i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456517"/>
            <a:ext cx="2714644" cy="377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357826"/>
            <a:ext cx="864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60000"/>
                </a:solidFill>
                <a:latin typeface="Georgia" pitchFamily="18" charset="0"/>
              </a:rPr>
              <a:t>По мягкой глине писали деревянной палочкой </a:t>
            </a:r>
          </a:p>
          <a:p>
            <a:pPr algn="ctr"/>
            <a:r>
              <a:rPr lang="ru-RU" sz="2400" dirty="0" smtClean="0">
                <a:solidFill>
                  <a:srgbClr val="360000"/>
                </a:solidFill>
                <a:latin typeface="Georgia" pitchFamily="18" charset="0"/>
              </a:rPr>
              <a:t>или заостренным тростником. </a:t>
            </a:r>
          </a:p>
          <a:p>
            <a:pPr algn="ctr"/>
            <a:r>
              <a:rPr lang="ru-RU" sz="2400" dirty="0" smtClean="0">
                <a:solidFill>
                  <a:srgbClr val="360000"/>
                </a:solidFill>
              </a:rPr>
              <a:t>около 3500 г. до н. э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36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Picture 22" descr="http://planeta.moy.su/_bl/87/218847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071678"/>
            <a:ext cx="49265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0" name="Picture 18" descr="http://sevenwondersna.narod.ru/Semeramide/images/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2428860" cy="188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8" name="Picture 16" descr="http://www.realhistoryww.com/world_history/ancient/Misc/Writing/Sumerian_archaic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785926"/>
            <a:ext cx="6093048" cy="471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planeta.moy.su/_bl/87/101560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714488"/>
            <a:ext cx="7273894" cy="490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428604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Глиняные дощечки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1/12/Papyrus_pla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0" y="0"/>
            <a:ext cx="914416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  <a:latin typeface="Georgia" pitchFamily="18" charset="0"/>
              </a:rPr>
              <a:t>Папирус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solidFill>
            <a:srgbClr val="091F03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Из стеблей  тростника (папируса) изготавливали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тонкие листы, похожие на бумагу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изобретён 3000 лет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_clip_image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500166" cy="1696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786050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Папирус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2" name="Picture 4" descr="http://www.dailyartfixx.com/wp-content/uploads/2009/06/papyr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714489"/>
            <a:ext cx="7006881" cy="466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img-fotki.yandex.ru/get/3109/dkartasheva.8/0_5976_2285e746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1714488"/>
            <a:ext cx="7109769" cy="466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&amp;Dcy;&amp;rcy;&amp;iecy;&amp;vcy;&amp;ncy;&amp;iecy;&amp;jcy;&amp;shcy;&amp;icy;&amp;iecy; &amp;khcy;&amp;rcy;&amp;icy;&amp;scy;&amp;tcy;&amp;icy;&amp;acy;&amp;ncy;&amp;scy;&amp;kcy;&amp;icy;&amp;iecy; &amp;scy;&amp;ocy;&amp;chcy;&amp;icy;&amp;ncy;&amp;iecy;&amp;ncy;&amp;icy;&amp;yacy; &amp;bcy;&amp;ycy;&amp;lcy;&amp;icy; &amp;ncy;&amp;acy;&amp;pcy;&amp;icy;&amp;scy;&amp;acy;&amp;ncy;&amp;ycy; &amp;ncy;&amp;acy; &amp;pcy;&amp;acy;&amp;pcy;&amp;icy;&amp;rcy;&amp;ucy;&amp;scy;&amp;ncy;&amp;ycy;&amp;khcy; &amp;scy;&amp;vcy;&amp;icy;&amp;tcy;&amp;kcy;&amp;acy;&amp;khcy;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1785926"/>
            <a:ext cx="753403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elgacom.extrafilm.be/photos/e1spe03/volume1/8889361a-c9e5-4cbd-a5a3-bbf7612dd370/071211/5/9/597408ef-5de8-4efa-afe4-0b35ed4af5d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  <a:latin typeface="Georgia" pitchFamily="18" charset="0"/>
              </a:rPr>
              <a:t>Пергамент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Во </a:t>
            </a: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II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 веке нашей эры в городе Пергам (Турция) был </a:t>
            </a:r>
            <a:endParaRPr lang="en-US" sz="2400" dirty="0" smtClean="0">
              <a:solidFill>
                <a:schemeClr val="bg2"/>
              </a:solidFill>
              <a:latin typeface="Georgia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изобретён новый материал для письма – пергамент (кожа)  </a:t>
            </a:r>
            <a:endParaRPr lang="ru-RU" sz="2400" dirty="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www.leop-art.ru/wp-content/uploads/2010/11/%D0%BF%D0%B5%D1%80%D0%B3%D0%B0%D0%BC%D0%B5%D0%BD%D1%82-225x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428736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www.leop-art.ru/wp-content/uploads/2010/11/%D0%BF%D0%B0%D0%BF%D0%B8%D1%80%D1%83%D1%81-300x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357298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dreamworlds.ru/uploads/posts/2009-06/thumbs/1245675361_edinoro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1214422"/>
            <a:ext cx="6786610" cy="547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Пергамент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80054702e09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357290" cy="200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12.imageshost.ru/img/2011/02/01/image_4d47bb81695b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2860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Берестяные грамоты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В </a:t>
            </a: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XI-XV 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веках в Древней Руси  писали на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берестяных грамотах (кора берёзы)</a:t>
            </a:r>
            <a:endParaRPr lang="ru-RU" sz="2400" dirty="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img.ngs.ru/relax/upload_files/43932/7e11b9bdab34f332769ce0d8b08431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928802"/>
            <a:ext cx="589460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gramoty.ru/gramoty/thumbs/bb419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857364"/>
            <a:ext cx="695801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vsetainy.ru/wp-content/uploads/2011/06/berestjanie-gramot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643050"/>
            <a:ext cx="6848489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2860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Берестяные грамоты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32" name="Picture 12" descr="http://ovsex.ru/wp-content/uploads/2010-11-17/russkie-cari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" y="0"/>
            <a:ext cx="1628766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-bike.com.ua/apanel/images/image/image/statya_id139/podzornaya%20truba%2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500042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  <a:latin typeface="Georgia" pitchFamily="18" charset="0"/>
              </a:rPr>
              <a:t>Бумага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Бумага была изобретена в Китае во</a:t>
            </a: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 II 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 веке.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На Руси бумага появилась только в </a:t>
            </a:r>
            <a:r>
              <a:rPr lang="en-US" sz="2400" dirty="0" smtClean="0">
                <a:solidFill>
                  <a:schemeClr val="bg2"/>
                </a:solidFill>
                <a:latin typeface="Georgia" pitchFamily="18" charset="0"/>
              </a:rPr>
              <a:t>XVI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 веке. </a:t>
            </a:r>
            <a:endParaRPr lang="ru-RU" sz="2400" dirty="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edesignsuperhero.com/wp-content/uploads/2009/04/tut5.jpg"/>
          <p:cNvPicPr>
            <a:picLocks noChangeAspect="1" noChangeArrowheads="1"/>
          </p:cNvPicPr>
          <p:nvPr/>
        </p:nvPicPr>
        <p:blipFill>
          <a:blip r:embed="rId2" cstate="email"/>
          <a:srcRect l="4342" r="4486"/>
          <a:stretch>
            <a:fillRect/>
          </a:stretch>
        </p:blipFill>
        <p:spPr bwMode="auto">
          <a:xfrm>
            <a:off x="1928794" y="2214554"/>
            <a:ext cx="6223045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86050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Бумага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6" name="Picture 10" descr="http://www.poster.adking.ru/media/userfiles/images/plakat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857340"/>
            <a:ext cx="6738985" cy="478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koryazhma.ru/usefull/know/pic/7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2960826" cy="1643050"/>
          </a:xfrm>
          <a:prstGeom prst="rect">
            <a:avLst/>
          </a:prstGeom>
          <a:noFill/>
        </p:spPr>
      </p:pic>
      <p:pic>
        <p:nvPicPr>
          <p:cNvPr id="4110" name="Picture 14" descr="http://www.rarebook-spb.ru/upload/medialibrary/196/196408b0efc9897635f6669560f9c1bd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1857364"/>
            <a:ext cx="6715172" cy="474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 помощью каких органов чувств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человек получает информацию?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14414" y="1142984"/>
            <a:ext cx="6643734" cy="5394998"/>
            <a:chOff x="1285852" y="1214422"/>
            <a:chExt cx="6643734" cy="5394998"/>
          </a:xfrm>
        </p:grpSpPr>
        <p:pic>
          <p:nvPicPr>
            <p:cNvPr id="12290" name="Picture 2" descr="http://int-ant.ru/upload/iblock/a8a/a8a84f0a1d7e9cf70a8b4e074b8132e8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85852" y="1214422"/>
              <a:ext cx="3214710" cy="2643206"/>
            </a:xfrm>
            <a:prstGeom prst="rect">
              <a:avLst/>
            </a:prstGeom>
            <a:noFill/>
          </p:spPr>
        </p:pic>
        <p:pic>
          <p:nvPicPr>
            <p:cNvPr id="4" name="Picture 2" descr="http://int-ant.ru/upload/iblock/a8a/a8a84f0a1d7e9cf70a8b4e074b8132e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14876" y="1214422"/>
              <a:ext cx="3214710" cy="2608916"/>
            </a:xfrm>
            <a:prstGeom prst="rect">
              <a:avLst/>
            </a:prstGeom>
            <a:noFill/>
          </p:spPr>
        </p:pic>
        <p:pic>
          <p:nvPicPr>
            <p:cNvPr id="5" name="Picture 2" descr="http://int-ant.ru/upload/iblock/a8a/a8a84f0a1d7e9cf70a8b4e074b8132e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85852" y="4000504"/>
              <a:ext cx="3214710" cy="2571768"/>
            </a:xfrm>
            <a:prstGeom prst="rect">
              <a:avLst/>
            </a:prstGeom>
            <a:noFill/>
          </p:spPr>
        </p:pic>
        <p:pic>
          <p:nvPicPr>
            <p:cNvPr id="6" name="Picture 2" descr="http://int-ant.ru/upload/iblock/a8a/a8a84f0a1d7e9cf70a8b4e074b8132e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14876" y="4000504"/>
              <a:ext cx="3214710" cy="2608916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/>
          <p:cNvSpPr/>
          <p:nvPr/>
        </p:nvSpPr>
        <p:spPr>
          <a:xfrm>
            <a:off x="1214414" y="1214422"/>
            <a:ext cx="1500198" cy="3571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Обоняние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1214422"/>
            <a:ext cx="1428760" cy="3571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Слух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4000504"/>
            <a:ext cx="1357322" cy="2857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Зрение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3929066"/>
            <a:ext cx="1571636" cy="3571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Осязание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571736" y="1643050"/>
            <a:ext cx="3857652" cy="2950232"/>
            <a:chOff x="3000364" y="2571744"/>
            <a:chExt cx="3143272" cy="2193305"/>
          </a:xfrm>
        </p:grpSpPr>
        <p:pic>
          <p:nvPicPr>
            <p:cNvPr id="2" name="Picture 2" descr="http://os1.i.ua/3/4/6852017_1348c0c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00364" y="2571744"/>
              <a:ext cx="3143272" cy="219330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3786182" y="2571744"/>
              <a:ext cx="1714512" cy="50006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Georgia" pitchFamily="18" charset="0"/>
                </a:rPr>
                <a:t>Вкус</a:t>
              </a:r>
              <a:endParaRPr lang="ru-RU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0" name="Стрелка вправо 29">
            <a:hlinkClick r:id="rId7" action="ppaction://hlinksldjump"/>
          </p:cNvPr>
          <p:cNvSpPr/>
          <p:nvPr/>
        </p:nvSpPr>
        <p:spPr>
          <a:xfrm>
            <a:off x="4143372" y="6572272"/>
            <a:ext cx="785818" cy="2857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вперёд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2" name="32-конечная звезда 31"/>
          <p:cNvSpPr/>
          <p:nvPr/>
        </p:nvSpPr>
        <p:spPr>
          <a:xfrm>
            <a:off x="1071538" y="3143248"/>
            <a:ext cx="571504" cy="500066"/>
          </a:xfrm>
          <a:prstGeom prst="star32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7" name="32-конечная звезда 36"/>
          <p:cNvSpPr/>
          <p:nvPr/>
        </p:nvSpPr>
        <p:spPr>
          <a:xfrm>
            <a:off x="7500958" y="5929330"/>
            <a:ext cx="571504" cy="500066"/>
          </a:xfrm>
          <a:prstGeom prst="star32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4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8" name="32-конечная звезда 37"/>
          <p:cNvSpPr/>
          <p:nvPr/>
        </p:nvSpPr>
        <p:spPr>
          <a:xfrm>
            <a:off x="1000100" y="5929330"/>
            <a:ext cx="571504" cy="500066"/>
          </a:xfrm>
          <a:prstGeom prst="star32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32-конечная звезда 38"/>
          <p:cNvSpPr/>
          <p:nvPr/>
        </p:nvSpPr>
        <p:spPr>
          <a:xfrm>
            <a:off x="7429520" y="3143248"/>
            <a:ext cx="571504" cy="500066"/>
          </a:xfrm>
          <a:prstGeom prst="star32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0" name="32-конечная звезда 39"/>
          <p:cNvSpPr/>
          <p:nvPr/>
        </p:nvSpPr>
        <p:spPr>
          <a:xfrm>
            <a:off x="4286248" y="3643314"/>
            <a:ext cx="571504" cy="500066"/>
          </a:xfrm>
          <a:prstGeom prst="star32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5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diary.ru/userdir/1/3/5/6/1356954/45711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7429552" cy="5023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 середины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XV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века книги были рукописными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1440 году немец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Иоган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Гуттенберг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построил первый печатный станок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http://www.designingwithtype.com/5/refdigital/images/GutenbergProof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500174"/>
            <a:ext cx="7519510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Руси книгопечатанье основал Иван Фёдоров в середине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XVI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века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4" name="Picture 6" descr="http://army-news.ru/images_stati/knigopechatanie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500174"/>
            <a:ext cx="347664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28596" y="1000108"/>
            <a:ext cx="8286808" cy="5715016"/>
            <a:chOff x="357158" y="1142984"/>
            <a:chExt cx="8286808" cy="5715016"/>
          </a:xfrm>
        </p:grpSpPr>
        <p:pic>
          <p:nvPicPr>
            <p:cNvPr id="6146" name="Picture 2" descr="http://www.klepa.ru/uploads/news/sharmanka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57818" y="1857364"/>
              <a:ext cx="2857500" cy="34004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8" name="Picture 4" descr="http://i037.radikal.ru/0910/1f/8ec808b87203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14480" y="1714488"/>
              <a:ext cx="2152650" cy="385762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428960" y="1142984"/>
              <a:ext cx="4286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360000"/>
                  </a:solidFill>
                  <a:latin typeface="Georgia" pitchFamily="18" charset="0"/>
                </a:rPr>
                <a:t>Шарманка</a:t>
              </a:r>
              <a:endParaRPr lang="ru-RU" sz="2400" i="1" dirty="0">
                <a:solidFill>
                  <a:srgbClr val="360000"/>
                </a:solidFill>
                <a:latin typeface="Georg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158" y="5657671"/>
              <a:ext cx="8286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3A001D"/>
                  </a:solidFill>
                  <a:latin typeface="Georgia" pitchFamily="18" charset="0"/>
                </a:rPr>
                <a:t>Механический духовой инструмент, получивший распространение в среде бродячих музыкантов Европы в начале XVIII в.</a:t>
              </a:r>
              <a:endParaRPr lang="ru-RU" sz="2400" dirty="0">
                <a:solidFill>
                  <a:srgbClr val="3A001D"/>
                </a:solidFill>
                <a:latin typeface="Georgia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Носители звуковой информации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5720" y="1000108"/>
            <a:ext cx="8572560" cy="5607422"/>
            <a:chOff x="357158" y="1108642"/>
            <a:chExt cx="8358246" cy="574935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57158" y="1108642"/>
              <a:ext cx="8358246" cy="5749358"/>
              <a:chOff x="500034" y="1071546"/>
              <a:chExt cx="8486438" cy="2769830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071670" y="1071546"/>
                <a:ext cx="4857784" cy="3022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3200" i="1" dirty="0">
                  <a:solidFill>
                    <a:srgbClr val="360000"/>
                  </a:solidFill>
                  <a:latin typeface="Georgia" pitchFamily="18" charset="0"/>
                </a:endParaRPr>
              </a:p>
            </p:txBody>
          </p:sp>
          <p:pic>
            <p:nvPicPr>
              <p:cNvPr id="39938" name="Picture 2" descr="http://upload.wikimedia.org/wikipedia/commons/thumb/a/a0/EdisonPhonograph.jpg/220px-EdisonPhonograph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975245" y="5480189"/>
                <a:ext cx="3439917" cy="17466765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00034" y="24474573"/>
                <a:ext cx="8486438" cy="429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292601"/>
                    </a:solidFill>
                  </a:rPr>
                  <a:t>Первый</a:t>
                </a:r>
                <a:r>
                  <a:rPr lang="ru-RU" sz="2400" dirty="0" smtClean="0">
                    <a:solidFill>
                      <a:srgbClr val="360000"/>
                    </a:solidFill>
                  </a:rPr>
                  <a:t> прибор для воспроизведения звука. Изобретен в 1877 году американским физиком Томасом Эдисоном </a:t>
                </a:r>
                <a:endParaRPr lang="ru-RU" sz="2400" dirty="0">
                  <a:solidFill>
                    <a:srgbClr val="360000"/>
                  </a:solidFill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3421848" y="1144792"/>
              <a:ext cx="23574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i="1" dirty="0" smtClean="0">
                  <a:solidFill>
                    <a:srgbClr val="360000"/>
                  </a:solidFill>
                  <a:latin typeface="Georgia" pitchFamily="18" charset="0"/>
                </a:rPr>
                <a:t>Фонограф</a:t>
              </a:r>
              <a:endParaRPr lang="ru-RU" sz="2800" i="1" dirty="0">
                <a:solidFill>
                  <a:srgbClr val="360000"/>
                </a:solidFill>
                <a:latin typeface="Georgia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85786" y="1000108"/>
            <a:ext cx="7543116" cy="5286412"/>
            <a:chOff x="857224" y="1071546"/>
            <a:chExt cx="7543116" cy="5286412"/>
          </a:xfrm>
        </p:grpSpPr>
        <p:sp>
          <p:nvSpPr>
            <p:cNvPr id="23" name="TextBox 22"/>
            <p:cNvSpPr txBox="1"/>
            <p:nvPr/>
          </p:nvSpPr>
          <p:spPr>
            <a:xfrm>
              <a:off x="3071802" y="1071546"/>
              <a:ext cx="3071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>
                  <a:solidFill>
                    <a:srgbClr val="3A001D"/>
                  </a:solidFill>
                  <a:latin typeface="Georgia" pitchFamily="18" charset="0"/>
                </a:rPr>
                <a:t>Грампластинки</a:t>
              </a:r>
              <a:endParaRPr lang="ru-RU" sz="2800" i="1" dirty="0">
                <a:solidFill>
                  <a:srgbClr val="3A001D"/>
                </a:solidFill>
                <a:latin typeface="Georgia" pitchFamily="18" charset="0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57224" y="1643050"/>
              <a:ext cx="3051996" cy="447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2" descr="http://s60.radikal.ru/i170/1104/f6/5f1acf53d635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399971" y="1714488"/>
              <a:ext cx="2410874" cy="2428865"/>
            </a:xfrm>
            <a:prstGeom prst="rect">
              <a:avLst/>
            </a:prstGeom>
            <a:noFill/>
          </p:spPr>
        </p:pic>
        <p:pic>
          <p:nvPicPr>
            <p:cNvPr id="26" name="Picture 10" descr="http://korobok.net.ua/182189-thickbox/-marantz-tt-4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42715" y="4214818"/>
              <a:ext cx="3857625" cy="2143140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357158" y="1000108"/>
            <a:ext cx="8501122" cy="5545905"/>
            <a:chOff x="285720" y="1071546"/>
            <a:chExt cx="8501122" cy="5545905"/>
          </a:xfrm>
        </p:grpSpPr>
        <p:sp>
          <p:nvSpPr>
            <p:cNvPr id="28" name="TextBox 27"/>
            <p:cNvSpPr txBox="1"/>
            <p:nvPr/>
          </p:nvSpPr>
          <p:spPr>
            <a:xfrm>
              <a:off x="2857488" y="1071546"/>
              <a:ext cx="3643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>
                  <a:solidFill>
                    <a:srgbClr val="480000"/>
                  </a:solidFill>
                  <a:latin typeface="Georgia" pitchFamily="18" charset="0"/>
                </a:rPr>
                <a:t>Магнитная лента</a:t>
              </a:r>
              <a:endParaRPr lang="ru-RU" sz="2800" i="1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  <p:pic>
          <p:nvPicPr>
            <p:cNvPr id="39952" name="Picture 16" descr="http://computerhistory.narod.ru/sredstva_obrabotki_inf/katush_magnitofon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14348" y="2285992"/>
              <a:ext cx="4121143" cy="3143245"/>
            </a:xfrm>
            <a:prstGeom prst="rect">
              <a:avLst/>
            </a:prstGeom>
            <a:noFill/>
          </p:spPr>
        </p:pic>
        <p:pic>
          <p:nvPicPr>
            <p:cNvPr id="39954" name="Picture 18" descr="http://alltodigital.my1.ru/img/audio/bobins/13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214942" y="2285992"/>
              <a:ext cx="3163683" cy="2952771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285720" y="5786454"/>
              <a:ext cx="8501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Первые</a:t>
              </a:r>
              <a:r>
                <a:rPr lang="ru-RU" sz="2400" dirty="0" smtClean="0">
                  <a:solidFill>
                    <a:srgbClr val="3A001D"/>
                  </a:solidFill>
                  <a:latin typeface="Georgia" pitchFamily="18" charset="0"/>
                </a:rPr>
                <a:t> катушечные </a:t>
              </a:r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магнитофоны появились </a:t>
              </a:r>
            </a:p>
            <a:p>
              <a:pPr algn="ctr"/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в начале 40-х годов 20 века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0034" y="1000108"/>
            <a:ext cx="8286808" cy="5176573"/>
            <a:chOff x="500034" y="1000108"/>
            <a:chExt cx="8286808" cy="5176573"/>
          </a:xfrm>
        </p:grpSpPr>
        <p:pic>
          <p:nvPicPr>
            <p:cNvPr id="6154" name="Picture 10" descr="http://darudar.org/var/files/img/78/ff/78ff0c0d20592efd070d9dc3d7a86ee3_600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57224" y="2643182"/>
              <a:ext cx="3000396" cy="1928826"/>
            </a:xfrm>
            <a:prstGeom prst="rect">
              <a:avLst/>
            </a:prstGeom>
            <a:noFill/>
          </p:spPr>
        </p:pic>
        <p:pic>
          <p:nvPicPr>
            <p:cNvPr id="6156" name="Picture 12" descr="http://www.starinism.ru/published/publicdata/STARINISMSHOP/attachments/SC/products_pictures/sp_oldradio047_2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143372" y="2428868"/>
              <a:ext cx="4536667" cy="258872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1928794" y="1000108"/>
              <a:ext cx="607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>
                  <a:solidFill>
                    <a:srgbClr val="480000"/>
                  </a:solidFill>
                  <a:latin typeface="Georgia" pitchFamily="18" charset="0"/>
                </a:rPr>
                <a:t>Кассета на магнитной ленте</a:t>
              </a:r>
              <a:endParaRPr lang="ru-RU" sz="2800" i="1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0034" y="5715016"/>
              <a:ext cx="8286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Распространённый носитель второй половины </a:t>
              </a:r>
              <a:r>
                <a:rPr lang="en-US" sz="2400" dirty="0" smtClean="0">
                  <a:solidFill>
                    <a:srgbClr val="480000"/>
                  </a:solidFill>
                  <a:latin typeface="Georgia" pitchFamily="18" charset="0"/>
                </a:rPr>
                <a:t>XX</a:t>
              </a:r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века 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</p:spTree>
    <p:controls>
      <p:control spid="6157" name="ToggleButton1" r:id="rId2" imgW="914400" imgH="9144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Носители видеоинформации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1472" y="1214422"/>
            <a:ext cx="8101038" cy="4714881"/>
            <a:chOff x="571472" y="1214422"/>
            <a:chExt cx="8101038" cy="471488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2857496"/>
              <a:ext cx="351222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 descr="http://bse.sci-lib.com/pictures/12/10/25633693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14810" y="2071678"/>
              <a:ext cx="4457700" cy="385762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214678" y="1214422"/>
              <a:ext cx="2357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>
                  <a:solidFill>
                    <a:srgbClr val="480000"/>
                  </a:solidFill>
                  <a:latin typeface="Georgia" pitchFamily="18" charset="0"/>
                </a:rPr>
                <a:t>Киноплёнка</a:t>
              </a:r>
              <a:endParaRPr lang="ru-RU" sz="2800" i="1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71538" y="1214422"/>
            <a:ext cx="7143799" cy="5643578"/>
            <a:chOff x="785787" y="1214422"/>
            <a:chExt cx="7143799" cy="5643578"/>
          </a:xfrm>
        </p:grpSpPr>
        <p:pic>
          <p:nvPicPr>
            <p:cNvPr id="5128" name="Picture 8" descr="http://www.vseokrasote.ru/linked/userpic/videokasseta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57818" y="2500306"/>
              <a:ext cx="2571768" cy="17743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30" name="Picture 10" descr="http://www.hi-fi.ru/upload/iblock/66a/66a2e07c35d0215c3987cf6484e7cbc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8794" y="4572008"/>
              <a:ext cx="5694836" cy="2285992"/>
            </a:xfrm>
            <a:prstGeom prst="rect">
              <a:avLst/>
            </a:prstGeom>
            <a:noFill/>
          </p:spPr>
        </p:pic>
        <p:pic>
          <p:nvPicPr>
            <p:cNvPr id="5134" name="Picture 14" descr="http://www.dobryisovet.ru/Images/videokaseti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85787" y="2079431"/>
              <a:ext cx="3286148" cy="263542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786051" y="1214422"/>
              <a:ext cx="271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>
                  <a:solidFill>
                    <a:srgbClr val="480000"/>
                  </a:solidFill>
                  <a:latin typeface="Georgia" pitchFamily="18" charset="0"/>
                </a:rPr>
                <a:t>Видеокассеты</a:t>
              </a:r>
              <a:endParaRPr lang="ru-RU" sz="2800" i="1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Современные носители информации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1473" y="1142984"/>
            <a:ext cx="3000396" cy="2427805"/>
            <a:chOff x="571472" y="1142984"/>
            <a:chExt cx="3307427" cy="2676243"/>
          </a:xfrm>
        </p:grpSpPr>
        <p:pic>
          <p:nvPicPr>
            <p:cNvPr id="4098" name="Picture 2" descr="http://wiki.iteach.ru/images/f/ff/Up72889_171316999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1142984"/>
              <a:ext cx="3307427" cy="228601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2910" y="3357562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80000"/>
                  </a:solidFill>
                  <a:latin typeface="Georgia" pitchFamily="18" charset="0"/>
                </a:rPr>
                <a:t>CD</a:t>
              </a:r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 и</a:t>
              </a:r>
              <a:r>
                <a:rPr lang="en-US" sz="2400" dirty="0" smtClean="0">
                  <a:solidFill>
                    <a:srgbClr val="480000"/>
                  </a:solidFill>
                  <a:latin typeface="Georgia" pitchFamily="18" charset="0"/>
                </a:rPr>
                <a:t> DVD </a:t>
              </a:r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диски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29190" y="1357298"/>
            <a:ext cx="2916286" cy="2176177"/>
            <a:chOff x="4929190" y="1357298"/>
            <a:chExt cx="2916286" cy="2176177"/>
          </a:xfrm>
        </p:grpSpPr>
        <p:pic>
          <p:nvPicPr>
            <p:cNvPr id="4100" name="Picture 4" descr="http://www.vuho.com.ua/e-shop/product/10016_1283423873t.jpe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2066" y="1357298"/>
              <a:ext cx="2571768" cy="1701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29190" y="3071810"/>
              <a:ext cx="2916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80000"/>
                  </a:solidFill>
                  <a:latin typeface="Georgia" pitchFamily="18" charset="0"/>
                </a:rPr>
                <a:t>Flash-</a:t>
              </a:r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память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0034" y="3929066"/>
            <a:ext cx="2916286" cy="2676243"/>
            <a:chOff x="500034" y="3929066"/>
            <a:chExt cx="2916286" cy="2676243"/>
          </a:xfrm>
        </p:grpSpPr>
        <p:pic>
          <p:nvPicPr>
            <p:cNvPr id="4102" name="Picture 6" descr="http://www.topcomputer.ru/upload/iblock/737/737f22820876a1373f5c19ddff19a76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7290" y="3929066"/>
              <a:ext cx="1580611" cy="207167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00034" y="6143644"/>
              <a:ext cx="2916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Карты памяти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86314" y="3591650"/>
            <a:ext cx="3071834" cy="2942221"/>
            <a:chOff x="4786314" y="3591650"/>
            <a:chExt cx="3071834" cy="2942221"/>
          </a:xfrm>
        </p:grpSpPr>
        <p:pic>
          <p:nvPicPr>
            <p:cNvPr id="4106" name="Picture 10" descr="http://microinfo.ru/uploads/posts/2012-04/1334313276_184415b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86314" y="3591650"/>
              <a:ext cx="3071834" cy="255196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57752" y="6072206"/>
              <a:ext cx="2916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480000"/>
                  </a:solidFill>
                  <a:latin typeface="Georgia" pitchFamily="18" charset="0"/>
                </a:rPr>
                <a:t>Жёсткий диск</a:t>
              </a:r>
              <a:endParaRPr lang="ru-RU" sz="2400" dirty="0">
                <a:solidFill>
                  <a:srgbClr val="480000"/>
                </a:solidFill>
                <a:latin typeface="Georgia" pitchFamily="18" charset="0"/>
              </a:endParaRPr>
            </a:p>
          </p:txBody>
        </p:sp>
      </p:grpSp>
      <p:pic>
        <p:nvPicPr>
          <p:cNvPr id="2" name="Picture 2" descr="http://www.ufolog.ru/files/main/pict_e76faf2b3e394592901bc44029b9a1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58187"/>
            <a:ext cx="9286908" cy="69161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857892"/>
            <a:ext cx="1643074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ДОМОЙ</a:t>
            </a:r>
            <a:endParaRPr lang="ru-RU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071538" y="214290"/>
            <a:ext cx="7164137" cy="6429420"/>
            <a:chOff x="836887" y="214290"/>
            <a:chExt cx="7164137" cy="6429420"/>
          </a:xfrm>
        </p:grpSpPr>
        <p:sp>
          <p:nvSpPr>
            <p:cNvPr id="3" name="Кольцо 2"/>
            <p:cNvSpPr/>
            <p:nvPr/>
          </p:nvSpPr>
          <p:spPr>
            <a:xfrm>
              <a:off x="1142976" y="214290"/>
              <a:ext cx="6858048" cy="6429420"/>
            </a:xfrm>
            <a:prstGeom prst="donut">
              <a:avLst>
                <a:gd name="adj" fmla="val 1709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6" name="Picture 4" descr="http://cs4920.vkontakte.ru/u91929403/-1/x_732bc944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37788">
              <a:off x="4214810" y="214290"/>
              <a:ext cx="1250505" cy="114968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080" name="Picture 8" descr="http://im4-tub-ru.yandex.net/i?id=45385980-51-72&amp;n=2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6657303" y="2843895"/>
              <a:ext cx="1403407" cy="11448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084" name="Picture 12" descr="http://monro-design.ru/wp-content/uploads/2011/05/25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8193495">
              <a:off x="2348727" y="604763"/>
              <a:ext cx="1341815" cy="1387539"/>
            </a:xfrm>
            <a:prstGeom prst="rect">
              <a:avLst/>
            </a:prstGeom>
            <a:noFill/>
          </p:spPr>
        </p:pic>
        <p:pic>
          <p:nvPicPr>
            <p:cNvPr id="3086" name="Picture 14" descr="http://s001.radikal.ru/i196/1102/94/e3f21a4d767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2549412">
              <a:off x="2327205" y="5114465"/>
              <a:ext cx="1759987" cy="1238802"/>
            </a:xfrm>
            <a:prstGeom prst="rect">
              <a:avLst/>
            </a:prstGeom>
            <a:noFill/>
          </p:spPr>
        </p:pic>
        <p:pic>
          <p:nvPicPr>
            <p:cNvPr id="3088" name="Picture 16" descr="http://im2-tub-ru.yandex.net/i?id=122224709-17-72&amp;n=2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543925">
              <a:off x="5721323" y="1096849"/>
              <a:ext cx="1786852" cy="11355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90" name="Picture 18" descr="http://im5-tub-ru.yandex.net/i?id=166592173-00-72&amp;n=2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7420305">
              <a:off x="6322202" y="4338013"/>
              <a:ext cx="1106599" cy="1193269"/>
            </a:xfrm>
            <a:prstGeom prst="rect">
              <a:avLst/>
            </a:prstGeom>
            <a:noFill/>
          </p:spPr>
        </p:pic>
        <p:pic>
          <p:nvPicPr>
            <p:cNvPr id="3092" name="Picture 20" descr="http://adpmdieppe.free.fr/file/png/LNK_CLUB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17618476">
              <a:off x="908056" y="1946856"/>
              <a:ext cx="1623115" cy="1765453"/>
            </a:xfrm>
            <a:prstGeom prst="rect">
              <a:avLst/>
            </a:prstGeom>
            <a:noFill/>
          </p:spPr>
        </p:pic>
        <p:pic>
          <p:nvPicPr>
            <p:cNvPr id="3096" name="Picture 24" descr="http://im5-tub-ru.yandex.net/i?id=366604257-50-72&amp;n=2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15252779">
              <a:off x="1353211" y="3754385"/>
              <a:ext cx="1178144" cy="1281460"/>
            </a:xfrm>
            <a:prstGeom prst="rect">
              <a:avLst/>
            </a:prstGeom>
            <a:noFill/>
          </p:spPr>
        </p:pic>
        <p:pic>
          <p:nvPicPr>
            <p:cNvPr id="3098" name="Picture 26" descr="http://www.zhaba.ru/_pics/blz57g5j04s0vbkd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9993122">
              <a:off x="4637887" y="5290209"/>
              <a:ext cx="1494403" cy="1080461"/>
            </a:xfrm>
            <a:prstGeom prst="rect">
              <a:avLst/>
            </a:prstGeom>
            <a:noFill/>
          </p:spPr>
        </p:pic>
      </p:grpSp>
      <p:pic>
        <p:nvPicPr>
          <p:cNvPr id="3100" name="Picture 28" descr="http://upload.wikimedia.org/wikipedia/commons/thumb/3/30/DVD.png/621px-DVD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43306" y="2285992"/>
            <a:ext cx="2357454" cy="2278685"/>
          </a:xfrm>
          <a:prstGeom prst="rect">
            <a:avLst/>
          </a:prstGeom>
          <a:noFill/>
        </p:spPr>
      </p:pic>
      <p:pic>
        <p:nvPicPr>
          <p:cNvPr id="3102" name="Picture 30" descr="http://gallery.sevstar.net/bPIC/201112/20111237012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71868" y="2143116"/>
            <a:ext cx="250033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04" name="Picture 32" descr="http://www.capture.ru/image4/RE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643306" y="2285992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8596" y="500042"/>
            <a:ext cx="8358246" cy="1200329"/>
            <a:chOff x="428596" y="500042"/>
            <a:chExt cx="8358246" cy="1200329"/>
          </a:xfrm>
        </p:grpSpPr>
        <p:pic>
          <p:nvPicPr>
            <p:cNvPr id="2" name="Рисунок 1" descr="46341662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8596" y="642918"/>
              <a:ext cx="785818" cy="7858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28728" y="500042"/>
              <a:ext cx="735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Носитель информации – это любой материальный объект , используемый для закрепления и хранения  на нём информации. </a:t>
              </a:r>
              <a:endPara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8596" y="2285992"/>
            <a:ext cx="8358246" cy="3816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Вопросы: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Какие недостатки у камня как носителя информации?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Из какого материала изготавливали папирус?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На каком носителе писали в древней Руси?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Перечислите достоинства бумаги.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360000"/>
                </a:solidFill>
                <a:latin typeface="Georgia" pitchFamily="18" charset="0"/>
              </a:rPr>
              <a:t>Перечислите современные  носители информации.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EDA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orld4play.com/uploads/f13b0e8cca246afaac953dd25209ceee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99492" y="0"/>
            <a:ext cx="374450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071678"/>
            <a:ext cx="8143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уроке я узнал…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Понял…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Больше всего меня заинтересовало…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 давно хотел узнать…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следующем уроке я хочу…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78579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93D07"/>
                </a:solidFill>
                <a:latin typeface="Georgia" pitchFamily="18" charset="0"/>
              </a:rPr>
              <a:t>Обсудим!</a:t>
            </a:r>
            <a:endParaRPr lang="ru-RU" sz="2800" b="1" dirty="0">
              <a:solidFill>
                <a:srgbClr val="693D07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50017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Домашнее задание: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250030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§ 1.4,  3.1, 3.2</a:t>
            </a:r>
          </a:p>
          <a:p>
            <a:r>
              <a:rPr lang="ru-RU" sz="2800" dirty="0" smtClean="0">
                <a:latin typeface="Georgia" pitchFamily="18" charset="0"/>
              </a:rPr>
              <a:t>Рабочая тетрадь, упр. № 5 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21455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Спасибо за урок!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256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21166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44334"/>
            <a:ext cx="455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5716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Использованные материалы:</a:t>
            </a:r>
          </a:p>
          <a:p>
            <a:endParaRPr lang="ru-RU" dirty="0" smtClean="0"/>
          </a:p>
          <a:p>
            <a:r>
              <a:rPr lang="ru-RU" dirty="0" err="1" smtClean="0"/>
              <a:t>Л.Л.Босова</a:t>
            </a:r>
            <a:r>
              <a:rPr lang="ru-RU" dirty="0" smtClean="0"/>
              <a:t>. Информатика: Учебник для 5 класса. – М.: БИНОМ. Лаборатория знаний, 2011.</a:t>
            </a:r>
          </a:p>
          <a:p>
            <a:endParaRPr lang="ru-RU" dirty="0" smtClean="0"/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по всем разделам темы</a:t>
            </a:r>
          </a:p>
          <a:p>
            <a:endParaRPr lang="ru-RU" dirty="0" smtClean="0"/>
          </a:p>
          <a:p>
            <a:r>
              <a:rPr lang="ru-RU" dirty="0" err="1" smtClean="0"/>
              <a:t>Яндекс-картинки</a:t>
            </a:r>
            <a:r>
              <a:rPr lang="ru-RU" dirty="0" smtClean="0"/>
              <a:t> в свободном доступе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Назовите виды информации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 форме представления?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285860"/>
            <a:ext cx="2357454" cy="100013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60000"/>
                </a:solidFill>
                <a:latin typeface="Georgia" pitchFamily="18" charset="0"/>
              </a:rPr>
              <a:t>2+2=4</a:t>
            </a:r>
            <a:endParaRPr lang="ru-RU" sz="4800" dirty="0">
              <a:solidFill>
                <a:srgbClr val="36000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2285992"/>
            <a:ext cx="228601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ЧИСЛОВАЯ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272" name="Picture 8" descr="http://img.dayazcdn.net/obshchestvo/0e/e/kniga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1142984"/>
            <a:ext cx="2857520" cy="163510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357950" y="2714620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ТЕКСТОВАЯ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274" name="Picture 10" descr="http://www.savepic.org/2254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000240"/>
            <a:ext cx="2143140" cy="188071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28992" y="3857628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ГРАФИЧЕСКАЯ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80" name="Picture 16" descr="http://fwnews.ru/wp-content/uploads/2010/05/0_1234e_6e7dec45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000504"/>
            <a:ext cx="2471755" cy="205979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71472" y="6072206"/>
            <a:ext cx="228601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ЗВУКОВАЯ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284" name="Picture 20" descr="&amp;Ncy;&amp;ucy;, &amp;pcy;&amp;ocy;&amp;gcy;&amp;ocy;&amp;dcy;&amp;icy;! (1-20 &amp;vcy;&amp;ycy;&amp;pcy;&amp;ucy;&amp;scy;&amp;kcy; / 1969-2007) DVD-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357562"/>
            <a:ext cx="1928826" cy="277130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000760" y="6072206"/>
            <a:ext cx="278608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ВИДЕОИНФОРМАЦИЯ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3" name="Стрелка вправо 32">
            <a:hlinkClick r:id="rId6" action="ppaction://hlinksldjump"/>
          </p:cNvPr>
          <p:cNvSpPr/>
          <p:nvPr/>
        </p:nvSpPr>
        <p:spPr>
          <a:xfrm>
            <a:off x="4143372" y="6572272"/>
            <a:ext cx="785818" cy="2857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вперёд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3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4143372" y="6572272"/>
            <a:ext cx="785818" cy="2857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вперёд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bcetyt.ru/UserFiles/Image/2007/3/9/165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785794"/>
            <a:ext cx="5791200" cy="38576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Назовите схему передачи информации?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2571768" cy="107157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800" dirty="0" smtClean="0">
                <a:solidFill>
                  <a:srgbClr val="3A001D"/>
                </a:solidFill>
                <a:latin typeface="Georgia" pitchFamily="18" charset="0"/>
              </a:rPr>
              <a:t>источник </a:t>
            </a:r>
          </a:p>
          <a:p>
            <a:pPr algn="ctr"/>
            <a:r>
              <a:rPr lang="ru-RU" sz="2800" dirty="0" smtClean="0">
                <a:solidFill>
                  <a:srgbClr val="3A001D"/>
                </a:solidFill>
                <a:latin typeface="Georgia" pitchFamily="18" charset="0"/>
              </a:rPr>
              <a:t>информации</a:t>
            </a:r>
            <a:endParaRPr lang="ru-RU" sz="2800" dirty="0">
              <a:solidFill>
                <a:srgbClr val="3A001D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3429000"/>
            <a:ext cx="2571768" cy="107157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800" dirty="0" smtClean="0">
                <a:solidFill>
                  <a:srgbClr val="3A001D"/>
                </a:solidFill>
                <a:latin typeface="Georgia" pitchFamily="18" charset="0"/>
              </a:rPr>
              <a:t>приёмник</a:t>
            </a:r>
          </a:p>
          <a:p>
            <a:pPr algn="ctr"/>
            <a:r>
              <a:rPr lang="ru-RU" sz="2800" dirty="0" smtClean="0">
                <a:solidFill>
                  <a:srgbClr val="3A001D"/>
                </a:solidFill>
                <a:latin typeface="Georgia" pitchFamily="18" charset="0"/>
              </a:rPr>
              <a:t>информации</a:t>
            </a:r>
            <a:endParaRPr lang="ru-RU" sz="2800" dirty="0">
              <a:solidFill>
                <a:srgbClr val="3A001D"/>
              </a:solidFill>
              <a:latin typeface="Georgi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8926" y="5143512"/>
            <a:ext cx="3286148" cy="7858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dirty="0" smtClean="0">
                <a:solidFill>
                  <a:srgbClr val="3A001D"/>
                </a:solidFill>
              </a:rPr>
              <a:t>информационный канал</a:t>
            </a:r>
            <a:endParaRPr lang="ru-RU" sz="2000" dirty="0">
              <a:solidFill>
                <a:srgbClr val="3A001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24 0.08997 L -0.03385 0.215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8997 L 0.03385 0.215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Носители информации</a:t>
            </a:r>
          </a:p>
        </p:txBody>
      </p:sp>
      <p:pic>
        <p:nvPicPr>
          <p:cNvPr id="5" name="Рисунок 4" descr="4634166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428604"/>
            <a:ext cx="785818" cy="785818"/>
          </a:xfrm>
          <a:prstGeom prst="rect">
            <a:avLst/>
          </a:prstGeom>
        </p:spPr>
      </p:pic>
      <p:pic>
        <p:nvPicPr>
          <p:cNvPr id="2054" name="Picture 6" descr="http://hotwalls.ru/wallpapers/sledy_na_peske-1280x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286256"/>
            <a:ext cx="3643338" cy="228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tainy.net/wp-content/uploads/2010/07/0_b82f_9c7b3044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428736"/>
            <a:ext cx="36932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cs10435.vkontakte.ru/u2059982/118489167/x_548c29c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33916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www.photos-public-domain.com/wp-content/uploads/2011/03/bird-tracks-in-the-snow-600x4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286256"/>
            <a:ext cx="3429024" cy="228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rimitiv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57166"/>
            <a:ext cx="9144000" cy="5823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latin typeface="Georgia" pitchFamily="18" charset="0"/>
              </a:rPr>
              <a:t>период в истории человечества до изобретения письменности</a:t>
            </a:r>
            <a:endParaRPr lang="ru-RU" sz="2400" dirty="0">
              <a:solidFill>
                <a:schemeClr val="bg2">
                  <a:lumMod val="9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28604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90000"/>
                  </a:schemeClr>
                </a:solidFill>
                <a:latin typeface="Georgia" pitchFamily="18" charset="0"/>
              </a:rPr>
              <a:t>Первобытное общество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2" descr="http://www.ufolog.ru/files/main/pict_e76faf2b3e394592901bc44029b9a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9144000" cy="6437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857892"/>
            <a:ext cx="1500230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СТАРТ</a:t>
            </a:r>
            <a:endParaRPr lang="ru-RU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://900igr.net/datai/biologija/Izuchenie-zhivotnykh/0002-002-Istorija-izuchenija-zhivotnyk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57290" cy="197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90000"/>
                  </a:schemeClr>
                </a:solidFill>
                <a:latin typeface="Georgia" pitchFamily="18" charset="0"/>
              </a:rPr>
              <a:t>Наскальная живопись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9702" name="Picture 6" descr="http://img-fotki.yandex.ru/get/4408/sarisanna.1e/0_7fb6a_6b98488e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428736"/>
            <a:ext cx="7572428" cy="5103820"/>
          </a:xfrm>
          <a:prstGeom prst="rect">
            <a:avLst/>
          </a:prstGeom>
          <a:noFill/>
        </p:spPr>
      </p:pic>
      <p:pic>
        <p:nvPicPr>
          <p:cNvPr id="29704" name="Picture 8" descr="http://1.bp.blogspot.com/_uszWL6dhxRY/TJtp74GIilI/AAAAAAAAARU/SJIh1hYrCL0/s1600/%D0%A0%D0%B8%D1%81%D1%83%D0%BD%D0%BE%D0%BA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428736"/>
            <a:ext cx="7572428" cy="5072009"/>
          </a:xfrm>
          <a:prstGeom prst="rect">
            <a:avLst/>
          </a:prstGeom>
          <a:noFill/>
        </p:spPr>
      </p:pic>
      <p:pic>
        <p:nvPicPr>
          <p:cNvPr id="29706" name="Picture 10" descr="http://artdes2005.narod.ru/4/images/image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1428736"/>
            <a:ext cx="7786710" cy="5145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820/117993511.23/0_6c651_e26ab8f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28860" y="357166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Georgia" pitchFamily="18" charset="0"/>
              </a:rPr>
              <a:t>Древний Египет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11724"/>
            <a:ext cx="9144000" cy="446276"/>
          </a:xfrm>
          <a:prstGeom prst="rect">
            <a:avLst/>
          </a:prstGeom>
          <a:solidFill>
            <a:srgbClr val="001C54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FFC000"/>
                </a:solidFill>
                <a:latin typeface="Georgia" pitchFamily="18" charset="0"/>
              </a:rPr>
              <a:t>В </a:t>
            </a:r>
            <a:r>
              <a:rPr lang="en-US" sz="2300" dirty="0" smtClean="0">
                <a:solidFill>
                  <a:srgbClr val="FFC000"/>
                </a:solidFill>
                <a:latin typeface="Georgia" pitchFamily="18" charset="0"/>
              </a:rPr>
              <a:t>V-IV </a:t>
            </a:r>
            <a:r>
              <a:rPr lang="ru-RU" sz="2300" dirty="0" smtClean="0">
                <a:solidFill>
                  <a:srgbClr val="FFC000"/>
                </a:solidFill>
                <a:latin typeface="Georgia" pitchFamily="18" charset="0"/>
              </a:rPr>
              <a:t>веках до нашей эры появляется иероглифическое письмо</a:t>
            </a:r>
            <a:endParaRPr lang="ru-RU" sz="2300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travelrush.ru/pics/attached/38_4.jpg"/>
          <p:cNvPicPr>
            <a:picLocks noChangeAspect="1" noChangeArrowheads="1"/>
          </p:cNvPicPr>
          <p:nvPr/>
        </p:nvPicPr>
        <p:blipFill>
          <a:blip r:embed="rId2" cstate="email"/>
          <a:srcRect b="2958"/>
          <a:stretch>
            <a:fillRect/>
          </a:stretch>
        </p:blipFill>
        <p:spPr bwMode="auto">
          <a:xfrm>
            <a:off x="1428728" y="1885318"/>
            <a:ext cx="7405739" cy="4686954"/>
          </a:xfrm>
          <a:prstGeom prst="rect">
            <a:avLst/>
          </a:prstGeom>
          <a:noFill/>
        </p:spPr>
      </p:pic>
      <p:pic>
        <p:nvPicPr>
          <p:cNvPr id="30732" name="Picture 12" descr="http://pix.com.ua/db/architecture/ancient/ancient_carvings_and_design/b-466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857364"/>
            <a:ext cx="7429552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42860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Иероглифы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30" name="Picture 10" descr="http://www.paranormal-news.ru/highslide/565656/ingevekten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785926"/>
            <a:ext cx="8410105" cy="4857784"/>
          </a:xfrm>
          <a:prstGeom prst="rect">
            <a:avLst/>
          </a:prstGeom>
          <a:noFill/>
        </p:spPr>
      </p:pic>
      <p:pic>
        <p:nvPicPr>
          <p:cNvPr id="30740" name="Picture 20" descr="&amp;iecy;&amp;gcy;&amp;icy;&amp;pcy;&amp;iecy;&amp;tcy;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0"/>
            <a:ext cx="1500166" cy="182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6713</TotalTime>
  <Words>397</Words>
  <Application>Microsoft Office PowerPoint</Application>
  <PresentationFormat>Экран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Laki1</dc:creator>
  <cp:lastModifiedBy>Roman</cp:lastModifiedBy>
  <cp:revision>86</cp:revision>
  <dcterms:created xsi:type="dcterms:W3CDTF">2012-11-05T13:24:52Z</dcterms:created>
  <dcterms:modified xsi:type="dcterms:W3CDTF">2013-02-13T19:46:00Z</dcterms:modified>
</cp:coreProperties>
</file>