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7" r:id="rId2"/>
    <p:sldId id="256" r:id="rId3"/>
    <p:sldId id="258" r:id="rId4"/>
    <p:sldId id="261" r:id="rId5"/>
    <p:sldId id="265" r:id="rId6"/>
    <p:sldId id="263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9" r:id="rId17"/>
    <p:sldId id="278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EC2"/>
    <a:srgbClr val="EBF2A4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24" d="100"/>
          <a:sy n="124" d="100"/>
        </p:scale>
        <p:origin x="282" y="21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2FFAB7-A272-48B4-9565-46FC9AA9425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75263F-700A-48DF-BA8D-48DBAE6D4285}">
      <dgm:prSet phldrT="[Текст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/>
            <a:t>Сроки реализации</a:t>
          </a:r>
          <a:endParaRPr lang="ru-RU" b="1" dirty="0"/>
        </a:p>
      </dgm:t>
    </dgm:pt>
    <dgm:pt modelId="{2E90DB78-7BC7-4380-B95B-93EF31CBC1E7}" type="parTrans" cxnId="{FBE1547F-C130-4DDB-8E44-69A100595507}">
      <dgm:prSet/>
      <dgm:spPr/>
      <dgm:t>
        <a:bodyPr/>
        <a:lstStyle/>
        <a:p>
          <a:endParaRPr lang="ru-RU"/>
        </a:p>
      </dgm:t>
    </dgm:pt>
    <dgm:pt modelId="{1E6B14FC-130F-45DB-AB43-0F516AC1DDC8}" type="sibTrans" cxnId="{FBE1547F-C130-4DDB-8E44-69A100595507}">
      <dgm:prSet/>
      <dgm:spPr/>
      <dgm:t>
        <a:bodyPr/>
        <a:lstStyle/>
        <a:p>
          <a:endParaRPr lang="ru-RU"/>
        </a:p>
      </dgm:t>
    </dgm:pt>
    <dgm:pt modelId="{23E88DFC-0289-465F-85BE-E26BAD88ED95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>
              <a:effectLst/>
            </a:rPr>
            <a:t>1 декабря – 9 декабря</a:t>
          </a:r>
          <a:endParaRPr lang="ru-RU" sz="2000" b="1" dirty="0">
            <a:effectLst/>
          </a:endParaRPr>
        </a:p>
      </dgm:t>
    </dgm:pt>
    <dgm:pt modelId="{2ACCEF54-A13B-4887-99CD-153F93A3DD8B}" type="parTrans" cxnId="{EBF4916C-B01C-4675-A8B9-509FD71B82CC}">
      <dgm:prSet/>
      <dgm:spPr/>
      <dgm:t>
        <a:bodyPr/>
        <a:lstStyle/>
        <a:p>
          <a:endParaRPr lang="ru-RU"/>
        </a:p>
      </dgm:t>
    </dgm:pt>
    <dgm:pt modelId="{5FC3DAAF-7AFA-4C6F-B950-642AE7A85088}" type="sibTrans" cxnId="{EBF4916C-B01C-4675-A8B9-509FD71B82CC}">
      <dgm:prSet/>
      <dgm:spPr/>
      <dgm:t>
        <a:bodyPr/>
        <a:lstStyle/>
        <a:p>
          <a:endParaRPr lang="ru-RU"/>
        </a:p>
      </dgm:t>
    </dgm:pt>
    <dgm:pt modelId="{0D484E2C-CE42-4A4D-ABDC-949584440FAF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Участники </a:t>
          </a:r>
          <a:endParaRPr lang="ru-RU" b="1" dirty="0"/>
        </a:p>
      </dgm:t>
    </dgm:pt>
    <dgm:pt modelId="{2155F959-0E9C-4FB0-A896-94F76D2EF0F2}" type="parTrans" cxnId="{D6C87B9F-1ED3-4BB3-9C6D-34004B8B6D35}">
      <dgm:prSet/>
      <dgm:spPr/>
      <dgm:t>
        <a:bodyPr/>
        <a:lstStyle/>
        <a:p>
          <a:endParaRPr lang="ru-RU"/>
        </a:p>
      </dgm:t>
    </dgm:pt>
    <dgm:pt modelId="{EE9650CB-E424-4887-A26B-4FC04C488A8E}" type="sibTrans" cxnId="{D6C87B9F-1ED3-4BB3-9C6D-34004B8B6D35}">
      <dgm:prSet/>
      <dgm:spPr/>
      <dgm:t>
        <a:bodyPr/>
        <a:lstStyle/>
        <a:p>
          <a:endParaRPr lang="ru-RU"/>
        </a:p>
      </dgm:t>
    </dgm:pt>
    <dgm:pt modelId="{C8DBC2A2-461E-4395-B56F-4A260F4D7C3F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>
              <a:effectLst/>
            </a:rPr>
            <a:t>Дети 5 - 6  лет</a:t>
          </a:r>
          <a:endParaRPr lang="ru-RU" sz="2000" b="1" dirty="0">
            <a:effectLst/>
          </a:endParaRPr>
        </a:p>
      </dgm:t>
    </dgm:pt>
    <dgm:pt modelId="{B29FC04E-851B-4F42-8163-BEF5AA28E40C}" type="parTrans" cxnId="{9DEB8B09-15E8-4092-A441-EBD9584AE7F0}">
      <dgm:prSet/>
      <dgm:spPr/>
      <dgm:t>
        <a:bodyPr/>
        <a:lstStyle/>
        <a:p>
          <a:endParaRPr lang="ru-RU"/>
        </a:p>
      </dgm:t>
    </dgm:pt>
    <dgm:pt modelId="{5167CDD8-20F5-416E-AEAC-F046374AE1F2}" type="sibTrans" cxnId="{9DEB8B09-15E8-4092-A441-EBD9584AE7F0}">
      <dgm:prSet/>
      <dgm:spPr/>
      <dgm:t>
        <a:bodyPr/>
        <a:lstStyle/>
        <a:p>
          <a:endParaRPr lang="ru-RU"/>
        </a:p>
      </dgm:t>
    </dgm:pt>
    <dgm:pt modelId="{BFBF12D9-E117-4A89-B9D5-F0C7205E92E9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>
              <a:effectLst/>
            </a:rPr>
            <a:t>Педагоги</a:t>
          </a:r>
          <a:endParaRPr lang="ru-RU" sz="2000" b="1" dirty="0">
            <a:effectLst/>
          </a:endParaRPr>
        </a:p>
      </dgm:t>
    </dgm:pt>
    <dgm:pt modelId="{BFE1020F-FE03-48F1-9363-205A73706840}" type="sibTrans" cxnId="{BA5B80EE-7389-466B-9380-A52658C14213}">
      <dgm:prSet/>
      <dgm:spPr/>
      <dgm:t>
        <a:bodyPr/>
        <a:lstStyle/>
        <a:p>
          <a:endParaRPr lang="ru-RU"/>
        </a:p>
      </dgm:t>
    </dgm:pt>
    <dgm:pt modelId="{9B370C94-C20C-4A9A-9173-F7B80F1F1725}" type="parTrans" cxnId="{BA5B80EE-7389-466B-9380-A52658C14213}">
      <dgm:prSet/>
      <dgm:spPr/>
      <dgm:t>
        <a:bodyPr/>
        <a:lstStyle/>
        <a:p>
          <a:endParaRPr lang="ru-RU"/>
        </a:p>
      </dgm:t>
    </dgm:pt>
    <dgm:pt modelId="{6C68220D-22CE-4186-B5A5-07C06ABD8BC3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1800" b="1" dirty="0"/>
        </a:p>
      </dgm:t>
    </dgm:pt>
    <dgm:pt modelId="{2A1B4255-E973-4A12-A85A-F637D7AB8BD1}" type="parTrans" cxnId="{15A25DA2-D6DC-4961-ABF7-103B232E5966}">
      <dgm:prSet/>
      <dgm:spPr/>
      <dgm:t>
        <a:bodyPr/>
        <a:lstStyle/>
        <a:p>
          <a:endParaRPr lang="ru-RU"/>
        </a:p>
      </dgm:t>
    </dgm:pt>
    <dgm:pt modelId="{C0A558A6-1953-4DD3-A13A-8E9DA7B0F550}" type="sibTrans" cxnId="{15A25DA2-D6DC-4961-ABF7-103B232E5966}">
      <dgm:prSet/>
      <dgm:spPr/>
      <dgm:t>
        <a:bodyPr/>
        <a:lstStyle/>
        <a:p>
          <a:endParaRPr lang="ru-RU"/>
        </a:p>
      </dgm:t>
    </dgm:pt>
    <dgm:pt modelId="{6D8D178A-1CA7-40D7-A8E1-E44D10885126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>
              <a:effectLst/>
            </a:rPr>
            <a:t>Семьи воспитанников</a:t>
          </a:r>
          <a:endParaRPr lang="ru-RU" sz="2000" b="1" dirty="0">
            <a:effectLst/>
          </a:endParaRPr>
        </a:p>
      </dgm:t>
    </dgm:pt>
    <dgm:pt modelId="{7F179D4B-65B8-45F9-B171-AE92F97E5816}" type="parTrans" cxnId="{5A5802C2-BE5E-48AB-853D-6E17E68D0A70}">
      <dgm:prSet/>
      <dgm:spPr/>
      <dgm:t>
        <a:bodyPr/>
        <a:lstStyle/>
        <a:p>
          <a:endParaRPr lang="ru-RU"/>
        </a:p>
      </dgm:t>
    </dgm:pt>
    <dgm:pt modelId="{46219836-C8B5-47E5-A65A-E0943501B82D}" type="sibTrans" cxnId="{5A5802C2-BE5E-48AB-853D-6E17E68D0A70}">
      <dgm:prSet/>
      <dgm:spPr/>
      <dgm:t>
        <a:bodyPr/>
        <a:lstStyle/>
        <a:p>
          <a:endParaRPr lang="ru-RU"/>
        </a:p>
      </dgm:t>
    </dgm:pt>
    <dgm:pt modelId="{EAAAD2A2-269E-429E-B11C-BBBDA5E7CE2D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>
              <a:effectLst/>
            </a:rPr>
            <a:t>Родители</a:t>
          </a:r>
          <a:endParaRPr lang="ru-RU" sz="2000" b="1" dirty="0">
            <a:effectLst/>
          </a:endParaRPr>
        </a:p>
      </dgm:t>
    </dgm:pt>
    <dgm:pt modelId="{33E60A36-1FA7-47CC-B66F-A5215F99358A}" type="parTrans" cxnId="{56F1DCB2-556E-4562-A10C-2275D96DBB70}">
      <dgm:prSet/>
      <dgm:spPr/>
    </dgm:pt>
    <dgm:pt modelId="{C938DFFC-155D-416D-9A7F-6B8C39F2C342}" type="sibTrans" cxnId="{56F1DCB2-556E-4562-A10C-2275D96DBB70}">
      <dgm:prSet/>
      <dgm:spPr/>
    </dgm:pt>
    <dgm:pt modelId="{4FAED680-2E4B-44C8-A529-D6F13314AE24}" type="pres">
      <dgm:prSet presAssocID="{092FFAB7-A272-48B4-9565-46FC9AA942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FD3645-D728-4442-B484-D50E808FEC77}" type="pres">
      <dgm:prSet presAssocID="{7D75263F-700A-48DF-BA8D-48DBAE6D4285}" presName="linNode" presStyleCnt="0"/>
      <dgm:spPr/>
    </dgm:pt>
    <dgm:pt modelId="{6F04ABD9-19A9-49C0-AE96-C989768FF9F3}" type="pres">
      <dgm:prSet presAssocID="{7D75263F-700A-48DF-BA8D-48DBAE6D4285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694F54-308B-4ABB-AEB5-0BAB7441D8D0}" type="pres">
      <dgm:prSet presAssocID="{7D75263F-700A-48DF-BA8D-48DBAE6D4285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1EAF88-DACD-4868-AD06-1B0145F7A526}" type="pres">
      <dgm:prSet presAssocID="{1E6B14FC-130F-45DB-AB43-0F516AC1DDC8}" presName="sp" presStyleCnt="0"/>
      <dgm:spPr/>
    </dgm:pt>
    <dgm:pt modelId="{C22B005B-ECAF-44BD-ACD1-4C2A81C66121}" type="pres">
      <dgm:prSet presAssocID="{0D484E2C-CE42-4A4D-ABDC-949584440FAF}" presName="linNode" presStyleCnt="0"/>
      <dgm:spPr/>
    </dgm:pt>
    <dgm:pt modelId="{513F7F70-3909-49D1-B085-37786B19CB3F}" type="pres">
      <dgm:prSet presAssocID="{0D484E2C-CE42-4A4D-ABDC-949584440FAF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6FA252-9D45-4E21-804F-AEFCEC98E401}" type="pres">
      <dgm:prSet presAssocID="{0D484E2C-CE42-4A4D-ABDC-949584440FAF}" presName="descendantText" presStyleLbl="alignAccFollowNode1" presStyleIdx="1" presStyleCnt="2" custLinFactNeighborX="1496" custLinFactNeighborY="-32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5B80EE-7389-466B-9380-A52658C14213}" srcId="{0D484E2C-CE42-4A4D-ABDC-949584440FAF}" destId="{BFBF12D9-E117-4A89-B9D5-F0C7205E92E9}" srcOrd="2" destOrd="0" parTransId="{9B370C94-C20C-4A9A-9173-F7B80F1F1725}" sibTransId="{BFE1020F-FE03-48F1-9363-205A73706840}"/>
    <dgm:cxn modelId="{E3DAF26D-AF25-46D4-8D04-8960C5E19E42}" type="presOf" srcId="{EAAAD2A2-269E-429E-B11C-BBBDA5E7CE2D}" destId="{8F6FA252-9D45-4E21-804F-AEFCEC98E401}" srcOrd="0" destOrd="3" presId="urn:microsoft.com/office/officeart/2005/8/layout/vList5"/>
    <dgm:cxn modelId="{FBE1547F-C130-4DDB-8E44-69A100595507}" srcId="{092FFAB7-A272-48B4-9565-46FC9AA94255}" destId="{7D75263F-700A-48DF-BA8D-48DBAE6D4285}" srcOrd="0" destOrd="0" parTransId="{2E90DB78-7BC7-4380-B95B-93EF31CBC1E7}" sibTransId="{1E6B14FC-130F-45DB-AB43-0F516AC1DDC8}"/>
    <dgm:cxn modelId="{15A25DA2-D6DC-4961-ABF7-103B232E5966}" srcId="{0D484E2C-CE42-4A4D-ABDC-949584440FAF}" destId="{6C68220D-22CE-4186-B5A5-07C06ABD8BC3}" srcOrd="4" destOrd="0" parTransId="{2A1B4255-E973-4A12-A85A-F637D7AB8BD1}" sibTransId="{C0A558A6-1953-4DD3-A13A-8E9DA7B0F550}"/>
    <dgm:cxn modelId="{A55A1667-D961-4F74-86DF-3ECA130BF941}" type="presOf" srcId="{092FFAB7-A272-48B4-9565-46FC9AA94255}" destId="{4FAED680-2E4B-44C8-A529-D6F13314AE24}" srcOrd="0" destOrd="0" presId="urn:microsoft.com/office/officeart/2005/8/layout/vList5"/>
    <dgm:cxn modelId="{31E9FA00-C77B-41B4-99DC-CFC5F9466548}" type="presOf" srcId="{23E88DFC-0289-465F-85BE-E26BAD88ED95}" destId="{C0694F54-308B-4ABB-AEB5-0BAB7441D8D0}" srcOrd="0" destOrd="0" presId="urn:microsoft.com/office/officeart/2005/8/layout/vList5"/>
    <dgm:cxn modelId="{3E7958B2-5E57-465C-997A-6CD62C174E08}" type="presOf" srcId="{6D8D178A-1CA7-40D7-A8E1-E44D10885126}" destId="{8F6FA252-9D45-4E21-804F-AEFCEC98E401}" srcOrd="0" destOrd="1" presId="urn:microsoft.com/office/officeart/2005/8/layout/vList5"/>
    <dgm:cxn modelId="{D6C87B9F-1ED3-4BB3-9C6D-34004B8B6D35}" srcId="{092FFAB7-A272-48B4-9565-46FC9AA94255}" destId="{0D484E2C-CE42-4A4D-ABDC-949584440FAF}" srcOrd="1" destOrd="0" parTransId="{2155F959-0E9C-4FB0-A896-94F76D2EF0F2}" sibTransId="{EE9650CB-E424-4887-A26B-4FC04C488A8E}"/>
    <dgm:cxn modelId="{56F1DCB2-556E-4562-A10C-2275D96DBB70}" srcId="{0D484E2C-CE42-4A4D-ABDC-949584440FAF}" destId="{EAAAD2A2-269E-429E-B11C-BBBDA5E7CE2D}" srcOrd="3" destOrd="0" parTransId="{33E60A36-1FA7-47CC-B66F-A5215F99358A}" sibTransId="{C938DFFC-155D-416D-9A7F-6B8C39F2C342}"/>
    <dgm:cxn modelId="{71F552AD-A902-4817-9367-41074EA484A6}" type="presOf" srcId="{0D484E2C-CE42-4A4D-ABDC-949584440FAF}" destId="{513F7F70-3909-49D1-B085-37786B19CB3F}" srcOrd="0" destOrd="0" presId="urn:microsoft.com/office/officeart/2005/8/layout/vList5"/>
    <dgm:cxn modelId="{9DEB8B09-15E8-4092-A441-EBD9584AE7F0}" srcId="{0D484E2C-CE42-4A4D-ABDC-949584440FAF}" destId="{C8DBC2A2-461E-4395-B56F-4A260F4D7C3F}" srcOrd="0" destOrd="0" parTransId="{B29FC04E-851B-4F42-8163-BEF5AA28E40C}" sibTransId="{5167CDD8-20F5-416E-AEAC-F046374AE1F2}"/>
    <dgm:cxn modelId="{5A5802C2-BE5E-48AB-853D-6E17E68D0A70}" srcId="{0D484E2C-CE42-4A4D-ABDC-949584440FAF}" destId="{6D8D178A-1CA7-40D7-A8E1-E44D10885126}" srcOrd="1" destOrd="0" parTransId="{7F179D4B-65B8-45F9-B171-AE92F97E5816}" sibTransId="{46219836-C8B5-47E5-A65A-E0943501B82D}"/>
    <dgm:cxn modelId="{1B2920A0-B38E-4BCB-B9E2-EE18340DD77F}" type="presOf" srcId="{C8DBC2A2-461E-4395-B56F-4A260F4D7C3F}" destId="{8F6FA252-9D45-4E21-804F-AEFCEC98E401}" srcOrd="0" destOrd="0" presId="urn:microsoft.com/office/officeart/2005/8/layout/vList5"/>
    <dgm:cxn modelId="{528575ED-2D8F-408C-8448-AE71DC0E1B05}" type="presOf" srcId="{7D75263F-700A-48DF-BA8D-48DBAE6D4285}" destId="{6F04ABD9-19A9-49C0-AE96-C989768FF9F3}" srcOrd="0" destOrd="0" presId="urn:microsoft.com/office/officeart/2005/8/layout/vList5"/>
    <dgm:cxn modelId="{D733F034-750B-49A6-A09B-A38440F32F4E}" type="presOf" srcId="{BFBF12D9-E117-4A89-B9D5-F0C7205E92E9}" destId="{8F6FA252-9D45-4E21-804F-AEFCEC98E401}" srcOrd="0" destOrd="2" presId="urn:microsoft.com/office/officeart/2005/8/layout/vList5"/>
    <dgm:cxn modelId="{21928179-60C6-4002-AF15-A5727D903897}" type="presOf" srcId="{6C68220D-22CE-4186-B5A5-07C06ABD8BC3}" destId="{8F6FA252-9D45-4E21-804F-AEFCEC98E401}" srcOrd="0" destOrd="4" presId="urn:microsoft.com/office/officeart/2005/8/layout/vList5"/>
    <dgm:cxn modelId="{EBF4916C-B01C-4675-A8B9-509FD71B82CC}" srcId="{7D75263F-700A-48DF-BA8D-48DBAE6D4285}" destId="{23E88DFC-0289-465F-85BE-E26BAD88ED95}" srcOrd="0" destOrd="0" parTransId="{2ACCEF54-A13B-4887-99CD-153F93A3DD8B}" sibTransId="{5FC3DAAF-7AFA-4C6F-B950-642AE7A85088}"/>
    <dgm:cxn modelId="{B62E19E5-C482-4FAF-8CC5-723B8ACD80ED}" type="presParOf" srcId="{4FAED680-2E4B-44C8-A529-D6F13314AE24}" destId="{77FD3645-D728-4442-B484-D50E808FEC77}" srcOrd="0" destOrd="0" presId="urn:microsoft.com/office/officeart/2005/8/layout/vList5"/>
    <dgm:cxn modelId="{2CD3303F-12FA-45C2-A715-DE194BD1C694}" type="presParOf" srcId="{77FD3645-D728-4442-B484-D50E808FEC77}" destId="{6F04ABD9-19A9-49C0-AE96-C989768FF9F3}" srcOrd="0" destOrd="0" presId="urn:microsoft.com/office/officeart/2005/8/layout/vList5"/>
    <dgm:cxn modelId="{2476760C-8051-4465-B691-8CD97DFE171D}" type="presParOf" srcId="{77FD3645-D728-4442-B484-D50E808FEC77}" destId="{C0694F54-308B-4ABB-AEB5-0BAB7441D8D0}" srcOrd="1" destOrd="0" presId="urn:microsoft.com/office/officeart/2005/8/layout/vList5"/>
    <dgm:cxn modelId="{749AD66A-6A5B-4964-A3F8-CD6CFC8994AD}" type="presParOf" srcId="{4FAED680-2E4B-44C8-A529-D6F13314AE24}" destId="{0A1EAF88-DACD-4868-AD06-1B0145F7A526}" srcOrd="1" destOrd="0" presId="urn:microsoft.com/office/officeart/2005/8/layout/vList5"/>
    <dgm:cxn modelId="{D4385791-29E8-4FDA-8EF3-0418C407C1EA}" type="presParOf" srcId="{4FAED680-2E4B-44C8-A529-D6F13314AE24}" destId="{C22B005B-ECAF-44BD-ACD1-4C2A81C66121}" srcOrd="2" destOrd="0" presId="urn:microsoft.com/office/officeart/2005/8/layout/vList5"/>
    <dgm:cxn modelId="{E1FA2734-0CC6-4292-8327-B9BCF58E073D}" type="presParOf" srcId="{C22B005B-ECAF-44BD-ACD1-4C2A81C66121}" destId="{513F7F70-3909-49D1-B085-37786B19CB3F}" srcOrd="0" destOrd="0" presId="urn:microsoft.com/office/officeart/2005/8/layout/vList5"/>
    <dgm:cxn modelId="{08C8A2F3-656C-4D98-AED0-5C8B3B5467CB}" type="presParOf" srcId="{C22B005B-ECAF-44BD-ACD1-4C2A81C66121}" destId="{8F6FA252-9D45-4E21-804F-AEFCEC98E401}" srcOrd="1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56962F-9334-47AA-B4E8-D5C668D2514E}" type="doc">
      <dgm:prSet loTypeId="urn:microsoft.com/office/officeart/2005/8/layout/pyramid2" loCatId="pyramid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AC8DA8-5338-43D3-8180-892C822A5B8D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/>
            <a:t>Социализация </a:t>
          </a:r>
          <a:endParaRPr lang="ru-RU" sz="2000" b="1" dirty="0"/>
        </a:p>
      </dgm:t>
    </dgm:pt>
    <dgm:pt modelId="{4D30C340-75A8-4B52-8931-0283CC8F712F}" type="parTrans" cxnId="{A5B97351-8AC4-4E3B-B6D5-C8337A42EFAD}">
      <dgm:prSet/>
      <dgm:spPr/>
      <dgm:t>
        <a:bodyPr/>
        <a:lstStyle/>
        <a:p>
          <a:endParaRPr lang="ru-RU"/>
        </a:p>
      </dgm:t>
    </dgm:pt>
    <dgm:pt modelId="{5F5B357D-21A2-4EEA-90F2-4422215D6DB4}" type="sibTrans" cxnId="{A5B97351-8AC4-4E3B-B6D5-C8337A42EFAD}">
      <dgm:prSet/>
      <dgm:spPr/>
      <dgm:t>
        <a:bodyPr/>
        <a:lstStyle/>
        <a:p>
          <a:endParaRPr lang="ru-RU"/>
        </a:p>
      </dgm:t>
    </dgm:pt>
    <dgm:pt modelId="{39AD8B8D-A140-4BBD-BC8F-948FFCF6E688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/>
            <a:t>Чтение художественной литературы </a:t>
          </a:r>
          <a:endParaRPr lang="ru-RU" sz="2000" b="1" dirty="0"/>
        </a:p>
      </dgm:t>
    </dgm:pt>
    <dgm:pt modelId="{86962A1C-C918-4B26-B0CB-67A504AD1FD0}" type="parTrans" cxnId="{FBC70BE6-57DE-443E-B327-E0596E8C7162}">
      <dgm:prSet/>
      <dgm:spPr/>
      <dgm:t>
        <a:bodyPr/>
        <a:lstStyle/>
        <a:p>
          <a:endParaRPr lang="ru-RU"/>
        </a:p>
      </dgm:t>
    </dgm:pt>
    <dgm:pt modelId="{A6277184-0C25-4B01-8328-E565264E5BAD}" type="sibTrans" cxnId="{FBC70BE6-57DE-443E-B327-E0596E8C7162}">
      <dgm:prSet/>
      <dgm:spPr/>
      <dgm:t>
        <a:bodyPr/>
        <a:lstStyle/>
        <a:p>
          <a:endParaRPr lang="ru-RU"/>
        </a:p>
      </dgm:t>
    </dgm:pt>
    <dgm:pt modelId="{8EBCB91E-18FB-44D7-BC6D-F7D12FD784FE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/>
            <a:t>Музыка</a:t>
          </a:r>
          <a:endParaRPr lang="ru-RU" sz="2000" b="1" dirty="0"/>
        </a:p>
      </dgm:t>
    </dgm:pt>
    <dgm:pt modelId="{93ACE7A6-6DE8-430D-8A10-ACF6A294CFCE}" type="parTrans" cxnId="{E96715F4-E1DD-4BF5-B5BE-1136F694A800}">
      <dgm:prSet/>
      <dgm:spPr/>
      <dgm:t>
        <a:bodyPr/>
        <a:lstStyle/>
        <a:p>
          <a:endParaRPr lang="ru-RU"/>
        </a:p>
      </dgm:t>
    </dgm:pt>
    <dgm:pt modelId="{4D288109-AE5D-4671-9F55-C52B251FA07E}" type="sibTrans" cxnId="{E96715F4-E1DD-4BF5-B5BE-1136F694A800}">
      <dgm:prSet/>
      <dgm:spPr/>
      <dgm:t>
        <a:bodyPr/>
        <a:lstStyle/>
        <a:p>
          <a:endParaRPr lang="ru-RU"/>
        </a:p>
      </dgm:t>
    </dgm:pt>
    <dgm:pt modelId="{A6FAE2A9-ADB3-4F6E-BF62-57A73BE2F6C6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/>
            <a:t>Художественное творчество</a:t>
          </a:r>
          <a:endParaRPr lang="ru-RU" sz="2000" b="1" dirty="0"/>
        </a:p>
      </dgm:t>
    </dgm:pt>
    <dgm:pt modelId="{B3D0CD31-5A1C-49E3-A475-CD8E9D855479}" type="parTrans" cxnId="{03C4D789-DD54-42B6-8EF2-CBC95E995121}">
      <dgm:prSet/>
      <dgm:spPr/>
      <dgm:t>
        <a:bodyPr/>
        <a:lstStyle/>
        <a:p>
          <a:endParaRPr lang="ru-RU"/>
        </a:p>
      </dgm:t>
    </dgm:pt>
    <dgm:pt modelId="{179730DA-C9EB-4063-8AF5-5269ECCC31BB}" type="sibTrans" cxnId="{03C4D789-DD54-42B6-8EF2-CBC95E995121}">
      <dgm:prSet/>
      <dgm:spPr/>
      <dgm:t>
        <a:bodyPr/>
        <a:lstStyle/>
        <a:p>
          <a:endParaRPr lang="ru-RU"/>
        </a:p>
      </dgm:t>
    </dgm:pt>
    <dgm:pt modelId="{C669425C-50DA-4C12-B4F4-F933D20FC2D0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/>
            <a:t>Познание </a:t>
          </a:r>
          <a:endParaRPr lang="ru-RU" sz="2000" b="1" dirty="0"/>
        </a:p>
      </dgm:t>
    </dgm:pt>
    <dgm:pt modelId="{612481C0-3CF2-4AA3-9187-030A4E2D1393}" type="parTrans" cxnId="{A40010DA-6ABC-4707-8B64-01E72966F7C4}">
      <dgm:prSet/>
      <dgm:spPr/>
      <dgm:t>
        <a:bodyPr/>
        <a:lstStyle/>
        <a:p>
          <a:endParaRPr lang="ru-RU"/>
        </a:p>
      </dgm:t>
    </dgm:pt>
    <dgm:pt modelId="{C2B86D07-B4DE-40AF-B1D8-EFABE9161308}" type="sibTrans" cxnId="{A40010DA-6ABC-4707-8B64-01E72966F7C4}">
      <dgm:prSet/>
      <dgm:spPr/>
      <dgm:t>
        <a:bodyPr/>
        <a:lstStyle/>
        <a:p>
          <a:endParaRPr lang="ru-RU"/>
        </a:p>
      </dgm:t>
    </dgm:pt>
    <dgm:pt modelId="{AB2450CD-6A33-4F15-A8A8-66D1B6EDB8EA}" type="pres">
      <dgm:prSet presAssocID="{A856962F-9334-47AA-B4E8-D5C668D2514E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BCF7C62F-CDF8-42D4-8211-06FA5EBA6C5F}" type="pres">
      <dgm:prSet presAssocID="{A856962F-9334-47AA-B4E8-D5C668D2514E}" presName="pyramid" presStyleLbl="node1" presStyleIdx="0" presStyleCn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9880FD8C-1972-41FC-89EA-265F0B3FEF5F}" type="pres">
      <dgm:prSet presAssocID="{A856962F-9334-47AA-B4E8-D5C668D2514E}" presName="theList" presStyleCnt="0"/>
      <dgm:spPr/>
    </dgm:pt>
    <dgm:pt modelId="{8400537E-1523-4741-9EAA-D3491EFF337A}" type="pres">
      <dgm:prSet presAssocID="{58AC8DA8-5338-43D3-8180-892C822A5B8D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012D5C-4362-45C2-A259-21A7972C50AD}" type="pres">
      <dgm:prSet presAssocID="{58AC8DA8-5338-43D3-8180-892C822A5B8D}" presName="aSpace" presStyleCnt="0"/>
      <dgm:spPr/>
    </dgm:pt>
    <dgm:pt modelId="{AC307205-ECD5-4230-858B-77C1F74068C8}" type="pres">
      <dgm:prSet presAssocID="{39AD8B8D-A140-4BBD-BC8F-948FFCF6E688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08BFB5-9661-4058-98D4-E43D1A4F13E4}" type="pres">
      <dgm:prSet presAssocID="{39AD8B8D-A140-4BBD-BC8F-948FFCF6E688}" presName="aSpace" presStyleCnt="0"/>
      <dgm:spPr/>
    </dgm:pt>
    <dgm:pt modelId="{A25776CE-0B65-461D-B2E9-11F807393287}" type="pres">
      <dgm:prSet presAssocID="{C669425C-50DA-4C12-B4F4-F933D20FC2D0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FCDA70-C961-4E1B-A7CD-4A2E199A76B1}" type="pres">
      <dgm:prSet presAssocID="{C669425C-50DA-4C12-B4F4-F933D20FC2D0}" presName="aSpace" presStyleCnt="0"/>
      <dgm:spPr/>
    </dgm:pt>
    <dgm:pt modelId="{A78BCF5F-FD12-4AFE-A575-E6D4D54B8EC4}" type="pres">
      <dgm:prSet presAssocID="{A6FAE2A9-ADB3-4F6E-BF62-57A73BE2F6C6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B15AE7-839F-47B7-AFCC-2984DAEDC36F}" type="pres">
      <dgm:prSet presAssocID="{A6FAE2A9-ADB3-4F6E-BF62-57A73BE2F6C6}" presName="aSpace" presStyleCnt="0"/>
      <dgm:spPr/>
    </dgm:pt>
    <dgm:pt modelId="{A0B56775-9A4E-490F-AD37-9515373126EE}" type="pres">
      <dgm:prSet presAssocID="{8EBCB91E-18FB-44D7-BC6D-F7D12FD784FE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E00EB0-843E-4DFF-990A-6560C6FAA954}" type="pres">
      <dgm:prSet presAssocID="{8EBCB91E-18FB-44D7-BC6D-F7D12FD784FE}" presName="aSpace" presStyleCnt="0"/>
      <dgm:spPr/>
    </dgm:pt>
  </dgm:ptLst>
  <dgm:cxnLst>
    <dgm:cxn modelId="{A40010DA-6ABC-4707-8B64-01E72966F7C4}" srcId="{A856962F-9334-47AA-B4E8-D5C668D2514E}" destId="{C669425C-50DA-4C12-B4F4-F933D20FC2D0}" srcOrd="2" destOrd="0" parTransId="{612481C0-3CF2-4AA3-9187-030A4E2D1393}" sibTransId="{C2B86D07-B4DE-40AF-B1D8-EFABE9161308}"/>
    <dgm:cxn modelId="{E96715F4-E1DD-4BF5-B5BE-1136F694A800}" srcId="{A856962F-9334-47AA-B4E8-D5C668D2514E}" destId="{8EBCB91E-18FB-44D7-BC6D-F7D12FD784FE}" srcOrd="4" destOrd="0" parTransId="{93ACE7A6-6DE8-430D-8A10-ACF6A294CFCE}" sibTransId="{4D288109-AE5D-4671-9F55-C52B251FA07E}"/>
    <dgm:cxn modelId="{03C4D789-DD54-42B6-8EF2-CBC95E995121}" srcId="{A856962F-9334-47AA-B4E8-D5C668D2514E}" destId="{A6FAE2A9-ADB3-4F6E-BF62-57A73BE2F6C6}" srcOrd="3" destOrd="0" parTransId="{B3D0CD31-5A1C-49E3-A475-CD8E9D855479}" sibTransId="{179730DA-C9EB-4063-8AF5-5269ECCC31BB}"/>
    <dgm:cxn modelId="{FCAEFFBA-5298-4C95-AF25-9AC4BA93673C}" type="presOf" srcId="{8EBCB91E-18FB-44D7-BC6D-F7D12FD784FE}" destId="{A0B56775-9A4E-490F-AD37-9515373126EE}" srcOrd="0" destOrd="0" presId="urn:microsoft.com/office/officeart/2005/8/layout/pyramid2"/>
    <dgm:cxn modelId="{DA2CAE99-8E18-4AB0-B549-C8A8DE5C5A9B}" type="presOf" srcId="{C669425C-50DA-4C12-B4F4-F933D20FC2D0}" destId="{A25776CE-0B65-461D-B2E9-11F807393287}" srcOrd="0" destOrd="0" presId="urn:microsoft.com/office/officeart/2005/8/layout/pyramid2"/>
    <dgm:cxn modelId="{6E6D8EEB-8F79-4CE9-885D-8D4C4C90DF13}" type="presOf" srcId="{39AD8B8D-A140-4BBD-BC8F-948FFCF6E688}" destId="{AC307205-ECD5-4230-858B-77C1F74068C8}" srcOrd="0" destOrd="0" presId="urn:microsoft.com/office/officeart/2005/8/layout/pyramid2"/>
    <dgm:cxn modelId="{7BCA1171-767F-4B54-8BB0-A7990F63725B}" type="presOf" srcId="{A856962F-9334-47AA-B4E8-D5C668D2514E}" destId="{AB2450CD-6A33-4F15-A8A8-66D1B6EDB8EA}" srcOrd="0" destOrd="0" presId="urn:microsoft.com/office/officeart/2005/8/layout/pyramid2"/>
    <dgm:cxn modelId="{6E096318-86BC-4BED-84B1-8CC03C3E5549}" type="presOf" srcId="{A6FAE2A9-ADB3-4F6E-BF62-57A73BE2F6C6}" destId="{A78BCF5F-FD12-4AFE-A575-E6D4D54B8EC4}" srcOrd="0" destOrd="0" presId="urn:microsoft.com/office/officeart/2005/8/layout/pyramid2"/>
    <dgm:cxn modelId="{A5B97351-8AC4-4E3B-B6D5-C8337A42EFAD}" srcId="{A856962F-9334-47AA-B4E8-D5C668D2514E}" destId="{58AC8DA8-5338-43D3-8180-892C822A5B8D}" srcOrd="0" destOrd="0" parTransId="{4D30C340-75A8-4B52-8931-0283CC8F712F}" sibTransId="{5F5B357D-21A2-4EEA-90F2-4422215D6DB4}"/>
    <dgm:cxn modelId="{0F5C9721-8831-4056-A8F6-A629B144E8D6}" type="presOf" srcId="{58AC8DA8-5338-43D3-8180-892C822A5B8D}" destId="{8400537E-1523-4741-9EAA-D3491EFF337A}" srcOrd="0" destOrd="0" presId="urn:microsoft.com/office/officeart/2005/8/layout/pyramid2"/>
    <dgm:cxn modelId="{FBC70BE6-57DE-443E-B327-E0596E8C7162}" srcId="{A856962F-9334-47AA-B4E8-D5C668D2514E}" destId="{39AD8B8D-A140-4BBD-BC8F-948FFCF6E688}" srcOrd="1" destOrd="0" parTransId="{86962A1C-C918-4B26-B0CB-67A504AD1FD0}" sibTransId="{A6277184-0C25-4B01-8328-E565264E5BAD}"/>
    <dgm:cxn modelId="{55E50930-4973-46C1-9E77-3EE8083C1221}" type="presParOf" srcId="{AB2450CD-6A33-4F15-A8A8-66D1B6EDB8EA}" destId="{BCF7C62F-CDF8-42D4-8211-06FA5EBA6C5F}" srcOrd="0" destOrd="0" presId="urn:microsoft.com/office/officeart/2005/8/layout/pyramid2"/>
    <dgm:cxn modelId="{07F7ED6E-FC8B-4893-B2F0-A8D17F7D3F8A}" type="presParOf" srcId="{AB2450CD-6A33-4F15-A8A8-66D1B6EDB8EA}" destId="{9880FD8C-1972-41FC-89EA-265F0B3FEF5F}" srcOrd="1" destOrd="0" presId="urn:microsoft.com/office/officeart/2005/8/layout/pyramid2"/>
    <dgm:cxn modelId="{7F5F8723-7D0A-469F-A49F-59358F219D92}" type="presParOf" srcId="{9880FD8C-1972-41FC-89EA-265F0B3FEF5F}" destId="{8400537E-1523-4741-9EAA-D3491EFF337A}" srcOrd="0" destOrd="0" presId="urn:microsoft.com/office/officeart/2005/8/layout/pyramid2"/>
    <dgm:cxn modelId="{4AC67C0C-4AC3-472B-BF80-CB9570D1648E}" type="presParOf" srcId="{9880FD8C-1972-41FC-89EA-265F0B3FEF5F}" destId="{AF012D5C-4362-45C2-A259-21A7972C50AD}" srcOrd="1" destOrd="0" presId="urn:microsoft.com/office/officeart/2005/8/layout/pyramid2"/>
    <dgm:cxn modelId="{80130CC7-E042-4C00-910F-F84A2ABEF9CF}" type="presParOf" srcId="{9880FD8C-1972-41FC-89EA-265F0B3FEF5F}" destId="{AC307205-ECD5-4230-858B-77C1F74068C8}" srcOrd="2" destOrd="0" presId="urn:microsoft.com/office/officeart/2005/8/layout/pyramid2"/>
    <dgm:cxn modelId="{649BF756-750D-4E93-9CE1-A3DF638E70C1}" type="presParOf" srcId="{9880FD8C-1972-41FC-89EA-265F0B3FEF5F}" destId="{2108BFB5-9661-4058-98D4-E43D1A4F13E4}" srcOrd="3" destOrd="0" presId="urn:microsoft.com/office/officeart/2005/8/layout/pyramid2"/>
    <dgm:cxn modelId="{93EC8251-2540-477C-8E77-97F4E12C4B39}" type="presParOf" srcId="{9880FD8C-1972-41FC-89EA-265F0B3FEF5F}" destId="{A25776CE-0B65-461D-B2E9-11F807393287}" srcOrd="4" destOrd="0" presId="urn:microsoft.com/office/officeart/2005/8/layout/pyramid2"/>
    <dgm:cxn modelId="{2C8696F4-7518-4ED3-8F7F-A450BDDEF933}" type="presParOf" srcId="{9880FD8C-1972-41FC-89EA-265F0B3FEF5F}" destId="{51FCDA70-C961-4E1B-A7CD-4A2E199A76B1}" srcOrd="5" destOrd="0" presId="urn:microsoft.com/office/officeart/2005/8/layout/pyramid2"/>
    <dgm:cxn modelId="{97CECAAB-FABB-4E9D-A19D-FC9433CA2757}" type="presParOf" srcId="{9880FD8C-1972-41FC-89EA-265F0B3FEF5F}" destId="{A78BCF5F-FD12-4AFE-A575-E6D4D54B8EC4}" srcOrd="6" destOrd="0" presId="urn:microsoft.com/office/officeart/2005/8/layout/pyramid2"/>
    <dgm:cxn modelId="{9964999B-4455-4181-B33A-F1288F3950D4}" type="presParOf" srcId="{9880FD8C-1972-41FC-89EA-265F0B3FEF5F}" destId="{2DB15AE7-839F-47B7-AFCC-2984DAEDC36F}" srcOrd="7" destOrd="0" presId="urn:microsoft.com/office/officeart/2005/8/layout/pyramid2"/>
    <dgm:cxn modelId="{94360B29-05BD-4518-B26F-78BA54C27994}" type="presParOf" srcId="{9880FD8C-1972-41FC-89EA-265F0B3FEF5F}" destId="{A0B56775-9A4E-490F-AD37-9515373126EE}" srcOrd="8" destOrd="0" presId="urn:microsoft.com/office/officeart/2005/8/layout/pyramid2"/>
    <dgm:cxn modelId="{E8B2FC6A-351D-47E6-8EB7-AD341EB3753F}" type="presParOf" srcId="{9880FD8C-1972-41FC-89EA-265F0B3FEF5F}" destId="{8EE00EB0-843E-4DFF-990A-6560C6FAA954}" srcOrd="9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190CB5-ADAB-4E35-BD6B-C76F99EB0424}" type="datetimeFigureOut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7FE276-5ABE-4B0B-B595-6C155BD70C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A94037-45A0-40B8-BA3A-35D3149C80E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A94037-45A0-40B8-BA3A-35D3149C80E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7FE276-5ABE-4B0B-B595-6C155BD70C9F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A94037-45A0-40B8-BA3A-35D3149C80E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BF126-4D63-45B0-8B1A-F81F86707BB4}" type="datetime1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39C80-E3D7-482D-A5DC-E8027E43EC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4C0D4-5D7E-4D0C-9BF2-FB083169971B}" type="datetime1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2C387-C068-4116-891E-02F82F883B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085A6-33ED-4B3A-9555-64CF24F97CF4}" type="datetime1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C8987-657C-40B2-8A34-6D4DB23C3E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EE45C-BBAD-4173-B290-BF34B84310B6}" type="datetime1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D42E0-D9D7-49AD-87F3-EB7C257222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EC20E-B579-4876-BED3-669DD7EFA2F5}" type="datetime1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1A7BC-A2DC-4412-BD80-9BD661B4ED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E4D6C-6359-467A-9A6D-B3617E7488D0}" type="datetime1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AB549-118E-4CA4-BF5A-F12486856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8F440-7A53-4A05-864E-23EC5D05C47D}" type="datetime1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4D2F3-B77D-4424-8E36-70249B60C8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01A00-C983-4FA3-A7B3-13EF640847DC}" type="datetime1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554A4-7968-4FA4-90AF-339F5B8205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F7716-719B-4A20-893D-A5E29A437E32}" type="datetime1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BAA85-B5A6-43AD-9090-B8CAB44CC0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F9033-EC0D-4EEC-96EE-778AEA534B7B}" type="datetime1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BA723-988E-4071-853A-C5478B877F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6D8E3-E107-4A9D-B45B-6CEE184D441F}" type="datetime1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56270-5210-4D99-8518-B226409F49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287BA7-3DE2-4EAD-A60E-0D72AA6AF5E6}" type="datetime1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8872F5-14CB-4318-BF81-0FF1C80FCC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image" Target="../media/image21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12" Type="http://schemas.openxmlformats.org/officeDocument/2006/relationships/image" Target="../media/image20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11" Type="http://schemas.openxmlformats.org/officeDocument/2006/relationships/image" Target="../media/image19.jpeg"/><Relationship Id="rId5" Type="http://schemas.openxmlformats.org/officeDocument/2006/relationships/image" Target="../media/image13.jpeg"/><Relationship Id="rId15" Type="http://schemas.openxmlformats.org/officeDocument/2006/relationships/image" Target="../media/image2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Relationship Id="rId14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7" Type="http://schemas.openxmlformats.org/officeDocument/2006/relationships/image" Target="../media/image2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5" Type="http://schemas.openxmlformats.org/officeDocument/2006/relationships/image" Target="../media/image5.gif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12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11" Type="http://schemas.openxmlformats.org/officeDocument/2006/relationships/diagramQuickStyle" Target="../diagrams/quickStyle1.xml"/><Relationship Id="rId5" Type="http://schemas.openxmlformats.org/officeDocument/2006/relationships/image" Target="../media/image5.gif"/><Relationship Id="rId10" Type="http://schemas.openxmlformats.org/officeDocument/2006/relationships/diagramLayout" Target="../diagrams/layout1.xml"/><Relationship Id="rId4" Type="http://schemas.openxmlformats.org/officeDocument/2006/relationships/image" Target="../media/image4.png"/><Relationship Id="rId9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714348" y="2071678"/>
            <a:ext cx="7772400" cy="2214578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Cambria Math" pitchFamily="18" charset="0"/>
              </a:rPr>
              <a:t>Проект образовательной деятельности с детьми  шестого года жизни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a typeface="Cambria Math" pitchFamily="18" charset="0"/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ea typeface="Cambria Math" pitchFamily="18" charset="0"/>
              </a:rPr>
            </a:br>
            <a:r>
              <a:rPr lang="ru-RU" sz="1800" b="1" u="sng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Cambria Math" pitchFamily="18" charset="0"/>
              </a:rPr>
              <a:t>консультация для воспитателей</a:t>
            </a:r>
            <a:endParaRPr lang="ru-RU" sz="1800" b="1" u="sng" dirty="0">
              <a:solidFill>
                <a:schemeClr val="accent2">
                  <a:lumMod val="75000"/>
                </a:schemeClr>
              </a:solidFill>
              <a:latin typeface="+mn-lt"/>
              <a:ea typeface="Cambria Math" pitchFamily="18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4857752" y="5143512"/>
            <a:ext cx="3786214" cy="1323972"/>
          </a:xfrm>
        </p:spPr>
        <p:txBody>
          <a:bodyPr/>
          <a:lstStyle/>
          <a:p>
            <a:pPr algn="l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a typeface="Cambria Math" pitchFamily="18" charset="0"/>
              </a:rPr>
              <a:t>Разработчик: </a:t>
            </a:r>
          </a:p>
          <a:p>
            <a:pPr algn="l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a typeface="Cambria Math" pitchFamily="18" charset="0"/>
              </a:rPr>
              <a:t>Суркова Наталья Николаевна,</a:t>
            </a:r>
          </a:p>
          <a:p>
            <a:pPr algn="l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a typeface="Cambria Math" pitchFamily="18" charset="0"/>
              </a:rPr>
              <a:t>старший воспитатель  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ea typeface="Cambria Math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80F0D4-BF18-41F7-B973-EC1CDF52E64C}" type="datetime1">
              <a:rPr lang="ru-RU" sz="1800" b="1" smtClean="0">
                <a:solidFill>
                  <a:schemeClr val="accent2">
                    <a:lumMod val="75000"/>
                  </a:schemeClr>
                </a:solidFill>
                <a:ea typeface="Cambria Math" pitchFamily="18" charset="0"/>
              </a:rPr>
              <a:pPr>
                <a:defRPr/>
              </a:pPr>
              <a:t>16.01.2013</a:t>
            </a:fld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ea typeface="Cambria Math" pitchFamily="18" charset="0"/>
              </a:rPr>
              <a:t> г.</a:t>
            </a:r>
            <a:endParaRPr lang="ru-RU" sz="1800" b="1" dirty="0">
              <a:solidFill>
                <a:schemeClr val="accent2">
                  <a:lumMod val="75000"/>
                </a:schemeClr>
              </a:solidFill>
              <a:ea typeface="Cambria Math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14480" y="500042"/>
            <a:ext cx="5572164" cy="1143008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a typeface="Cambria Math" pitchFamily="18" charset="0"/>
              </a:rPr>
              <a:t>Муниципальное бюджетное дошкольное образовательное учреждение </a:t>
            </a:r>
          </a:p>
          <a:p>
            <a:pPr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a typeface="Cambria Math" pitchFamily="18" charset="0"/>
              </a:rPr>
              <a:t>«Детский сад № 40 комбинированного вида»</a:t>
            </a:r>
          </a:p>
          <a:p>
            <a:pPr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a typeface="Cambria Math" pitchFamily="18" charset="0"/>
              </a:rPr>
              <a:t>городского округа Краснотурьинск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ea typeface="Cambria Math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14EE9B-51BC-4D33-B02E-2E04C58B516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sz="3600" b="1" dirty="0" smtClean="0"/>
              <a:t>КОМПЛЕКСНО – ТЕМАТИЧЕСКИЙ ПЛАН</a:t>
            </a:r>
            <a:endParaRPr lang="ru-RU" sz="36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57160" y="1000108"/>
          <a:ext cx="8429680" cy="5602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936"/>
                <a:gridCol w="1685936"/>
                <a:gridCol w="1685936"/>
                <a:gridCol w="1685936"/>
                <a:gridCol w="1685936"/>
              </a:tblGrid>
              <a:tr h="357190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Непосредственно образовательная деятельность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5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ПОНЕДЕЛЬНИК</a:t>
                      </a:r>
                      <a:endParaRPr lang="ru-RU" sz="1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ВТОРНИК</a:t>
                      </a:r>
                      <a:endParaRPr lang="ru-RU" sz="1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СРЕДА</a:t>
                      </a:r>
                      <a:endParaRPr lang="ru-RU" sz="1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BF2A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ЧЕТВЕРГ</a:t>
                      </a:r>
                      <a:endParaRPr lang="ru-RU" sz="1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ПЯТНИЦА</a:t>
                      </a:r>
                      <a:endParaRPr lang="ru-RU" sz="1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8798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BF2A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1.Познавательная деятельность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 (ФЦКМ)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latin typeface="Times New Roman"/>
                          <a:ea typeface="Calibri"/>
                          <a:cs typeface="Times New Roman"/>
                        </a:rPr>
                        <a:t> «Наши права»</a:t>
                      </a: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- «солнышко с правами»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- модель семьи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 - иллюстрации к сказкам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2.Продуктивная деятельность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 (рисование): 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latin typeface="Times New Roman"/>
                          <a:ea typeface="Calibri"/>
                          <a:cs typeface="Times New Roman"/>
                        </a:rPr>
                        <a:t>«Мое имя»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3.Музыкальная деятельность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dirty="0" smtClean="0">
                          <a:latin typeface="Times New Roman"/>
                          <a:ea typeface="Calibri"/>
                          <a:cs typeface="Times New Roman"/>
                        </a:rPr>
                        <a:t>«Настроение сказочных </a:t>
                      </a:r>
                      <a:r>
                        <a:rPr lang="ru-RU" sz="1050" b="1" i="1" dirty="0">
                          <a:latin typeface="Times New Roman"/>
                          <a:ea typeface="Calibri"/>
                          <a:cs typeface="Times New Roman"/>
                        </a:rPr>
                        <a:t>персонажей»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1050" dirty="0"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r>
                        <a:rPr lang="ru-RU" sz="1050" dirty="0" smtClean="0">
                          <a:latin typeface="Times New Roman"/>
                          <a:ea typeface="Calibri"/>
                          <a:cs typeface="Times New Roman"/>
                        </a:rPr>
                        <a:t>п.д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1. Коммуникативная деятельность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 (чтение художественной литературы)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u="none" dirty="0">
                          <a:latin typeface="Times New Roman"/>
                          <a:ea typeface="Calibri"/>
                          <a:cs typeface="Times New Roman"/>
                        </a:rPr>
                        <a:t>«Калейдоскоп сказок»:</a:t>
                      </a:r>
                      <a:endParaRPr lang="ru-RU" sz="1050" b="1" u="none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-  чтение отрывков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- драматизация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2.Двигательная деятельность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 на улице: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latin typeface="Times New Roman"/>
                          <a:ea typeface="Calibri"/>
                          <a:cs typeface="Times New Roman"/>
                        </a:rPr>
                        <a:t>«Игры разных народов»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6029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1.Продуктивная деятельность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 (лепка)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latin typeface="Times New Roman"/>
                          <a:ea typeface="Calibri"/>
                          <a:cs typeface="Times New Roman"/>
                        </a:rPr>
                        <a:t>«Сказочные нарушители и помощники»</a:t>
                      </a: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- сюжетные композиции (четыре ребенка – одна композиция)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2.Музыкальная деятельность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latin typeface="Times New Roman"/>
                          <a:ea typeface="Calibri"/>
                          <a:cs typeface="Times New Roman"/>
                        </a:rPr>
                        <a:t>«Дружба  в музыке»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1.Коммуникативная деятельность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 (развитие речи) </a:t>
                      </a:r>
                      <a:r>
                        <a:rPr lang="ru-RU" sz="1050" b="1" i="1" dirty="0">
                          <a:latin typeface="Times New Roman"/>
                          <a:ea typeface="Calibri"/>
                          <a:cs typeface="Times New Roman"/>
                        </a:rPr>
                        <a:t>«Придумай правовой конец сказки»</a:t>
                      </a:r>
                      <a:endParaRPr lang="ru-RU" sz="105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2. Двигательная деятельность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latin typeface="Times New Roman"/>
                          <a:ea typeface="Calibri"/>
                          <a:cs typeface="Times New Roman"/>
                        </a:rPr>
                        <a:t>«Играем с малышами»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3. Продуктивная деятельность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 (рисование)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latin typeface="Times New Roman"/>
                          <a:ea typeface="Calibri"/>
                          <a:cs typeface="Times New Roman"/>
                        </a:rPr>
                        <a:t>«Твои права»</a:t>
                      </a: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1050" dirty="0"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п.д.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1. Познавательная деятельность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(математика) 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latin typeface="Times New Roman"/>
                          <a:ea typeface="Calibri"/>
                          <a:cs typeface="Times New Roman"/>
                        </a:rPr>
                        <a:t>«Волк и семеро козлят в стране математики»</a:t>
                      </a: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050" dirty="0" err="1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/у «Козлята» (количественный  и порядковый счет)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050" dirty="0" err="1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/и «Кто – где?» (пространственные взаимоотношения) 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050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/и «Яма» (шире – уже)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2. Познавательно – исследовательская и продуктивная 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(конструктивная) деятельность 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latin typeface="Times New Roman"/>
                          <a:ea typeface="Calibri"/>
                          <a:cs typeface="Times New Roman"/>
                        </a:rPr>
                        <a:t>«Детский сад»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BF2A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1.Познавательная деятельность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 (ФЦКМ)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b="1" i="1" dirty="0">
                          <a:latin typeface="Times New Roman"/>
                          <a:ea typeface="Calibri"/>
                          <a:cs typeface="Times New Roman"/>
                        </a:rPr>
                        <a:t>«Взрослые – наши помощники»</a:t>
                      </a: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- экскурсия по детскому саду (ФИО сотрудников, какие права соблюдаются благодаря их труду)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2.Продуктивная деятельность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 (рисование): 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latin typeface="Times New Roman"/>
                          <a:ea typeface="Calibri"/>
                          <a:cs typeface="Times New Roman"/>
                        </a:rPr>
                        <a:t>«Труд взрослых»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3.Музыкальная деятельность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театрализованное </a:t>
                      </a:r>
                      <a:r>
                        <a:rPr lang="ru-RU" sz="1050" dirty="0" smtClean="0">
                          <a:latin typeface="Times New Roman"/>
                          <a:ea typeface="Calibri"/>
                          <a:cs typeface="Times New Roman"/>
                        </a:rPr>
                        <a:t>развлечение для 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детей и родителей   </a:t>
                      </a:r>
                      <a:r>
                        <a:rPr lang="ru-RU" sz="1050" b="1" i="1" dirty="0">
                          <a:latin typeface="Times New Roman"/>
                          <a:ea typeface="Calibri"/>
                          <a:cs typeface="Times New Roman"/>
                        </a:rPr>
                        <a:t>«Мы тоже имеем права»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1050" dirty="0"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п.д. (итоговое мероприятие)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1. Коммуникативная деятельность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(чтение художественной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литературы):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b="1" i="1" dirty="0">
                          <a:latin typeface="Times New Roman"/>
                          <a:ea typeface="Calibri"/>
                          <a:cs typeface="Times New Roman"/>
                        </a:rPr>
                        <a:t>Г.Х. Андерсен «Гадкий утенок».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2.Двигательная деятельность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 на улице: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физкультурный досуг</a:t>
                      </a:r>
                      <a:r>
                        <a:rPr lang="ru-RU" sz="1050" b="1" i="1" dirty="0">
                          <a:latin typeface="Times New Roman"/>
                          <a:ea typeface="Calibri"/>
                          <a:cs typeface="Times New Roman"/>
                        </a:rPr>
                        <a:t>«Дайте детству наиграться!»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 подвижные игры со сказочными персонажами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6EE45C-BBAD-4173-B290-BF34B84310B6}" type="datetime1">
              <a:rPr lang="ru-RU" smtClean="0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D42E0-D9D7-49AD-87F3-EB7C2572224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57159" y="214290"/>
          <a:ext cx="8572561" cy="6397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348"/>
                <a:gridCol w="617036"/>
                <a:gridCol w="634417"/>
                <a:gridCol w="560360"/>
                <a:gridCol w="560360"/>
                <a:gridCol w="2857520"/>
                <a:gridCol w="2857520"/>
              </a:tblGrid>
              <a:tr h="64531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FF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Совместная деятельность в режимных </a:t>
                      </a:r>
                      <a:r>
                        <a:rPr lang="ru-RU" sz="1800" b="1" dirty="0" smtClean="0">
                          <a:solidFill>
                            <a:srgbClr val="FFFF00"/>
                          </a:solidFill>
                          <a:latin typeface="+mn-lt"/>
                          <a:ea typeface="Calibri"/>
                          <a:cs typeface="Times New Roman"/>
                        </a:rPr>
                        <a:t>моментах</a:t>
                      </a:r>
                      <a:endParaRPr lang="ru-RU" sz="1800" dirty="0">
                        <a:solidFill>
                          <a:srgbClr val="FFFF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FF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Самостоятельная деятельность детей</a:t>
                      </a:r>
                      <a:endParaRPr lang="ru-RU" sz="1800" dirty="0">
                        <a:solidFill>
                          <a:srgbClr val="FFFF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FF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Взаимодействие семьями воспитанников</a:t>
                      </a:r>
                      <a:endParaRPr lang="ru-RU" sz="1800" dirty="0">
                        <a:solidFill>
                          <a:srgbClr val="FFFF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79762"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latin typeface="Times New Roman"/>
                          <a:ea typeface="Calibri"/>
                          <a:cs typeface="Times New Roman"/>
                        </a:rPr>
                        <a:t>Умывание:</a:t>
                      </a: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 дежурство в умывальной  - контроль чистоты полотенец  (уважение к труду прачек)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latin typeface="Times New Roman"/>
                          <a:ea typeface="Calibri"/>
                          <a:cs typeface="Times New Roman"/>
                        </a:rPr>
                        <a:t>«Центр книги»</a:t>
                      </a:r>
                      <a:endParaRPr lang="ru-RU" sz="9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>
                          <a:latin typeface="Times New Roman"/>
                          <a:ea typeface="Calibri"/>
                          <a:cs typeface="Times New Roman"/>
                        </a:rPr>
                        <a:t>Энциклопедии</a:t>
                      </a: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 «Я расту», «Человек».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>
                          <a:latin typeface="Times New Roman"/>
                          <a:ea typeface="Calibri"/>
                          <a:cs typeface="Times New Roman"/>
                        </a:rPr>
                        <a:t>Альбом</a:t>
                      </a: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 «Конвенция прав ребенка в  картинках».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>
                          <a:latin typeface="Times New Roman"/>
                          <a:ea typeface="Calibri"/>
                          <a:cs typeface="Times New Roman"/>
                        </a:rPr>
                        <a:t>Художественная литература: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русские народные сказки: «Гуси лебеди», «</a:t>
                      </a:r>
                      <a:r>
                        <a:rPr lang="ru-RU" sz="900" dirty="0" err="1">
                          <a:latin typeface="Times New Roman"/>
                          <a:ea typeface="Calibri"/>
                          <a:cs typeface="Times New Roman"/>
                        </a:rPr>
                        <a:t>Заюшкина</a:t>
                      </a: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 избушка», «Кот, лиса и петух», «</a:t>
                      </a:r>
                      <a:r>
                        <a:rPr lang="ru-RU" sz="900" dirty="0" err="1">
                          <a:latin typeface="Times New Roman"/>
                          <a:ea typeface="Calibri"/>
                          <a:cs typeface="Times New Roman"/>
                        </a:rPr>
                        <a:t>Морозко</a:t>
                      </a: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» и др., английская народная сказка «Три поросенка», А.Толстой «Золотой ключик или приключения Буратино», С. Маршак «Что такое хорошо и что такое плохо», Г.Р. </a:t>
                      </a:r>
                      <a:r>
                        <a:rPr lang="ru-RU" sz="900" dirty="0" err="1">
                          <a:latin typeface="Times New Roman"/>
                          <a:ea typeface="Calibri"/>
                          <a:cs typeface="Times New Roman"/>
                        </a:rPr>
                        <a:t>Лагздынь</a:t>
                      </a: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 «Детский сад», Г.Х.Андерсен «</a:t>
                      </a:r>
                      <a:r>
                        <a:rPr lang="ru-RU" sz="900" dirty="0" err="1">
                          <a:latin typeface="Times New Roman"/>
                          <a:ea typeface="Calibri"/>
                          <a:cs typeface="Times New Roman"/>
                        </a:rPr>
                        <a:t>Дюймовочка</a:t>
                      </a: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»,       Ш. Перро «Золушка», Д.Н. Мамин – Сибиряк «Серая шейка» (чтение, рассматривание иллюстраций, ситуативные вопросы, игра «Сказочный </a:t>
                      </a:r>
                      <a:r>
                        <a:rPr lang="ru-RU" sz="900" dirty="0" err="1">
                          <a:latin typeface="Times New Roman"/>
                          <a:ea typeface="Calibri"/>
                          <a:cs typeface="Times New Roman"/>
                        </a:rPr>
                        <a:t>микс</a:t>
                      </a: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»: герои одних сказок помогают  персонажам  других сказок защитить их права, речевое упражнение «Мои увлечения»).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i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900" b="1" i="1" dirty="0">
                          <a:latin typeface="Times New Roman"/>
                          <a:ea typeface="Calibri"/>
                          <a:cs typeface="Times New Roman"/>
                        </a:rPr>
                        <a:t>детском саду:</a:t>
                      </a:r>
                      <a:endParaRPr lang="ru-RU" sz="9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>
                          <a:latin typeface="Times New Roman"/>
                          <a:ea typeface="Calibri"/>
                          <a:cs typeface="Times New Roman"/>
                        </a:rPr>
                        <a:t>Памятки</a:t>
                      </a: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 для родителей «Я – ребенок, я тоже имею права», «Календарь правовых дат».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>
                          <a:latin typeface="Times New Roman"/>
                          <a:ea typeface="Calibri"/>
                          <a:cs typeface="Times New Roman"/>
                        </a:rPr>
                        <a:t>«Древо группы»</a:t>
                      </a: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 (дети и сотрудники детского сада).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>
                          <a:latin typeface="Times New Roman"/>
                          <a:ea typeface="Calibri"/>
                          <a:cs typeface="Times New Roman"/>
                        </a:rPr>
                        <a:t>Физкультурный досуг</a:t>
                      </a: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 «Дайте детству наиграться» с приглашением родителей.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>
                          <a:latin typeface="Times New Roman"/>
                          <a:ea typeface="Calibri"/>
                          <a:cs typeface="Times New Roman"/>
                        </a:rPr>
                        <a:t> Театрализованное развлечение</a:t>
                      </a: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  для детей и родителей «Мы тоже имеем права».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i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i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i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Дома</a:t>
                      </a:r>
                      <a:r>
                        <a:rPr lang="ru-RU" sz="900" b="1" i="1" dirty="0"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endParaRPr lang="ru-RU" sz="9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>
                          <a:latin typeface="Times New Roman"/>
                          <a:ea typeface="Calibri"/>
                          <a:cs typeface="Times New Roman"/>
                        </a:rPr>
                        <a:t>Совместная </a:t>
                      </a:r>
                      <a:r>
                        <a:rPr lang="ru-RU" sz="900" u="sng" dirty="0" smtClean="0">
                          <a:latin typeface="Times New Roman"/>
                          <a:ea typeface="Calibri"/>
                          <a:cs typeface="Times New Roman"/>
                        </a:rPr>
                        <a:t>игра</a:t>
                      </a:r>
                      <a:r>
                        <a:rPr lang="ru-RU" sz="900" u="none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dirty="0" smtClean="0">
                          <a:latin typeface="Times New Roman"/>
                          <a:ea typeface="Calibri"/>
                          <a:cs typeface="Times New Roman"/>
                        </a:rPr>
                        <a:t>детей </a:t>
                      </a: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с родителями: «Обязанности в нашей семье»: выкладывают фотографии всех членов семьи, в том числе дедушек и бабушек, а затем перечисляют обязанности каждого, выкладывая кружки за каждую обязанность на ту или иную фотографию. После этого  вместе анализируют, у кого больше обязанностей в  семье, рассуждают, как исправить ситуацию (перераспределить обязанности – какую помощь родным может оказать ребенок).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>
                          <a:latin typeface="Times New Roman"/>
                          <a:ea typeface="Calibri"/>
                          <a:cs typeface="Times New Roman"/>
                        </a:rPr>
                        <a:t>Заучивание наизусть </a:t>
                      </a: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стихотворения «Дайте детству наиграться».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>
                          <a:latin typeface="Times New Roman"/>
                          <a:ea typeface="Calibri"/>
                          <a:cs typeface="Times New Roman"/>
                        </a:rPr>
                        <a:t>Рисование</a:t>
                      </a: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 « Портрет семьи».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>
                          <a:latin typeface="Times New Roman"/>
                          <a:ea typeface="Calibri"/>
                          <a:cs typeface="Times New Roman"/>
                        </a:rPr>
                        <a:t>Беседа </a:t>
                      </a: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«Кто о тебе заботится в детском саду?».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>
                          <a:latin typeface="Times New Roman"/>
                          <a:ea typeface="Calibri"/>
                          <a:cs typeface="Times New Roman"/>
                        </a:rPr>
                        <a:t>Просмотр и обсуждение социальных роликов </a:t>
                      </a: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в интернете на тему «Права ребенка».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>
                          <a:latin typeface="Times New Roman"/>
                          <a:ea typeface="Calibri"/>
                          <a:cs typeface="Times New Roman"/>
                        </a:rPr>
                        <a:t>Создание </a:t>
                      </a:r>
                      <a:r>
                        <a:rPr lang="ru-RU" sz="900" u="sng" dirty="0" err="1">
                          <a:latin typeface="Times New Roman"/>
                          <a:ea typeface="Calibri"/>
                          <a:cs typeface="Times New Roman"/>
                        </a:rPr>
                        <a:t>медиатеки</a:t>
                      </a: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 для группы по теме «Права ребенка».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>
                          <a:latin typeface="Times New Roman"/>
                          <a:ea typeface="Calibri"/>
                          <a:cs typeface="Times New Roman"/>
                        </a:rPr>
                        <a:t>По пути из детского </a:t>
                      </a:r>
                      <a:r>
                        <a:rPr lang="ru-RU" sz="900" u="sng" dirty="0" smtClean="0">
                          <a:latin typeface="Times New Roman"/>
                          <a:ea typeface="Calibri"/>
                          <a:cs typeface="Times New Roman"/>
                        </a:rPr>
                        <a:t>сада:</a:t>
                      </a:r>
                      <a:r>
                        <a:rPr lang="ru-RU" sz="900" u="none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dirty="0" smtClean="0">
                          <a:latin typeface="Times New Roman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магазине, в общественном  транспорте, на улице объяснять и быть примером выполнения правил поведения, вежливого обращения к продавцам, пассажирам и др</a:t>
                      </a:r>
                      <a:r>
                        <a:rPr lang="ru-RU" sz="9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85467">
                <a:tc gridSpan="5">
                  <a:txBody>
                    <a:bodyPr/>
                    <a:lstStyle/>
                    <a:p>
                      <a:pPr algn="ctr"/>
                      <a:r>
                        <a:rPr lang="ru-RU" sz="11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«Минутка приветствий» </a:t>
                      </a:r>
                      <a:endParaRPr lang="ru-RU" sz="11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1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(традиция группы)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sz="900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900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900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9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lang="ru-RU" sz="9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Центр познания»</a:t>
                      </a:r>
                      <a:endParaRPr lang="ru-RU" sz="9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9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«Волшебный сундучок»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(свидетельство о рождении, сердечко, письмо,  колпачок доктора, домик, букварь, игрушечные медведица с медвежонком и др.).</a:t>
                      </a:r>
                    </a:p>
                    <a:p>
                      <a:r>
                        <a:rPr lang="ru-RU" sz="9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Иллюстрации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правам ребенка (дидактические упражнения «Я имею право…» и «Я не должен»)</a:t>
                      </a:r>
                    </a:p>
                    <a:p>
                      <a:r>
                        <a:rPr lang="ru-RU" sz="9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Диск с мультфильмами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</a:t>
                      </a:r>
                      <a:r>
                        <a:rPr lang="ru-RU" sz="9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Смешарики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Азбука права».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33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Здороваются и делятся впечатлениями о прошедших выходных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Поздороваться со сверстниками, называя имя и делая комплимент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Поздороваться друг с другом, называя имя, и поинтересоваться «Как настроение? Как дела?»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Ребенок здоровается и говорит, какое у него настроение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Ребенок здоровается и говорит, </a:t>
                      </a:r>
                      <a:r>
                        <a:rPr lang="ru-RU" sz="800" dirty="0" smtClean="0">
                          <a:latin typeface="Times New Roman"/>
                          <a:ea typeface="Calibri"/>
                          <a:cs typeface="Times New Roman"/>
                        </a:rPr>
                        <a:t> чем хотел бы заняться сегодня в детском саду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9289">
                <a:tc gridSpan="5">
                  <a:txBody>
                    <a:bodyPr/>
                    <a:lstStyle/>
                    <a:p>
                      <a:endParaRPr lang="ru-RU" sz="900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9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Утренняя гимнастика</a:t>
                      </a:r>
                      <a:r>
                        <a:rPr lang="ru-RU" sz="9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комплекс «Зеркало»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lang="ru-RU" sz="8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Центр</a:t>
                      </a:r>
                      <a:r>
                        <a:rPr lang="ru-RU" sz="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8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театра</a:t>
                      </a:r>
                      <a:r>
                        <a:rPr lang="ru-RU" sz="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8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Костюмы, маски, атрибуты 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игр – драматизаций по сказкам, в которых «нарушаются права»  персонажей.</a:t>
                      </a:r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8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</a:tr>
              <a:tr h="619289">
                <a:tc gridSpan="5">
                  <a:txBody>
                    <a:bodyPr/>
                    <a:lstStyle/>
                    <a:p>
                      <a:r>
                        <a:rPr lang="ru-RU" sz="9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Дежурство: 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по столовой, при </a:t>
                      </a:r>
                      <a:r>
                        <a:rPr lang="ru-RU" sz="9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подготове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 НОД (помощь воспитателю и младшему воспитателю, забота обо всех детях группы)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«Центр музыки»</a:t>
                      </a:r>
                      <a:endParaRPr lang="ru-RU" sz="9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9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Аудиозаписи:</a:t>
                      </a:r>
                      <a:endParaRPr lang="ru-RU" sz="9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сказка «Приключения Буратино»;</a:t>
                      </a:r>
                    </a:p>
                    <a:p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песни о дружбе (музыкальный</a:t>
                      </a: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руководитель).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6EE45C-BBAD-4173-B290-BF34B84310B6}" type="datetime1">
              <a:rPr lang="ru-RU" smtClean="0"/>
              <a:pPr>
                <a:defRPr/>
              </a:pPr>
              <a:t>16.01.2013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D42E0-D9D7-49AD-87F3-EB7C25722247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357188"/>
          <a:ext cx="8229600" cy="6265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395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Прием пищи:</a:t>
                      </a:r>
                      <a:r>
                        <a:rPr lang="ru-RU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напоминание, положительный пример ребенка (правила этикета во время приема пищи,  значение  труда поваров в соблюдении права ребенка на  полезное и качественное питание)</a:t>
                      </a:r>
                      <a:endParaRPr lang="ru-RU" sz="9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«Игровой центр»</a:t>
                      </a:r>
                      <a:endParaRPr lang="ru-RU" sz="9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u="sng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Сюжетно – ролевые игры</a:t>
                      </a:r>
                      <a:r>
                        <a:rPr lang="ru-RU" sz="9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«Семья», «Поликлиника», «Детский сад»,  «Полицейская академия», «Библиотека», «В гости к малышам», «Общественный транспорт».</a:t>
                      </a:r>
                      <a:endParaRPr lang="ru-RU" sz="9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u="sng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Дидактические игры</a:t>
                      </a:r>
                      <a:r>
                        <a:rPr lang="ru-RU" sz="9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«Сложи картинку» (профессии), </a:t>
                      </a:r>
                      <a:r>
                        <a:rPr lang="ru-RU" sz="900" b="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пазлы</a:t>
                      </a:r>
                      <a:r>
                        <a:rPr lang="ru-RU" sz="9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«Сказки» («Гуси – лебеди», «Три поросенка», «Золотой ключик» и т.п.), «Узнай по голосу», «Разрешено – запрещено» (по сюжетным картинкам).</a:t>
                      </a:r>
                      <a:endParaRPr lang="ru-RU" sz="9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u="sng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Игровые упражнения</a:t>
                      </a:r>
                      <a:r>
                        <a:rPr lang="ru-RU" sz="900" b="0" u="none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«Добрые волшебники», «Волшебные очки», «Конкурс хвастунов»          (Т.А. </a:t>
                      </a:r>
                      <a:r>
                        <a:rPr lang="ru-RU" sz="900" b="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Харитончик</a:t>
                      </a:r>
                      <a:r>
                        <a:rPr lang="ru-RU" sz="9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стр.74).</a:t>
                      </a:r>
                      <a:endParaRPr lang="ru-RU" sz="9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u="sng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Игровое упражнение</a:t>
                      </a:r>
                      <a:r>
                        <a:rPr lang="ru-RU" sz="9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 малышами «Поделись игрушкой».</a:t>
                      </a:r>
                      <a:endParaRPr lang="ru-RU" sz="9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DFEC2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7870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latin typeface="Times New Roman"/>
                          <a:ea typeface="Calibri"/>
                          <a:cs typeface="Times New Roman"/>
                        </a:rPr>
                        <a:t>Психотренинг </a:t>
                      </a:r>
                      <a:r>
                        <a:rPr lang="ru-RU" sz="900" i="1" dirty="0">
                          <a:latin typeface="Times New Roman"/>
                          <a:ea typeface="Calibri"/>
                          <a:cs typeface="Times New Roman"/>
                        </a:rPr>
                        <a:t>(педагог – психолог) </a:t>
                      </a: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«Я уважаю твое право»: Все стоят в кругу. Глядя на соседа, ребенок говорит «Я уважаю твое право на безопасность и не стану тебя бить». Собеседник кивает головой, благодарит и говорит другому соседу «Я уважаю твое право на  имя и не стану тебя  дразнить» (игра идет по кругу)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8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latin typeface="Times New Roman"/>
                          <a:ea typeface="Calibri"/>
                          <a:cs typeface="Times New Roman"/>
                        </a:rPr>
                        <a:t>Сбор и возвращение с прогулки</a:t>
                      </a:r>
                      <a:r>
                        <a:rPr lang="ru-RU" sz="900" i="1" dirty="0"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 трудовое поручение – помочь малышам одеться и раздеться после прогулки (реализация права малышей на заботу и помощь старших)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 dirty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900" b="1" i="1" dirty="0">
                          <a:latin typeface="Times New Roman"/>
                          <a:ea typeface="Calibri"/>
                          <a:cs typeface="Times New Roman"/>
                        </a:rPr>
                        <a:t>Центр</a:t>
                      </a:r>
                      <a:r>
                        <a:rPr lang="ru-RU" sz="900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b="1" i="1" dirty="0">
                          <a:latin typeface="Times New Roman"/>
                          <a:ea typeface="Calibri"/>
                          <a:cs typeface="Times New Roman"/>
                        </a:rPr>
                        <a:t>труда</a:t>
                      </a:r>
                      <a:r>
                        <a:rPr lang="ru-RU" sz="900" i="1" dirty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Материалы для хозяйственно – бытового труда: мытье игрушек, стирка кукольного белья (помощь воспитателю)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18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latin typeface="Times New Roman"/>
                          <a:ea typeface="Calibri"/>
                          <a:cs typeface="Times New Roman"/>
                        </a:rPr>
                        <a:t>Прогулка:</a:t>
                      </a:r>
                      <a:endParaRPr lang="ru-RU" sz="9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>
                          <a:latin typeface="Times New Roman"/>
                          <a:ea typeface="Calibri"/>
                          <a:cs typeface="Times New Roman"/>
                        </a:rPr>
                        <a:t>Наблюдения: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- за трудом дворника;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- за играми детей на соседних участках;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- за детьми и их родителями при встрече вечером (обратить внимание на чувства радости и любви, которые выражают родители).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>
                          <a:latin typeface="Times New Roman"/>
                          <a:ea typeface="Calibri"/>
                          <a:cs typeface="Times New Roman"/>
                        </a:rPr>
                        <a:t>Целевая </a:t>
                      </a:r>
                      <a:r>
                        <a:rPr lang="ru-RU" sz="900" u="sng" dirty="0" smtClean="0">
                          <a:latin typeface="Times New Roman"/>
                          <a:ea typeface="Calibri"/>
                          <a:cs typeface="Times New Roman"/>
                        </a:rPr>
                        <a:t>прогулка</a:t>
                      </a:r>
                      <a:r>
                        <a:rPr lang="ru-RU" sz="900" u="none" dirty="0" smtClean="0">
                          <a:latin typeface="Times New Roman"/>
                          <a:ea typeface="Calibri"/>
                          <a:cs typeface="Times New Roman"/>
                        </a:rPr>
                        <a:t> к </a:t>
                      </a:r>
                      <a:r>
                        <a:rPr lang="ru-RU" sz="900" dirty="0" smtClean="0">
                          <a:latin typeface="Times New Roman"/>
                          <a:ea typeface="Calibri"/>
                          <a:cs typeface="Times New Roman"/>
                        </a:rPr>
                        <a:t>посту </a:t>
                      </a: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ППС на перекрестке улиц  Ленина и Чапаева (кто следит за соблюдением прав на улице).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>
                          <a:latin typeface="Times New Roman"/>
                          <a:ea typeface="Calibri"/>
                          <a:cs typeface="Times New Roman"/>
                        </a:rPr>
                        <a:t>Подвижные игры</a:t>
                      </a: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 «Волк во рву», «Гуси – </a:t>
                      </a:r>
                      <a:r>
                        <a:rPr lang="ru-RU" sz="900" dirty="0" err="1">
                          <a:latin typeface="Times New Roman"/>
                          <a:ea typeface="Calibri"/>
                          <a:cs typeface="Times New Roman"/>
                        </a:rPr>
                        <a:t>гуси</a:t>
                      </a: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», «Мы – веселые ребята</a:t>
                      </a:r>
                      <a:r>
                        <a:rPr lang="ru-RU" sz="900" dirty="0" smtClean="0">
                          <a:latin typeface="Times New Roman"/>
                          <a:ea typeface="Calibri"/>
                          <a:cs typeface="Times New Roman"/>
                        </a:rPr>
                        <a:t>».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>
                          <a:latin typeface="Times New Roman"/>
                          <a:ea typeface="Calibri"/>
                          <a:cs typeface="Times New Roman"/>
                        </a:rPr>
                        <a:t>Подвижные игры с младшими дошкольниками</a:t>
                      </a: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 на их участках.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>
                          <a:latin typeface="Times New Roman"/>
                          <a:ea typeface="Calibri"/>
                          <a:cs typeface="Times New Roman"/>
                        </a:rPr>
                        <a:t>Игровое упражнение</a:t>
                      </a: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 «Поводырь» (ответственность за другого человека, доверительное отношение друг к другу), «Пантомима»  (приглашение к игре</a:t>
                      </a:r>
                      <a:r>
                        <a:rPr lang="ru-RU" sz="900" dirty="0" smtClean="0">
                          <a:latin typeface="Times New Roman"/>
                          <a:ea typeface="Calibri"/>
                          <a:cs typeface="Times New Roman"/>
                        </a:rPr>
                        <a:t>).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i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i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900" b="1" i="1" dirty="0">
                          <a:latin typeface="Times New Roman"/>
                          <a:ea typeface="Calibri"/>
                          <a:cs typeface="Times New Roman"/>
                        </a:rPr>
                        <a:t>Центр искусств»</a:t>
                      </a:r>
                      <a:endParaRPr lang="ru-RU" sz="9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>
                          <a:latin typeface="Times New Roman"/>
                          <a:ea typeface="Calibri"/>
                          <a:cs typeface="Times New Roman"/>
                        </a:rPr>
                        <a:t>Иллюстрации </a:t>
                      </a: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к художественным произведениям «Серая шейка», «Гадкий утенок», «Три поросенка», «Кот, петух и лиса», </a:t>
                      </a:r>
                      <a:r>
                        <a:rPr lang="ru-RU" sz="900" dirty="0" smtClean="0">
                          <a:latin typeface="Times New Roman"/>
                          <a:ea typeface="Calibri"/>
                          <a:cs typeface="Times New Roman"/>
                        </a:rPr>
                        <a:t>«Золотой </a:t>
                      </a: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ключик».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>
                          <a:latin typeface="Times New Roman"/>
                          <a:ea typeface="Calibri"/>
                          <a:cs typeface="Times New Roman"/>
                        </a:rPr>
                        <a:t>Раскраски</a:t>
                      </a: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 по сказкам.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>
                          <a:latin typeface="Times New Roman"/>
                          <a:ea typeface="Calibri"/>
                          <a:cs typeface="Times New Roman"/>
                        </a:rPr>
                        <a:t>Трафареты</a:t>
                      </a: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 имен.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>
                          <a:latin typeface="Times New Roman"/>
                          <a:ea typeface="Calibri"/>
                          <a:cs typeface="Times New Roman"/>
                        </a:rPr>
                        <a:t>Книжка – самоделка</a:t>
                      </a: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 из рисунков детей «Мои </a:t>
                      </a:r>
                      <a:r>
                        <a:rPr lang="ru-RU" sz="900" dirty="0" smtClean="0">
                          <a:latin typeface="Times New Roman"/>
                          <a:ea typeface="Calibri"/>
                          <a:cs typeface="Times New Roman"/>
                        </a:rPr>
                        <a:t>друзья».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Выставка рисунков «Наши права».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6723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ИТОГОВОЕ МЕРОПРИЯТИЕ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театрализованное развлечение для детей и родителей   «Мы тоже имеем права»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D42E0-D9D7-49AD-87F3-EB7C25722247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28596" y="285728"/>
          <a:ext cx="8401050" cy="6215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6"/>
                <a:gridCol w="4686274"/>
              </a:tblGrid>
              <a:tr h="3810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FF00"/>
                          </a:solidFill>
                          <a:latin typeface="+mn-lt"/>
                          <a:ea typeface="Calibri"/>
                          <a:cs typeface="Times New Roman"/>
                        </a:rPr>
                        <a:t>Интегративные качества</a:t>
                      </a:r>
                      <a:endParaRPr lang="ru-RU" sz="1800" dirty="0">
                        <a:solidFill>
                          <a:srgbClr val="FFFF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FF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Предполагаемый </a:t>
                      </a:r>
                      <a:r>
                        <a:rPr lang="ru-RU" sz="1800" b="1" dirty="0">
                          <a:solidFill>
                            <a:srgbClr val="FFFF00"/>
                          </a:solidFill>
                          <a:latin typeface="+mn-lt"/>
                          <a:ea typeface="Calibri"/>
                          <a:cs typeface="Times New Roman"/>
                        </a:rPr>
                        <a:t>результат</a:t>
                      </a:r>
                      <a:endParaRPr lang="ru-RU" sz="1800" dirty="0">
                        <a:solidFill>
                          <a:srgbClr val="FFFF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643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Microsoft Sans Serif"/>
                        </a:rPr>
                        <a:t>«Физически развитый,</a:t>
                      </a:r>
                      <a:endParaRPr lang="ru-RU" sz="12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Microsoft Sans Serif"/>
                        </a:rPr>
                        <a:t>овладевший основными культурно-гигиеническими навыками»</a:t>
                      </a:r>
                      <a:endParaRPr lang="ru-RU" sz="12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Проявляет интерес к участию в подвижных играх со сверстниками и младшими детьми.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Соблюдает элементарные правила этикета во время еды. Умывается тщательно, следит за чистотой полотенца.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12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Arial"/>
                          <a:ea typeface="Times New Roman"/>
                          <a:cs typeface="Microsoft Sans Serif"/>
                        </a:rPr>
                        <a:t>«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Microsoft Sans Serif"/>
                        </a:rPr>
                        <a:t>Любознательный, активный»</a:t>
                      </a:r>
                      <a:endParaRPr lang="ru-RU" sz="12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Проявляет интерес к конструированию здания детского сада, рисованию сюжетов по правам человека, к играм – драматизациям по сказкам, в которых нарушаются права персонажей.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Активно, с желанием выполняет поручения взрослого, оказывает помощь малышам при сборе и возвращении с прогулок.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1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Microsoft Sans Serif"/>
                        </a:rPr>
                        <a:t>«Эмоционально отзывчивый»</a:t>
                      </a:r>
                      <a:endParaRPr lang="ru-RU" sz="12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Эмоционально тонко чувствует переживания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детей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, персонажей сказок и мультфильмов.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8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Microsoft Sans Serif"/>
                        </a:rPr>
                        <a:t>«Овладевший средствами общения </a:t>
                      </a:r>
                      <a:endParaRPr lang="ru-RU" sz="12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Microsoft Sans Serif"/>
                        </a:rPr>
                        <a:t>и способами взаимодействия со взрослыми и сверстниками»</a:t>
                      </a:r>
                      <a:endParaRPr lang="ru-RU" sz="12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Проявляет умение поддерживать беседу, высказывая свою точку зрения, не перебивая окружающих; спокойно выражать словами свое несогласие с ответом товарища.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643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Microsoft Sans Serif"/>
                        </a:rPr>
                        <a:t>«Способный управлять своим поведением </a:t>
                      </a:r>
                      <a:endParaRPr lang="ru-RU" sz="12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Microsoft Sans Serif"/>
                        </a:rPr>
                        <a:t>и планировать свои действия на основе первичных ценностных </a:t>
                      </a: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Microsoft Sans Serif"/>
                        </a:rPr>
                        <a:t> представлений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Microsoft Sans Serif"/>
                        </a:rPr>
                        <a:t>, соблюдающий элементарные общепринятые </a:t>
                      </a: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Microsoft Sans Serif"/>
                        </a:rPr>
                        <a:t>нормы и 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Microsoft Sans Serif"/>
                        </a:rPr>
                        <a:t>правила поведения»</a:t>
                      </a:r>
                      <a:endParaRPr lang="ru-RU" sz="12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Проявляет умение договариваться о выборе на роль в играх – драматизациях и подвижных играх.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Понимает значимость труда взрослых, которые заботятся о детях в детском саду и дома, ценит результаты их труда.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125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Microsoft Sans Serif"/>
                        </a:rPr>
                        <a:t>«Способный решать интеллектуальные</a:t>
                      </a:r>
                      <a:endParaRPr lang="ru-RU" sz="12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Microsoft Sans Serif"/>
                        </a:rPr>
                        <a:t>и личностные задачи (проблемы), адекватные возрасту»</a:t>
                      </a:r>
                      <a:endParaRPr lang="ru-RU" sz="12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Способен сконструировать здание детского сада по собственному замыслу.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Проявляет умение рассуждать и давать адекватные причинные объяснения при анализе поступков героев сказок и последствий этих поступков.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Объясняет, какие права нарушены в той или иной сказке или мультфильме.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6EE45C-BBAD-4173-B290-BF34B84310B6}" type="datetime1">
              <a:rPr lang="ru-RU" smtClean="0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D42E0-D9D7-49AD-87F3-EB7C25722247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28596" y="285728"/>
          <a:ext cx="8401050" cy="6143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5614968"/>
              </a:tblGrid>
              <a:tr h="5254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FF00"/>
                          </a:solidFill>
                          <a:latin typeface="+mn-lt"/>
                          <a:ea typeface="Calibri"/>
                          <a:cs typeface="Times New Roman"/>
                        </a:rPr>
                        <a:t>Интегративные качества</a:t>
                      </a:r>
                      <a:endParaRPr lang="ru-RU" sz="1800" dirty="0">
                        <a:solidFill>
                          <a:srgbClr val="FFFF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FF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Предполагаемый </a:t>
                      </a:r>
                      <a:r>
                        <a:rPr lang="ru-RU" sz="1800" b="1" dirty="0">
                          <a:solidFill>
                            <a:srgbClr val="FFFF00"/>
                          </a:solidFill>
                          <a:latin typeface="+mn-lt"/>
                          <a:ea typeface="Calibri"/>
                          <a:cs typeface="Times New Roman"/>
                        </a:rPr>
                        <a:t>результат</a:t>
                      </a:r>
                      <a:endParaRPr lang="ru-RU" sz="1800" dirty="0">
                        <a:solidFill>
                          <a:srgbClr val="FFFF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9188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Microsoft Sans Serif"/>
                        </a:rPr>
                        <a:t>«Имеющий первичные представления </a:t>
                      </a:r>
                      <a:endParaRPr lang="ru-RU" sz="12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Microsoft Sans Serif"/>
                        </a:rPr>
                        <a:t>о себе, семье, обществе, государстве, мире и природе»</a:t>
                      </a:r>
                      <a:endParaRPr lang="ru-RU" sz="12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Знает и называет свои имя и фамилию, имена и отчества членов семья и сотрудников детского сада.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Имеет представление о том, какое значение труд и забота тех, кто работает в детском саду, родителей, бабушек и дедушек имеет для защиты прав детей.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9188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Microsoft Sans Serif"/>
                        </a:rPr>
                        <a:t>«Овладевший универсальными  </a:t>
                      </a:r>
                      <a:endParaRPr lang="ru-RU" sz="12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Microsoft Sans Serif"/>
                        </a:rPr>
                        <a:t>предпосылками учебной деятельности»</a:t>
                      </a:r>
                      <a:endParaRPr lang="ru-RU" sz="12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Имеет навыки организованного поведения дома, на улице и в детском саду.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Помнит поручения взрослого, выполняет его последовательно и аккуратно, ответственно относится к дежурству.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Проявляет стремление радовать взрослых хорошими поступками.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7065">
                <a:tc gridSpan="2"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«Овладевший необходимыми умениями и навыками»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7065">
                <a:tc>
                  <a:txBody>
                    <a:bodyPr/>
                    <a:lstStyle/>
                    <a:p>
                      <a:r>
                        <a:rPr lang="ru-RU" sz="11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Образовательные области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Владеет элементарными навыками культуры поведения во время еды, умение соблюдать правила гигиены в обществе (отворачиваться и прикрывать рот платком при чихании).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Понимает значимость для здоровья человека регулярного сна.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4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latin typeface="Times New Roman"/>
                          <a:ea typeface="Times New Roman"/>
                          <a:cs typeface="Franklin Gothic Medium"/>
                        </a:rPr>
                        <a:t> «Здоровье»</a:t>
                      </a:r>
                      <a:endParaRPr lang="ru-RU" sz="1200" b="1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5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latin typeface="Times New Roman"/>
                          <a:ea typeface="Times New Roman"/>
                          <a:cs typeface="Franklin Gothic Medium"/>
                        </a:rPr>
                        <a:t>Физическая культура</a:t>
                      </a:r>
                      <a:endParaRPr lang="ru-RU" sz="1200" b="1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Участвует в  коллективных  подвижных играх, проводит подвижные игры с малышами.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796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«Социализация»</a:t>
                      </a:r>
                      <a:endParaRPr lang="ru-RU" sz="11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Договаривается с партнерами, во что играть, кто кем будет в игре, подчиняется правилам игры.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Проявляет понимание соей позиции в обществе (Я – ребенок, который может оказывать помощь малышам и взрослым дома и в детском саду).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6EE45C-BBAD-4173-B290-BF34B84310B6}" type="datetime1">
              <a:rPr lang="ru-RU" smtClean="0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D42E0-D9D7-49AD-87F3-EB7C25722247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85720" y="214293"/>
          <a:ext cx="8643998" cy="6550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647"/>
                <a:gridCol w="7203351"/>
              </a:tblGrid>
              <a:tr h="6883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Образовательные области</a:t>
                      </a:r>
                      <a:endParaRPr lang="ru-RU" sz="1200" b="1" i="0" dirty="0" smtClean="0">
                        <a:solidFill>
                          <a:srgbClr val="FFFF00"/>
                        </a:solidFill>
                        <a:latin typeface="+mn-lt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solidFill>
                          <a:srgbClr val="FFFF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FF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Предполагаемый </a:t>
                      </a:r>
                      <a:r>
                        <a:rPr lang="ru-RU" sz="1800" b="1" dirty="0">
                          <a:solidFill>
                            <a:srgbClr val="FFFF00"/>
                          </a:solidFill>
                          <a:latin typeface="+mn-lt"/>
                          <a:ea typeface="Calibri"/>
                          <a:cs typeface="Times New Roman"/>
                        </a:rPr>
                        <a:t>результат</a:t>
                      </a:r>
                      <a:endParaRPr lang="ru-RU" sz="1800" dirty="0">
                        <a:solidFill>
                          <a:srgbClr val="FFFF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5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latin typeface="Times New Roman"/>
                          <a:ea typeface="Times New Roman"/>
                          <a:cs typeface="Franklin Gothic Medium"/>
                        </a:rPr>
                        <a:t>«Труд»</a:t>
                      </a:r>
                      <a:endParaRPr lang="ru-RU" sz="1200" b="1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Выполняет обязанности дежурного.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Помогает бабушке и дедушке (накрыть на стол, убрать со стола и т.п.).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Оказывает помощь малышам при сборе и возвращении с прогулки.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0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latin typeface="Times New Roman"/>
                          <a:ea typeface="Times New Roman"/>
                          <a:cs typeface="Franklin Gothic Medium"/>
                        </a:rPr>
                        <a:t>«Безопасность»</a:t>
                      </a:r>
                      <a:endParaRPr lang="ru-RU" sz="1200" b="1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Соблюдает элементарные правила безопасного для себя и окружающих поведения в детском саду: ходит и бегает, на наталкиваясь на окружающих, разговаривает спокойно, вполголоса.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3950">
                <a:tc gridSpan="2"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</a:t>
                      </a:r>
                      <a:r>
                        <a:rPr lang="ru-RU" sz="11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«Познание»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0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Century Schoolbook"/>
                        </a:rPr>
                        <a:t>Конструктивная деятельность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Планирует этапы постройки здания  и помещений детского сада. Умеет работать коллективно.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45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Times New Roman"/>
                          <a:cs typeface="Century Schoolbook"/>
                        </a:rPr>
                        <a:t>Формирование элементарных математических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представлений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Правильно пользуется количественными и порядковыми числительными при счете козлят, отвечая на вопросы «Сколько?», «Который по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счету?».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Выражает местонахождение других детей («козлят») по отношению к себе. Сравнивает на глаз два «рва» по ширине.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5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Century Schoolbook"/>
                        </a:rPr>
                        <a:t>Формирование целостной картины мира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Называет основные права детей: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право на имя и здоровое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развитие, 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право на отдых и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игры, право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на неприкосновенность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жилища, право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на заботу со стороны взрослых.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Знает имена и профессии людей, которые работают в детском саду, близких людей.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5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latin typeface="Times New Roman"/>
                          <a:ea typeface="Calibri"/>
                          <a:cs typeface="Microsoft Sans Serif"/>
                        </a:rPr>
                        <a:t>«Коммуникация»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Умеет слушать мнение окружающих, не перебивать  окружающих при разговоре.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При анализе поступков героев сказок  может использовать разные прилагательные (злой, жестокий, заботливый, беззащитный).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5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Calibri"/>
                          <a:cs typeface="Franklin Gothic Medium"/>
                        </a:rPr>
                        <a:t>«Чтение художественной литературы»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Называет сказки, в которых нарушаются права персонажей.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4317">
                <a:tc gridSpan="2"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Times New Roman"/>
                          <a:cs typeface="Franklin Gothic Medium"/>
                        </a:rPr>
                        <a:t>    «Художественное творчество»</a:t>
                      </a:r>
                      <a:endParaRPr lang="ru-RU" sz="12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2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Century Schoolbook"/>
                        </a:rPr>
                        <a:t>Рисование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Создает сюжетные изображения, передавая движения человека.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0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Century Schoolbook"/>
                        </a:rPr>
                        <a:t>Лепка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Участвует в создании  сюжетной композиции «Сказочные нарушители и помощники », совместно с 2 – 3 сверстниками предавая позы сказочных персонажей, соблюдая пропорции.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0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Franklin Gothic Medium"/>
                        </a:rPr>
                        <a:t>«Музыка»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Участвует в  театрализованном развлечении по сказочным сюжетам,  средствами танца и песни эмоционально выразительно передает настроение персонажей.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6EE45C-BBAD-4173-B290-BF34B84310B6}" type="datetime1">
              <a:rPr lang="ru-RU" smtClean="0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D42E0-D9D7-49AD-87F3-EB7C25722247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pic>
        <p:nvPicPr>
          <p:cNvPr id="7" name="Содержимое 6" descr="rights6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214291"/>
            <a:ext cx="214314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rights1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57554" y="357166"/>
            <a:ext cx="2286016" cy="2252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rights8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3768" y="285728"/>
            <a:ext cx="171451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rights4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786578" y="2428868"/>
            <a:ext cx="214317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rights2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643702" y="4572008"/>
            <a:ext cx="242889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rights5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285984" y="2643182"/>
            <a:ext cx="242889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rights7"/>
          <p:cNvPicPr/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42844" y="2143116"/>
            <a:ext cx="214314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rights3"/>
          <p:cNvPicPr/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357686" y="4143380"/>
            <a:ext cx="250033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rights9"/>
          <p:cNvPicPr/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5286380" y="2000240"/>
            <a:ext cx="200026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rights11"/>
          <p:cNvPicPr/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2357422" y="4429132"/>
            <a:ext cx="2357454" cy="2140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rights10"/>
          <p:cNvPicPr/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1857356" y="642918"/>
            <a:ext cx="2258465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rights12"/>
          <p:cNvPicPr/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4000496" y="2071678"/>
            <a:ext cx="200026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s4730_1267560927_1.jpg"/>
          <p:cNvPicPr/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5286380" y="500042"/>
            <a:ext cx="221276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s4806_1268665971_1.jpg"/>
          <p:cNvPicPr/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500034" y="4357694"/>
            <a:ext cx="174391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7000"/>
                            </p:stCondLst>
                            <p:childTnLst>
                              <p:par>
                                <p:cTn id="4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9000"/>
                            </p:stCondLst>
                            <p:childTnLst>
                              <p:par>
                                <p:cTn id="5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1000"/>
                            </p:stCondLst>
                            <p:childTnLst>
                              <p:par>
                                <p:cTn id="5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3000"/>
                            </p:stCondLst>
                            <p:childTnLst>
                              <p:par>
                                <p:cTn id="6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0"/>
                            </p:stCondLst>
                            <p:childTnLst>
                              <p:par>
                                <p:cTn id="6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7000"/>
                            </p:stCondLst>
                            <p:childTnLst>
                              <p:par>
                                <p:cTn id="7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Documents and Settings\Aida\Рабочий стол\НОвая ГРАФИКА сборник\КАРТИНКИ СБОРНИК_ школьные\__Flo20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86050" y="5500702"/>
            <a:ext cx="785818" cy="84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H:\Documents and Settings\Aida\Рабочий стол\НОвая ГРАФИКА сборник\КАРТИНКИ СБОРНИК_ школьные\__Flo2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4214818"/>
            <a:ext cx="819153" cy="571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6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00628" y="5143512"/>
            <a:ext cx="7429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29520" y="5000636"/>
            <a:ext cx="1191792" cy="754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8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3357554" y="3714752"/>
            <a:ext cx="1000132" cy="1271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9" descr="H:\Documents and Settings\Aida\Рабочий стол\НОвая ГРАФИКА сборник\КАРТИНКИ СБОРНИК_ школьные\__SUN2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42918"/>
            <a:ext cx="578644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714348" y="2571744"/>
            <a:ext cx="771530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/>
                <a:solidFill>
                  <a:schemeClr val="accent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ru-RU" sz="4800" b="1" dirty="0" smtClean="0">
                <a:ln/>
                <a:solidFill>
                  <a:schemeClr val="accent3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СПАСИБО</a:t>
            </a:r>
            <a:r>
              <a:rPr lang="ru-RU" sz="4400" b="1" dirty="0" smtClean="0">
                <a:ln/>
                <a:solidFill>
                  <a:schemeClr val="accent3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4800" b="1" dirty="0" smtClean="0">
                <a:ln/>
                <a:solidFill>
                  <a:schemeClr val="accent3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ЗА</a:t>
            </a:r>
            <a:r>
              <a:rPr lang="ru-RU" sz="4400" b="1" dirty="0" smtClean="0">
                <a:ln/>
                <a:solidFill>
                  <a:schemeClr val="accent3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4800" b="1" dirty="0" smtClean="0">
                <a:ln/>
                <a:solidFill>
                  <a:schemeClr val="accent3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ВНИМАНИЕ</a:t>
            </a:r>
            <a:r>
              <a:rPr lang="ru-RU" sz="4400" b="1" dirty="0" smtClean="0">
                <a:ln/>
                <a:solidFill>
                  <a:schemeClr val="accent3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4800" b="1" dirty="0" smtClean="0">
                <a:ln/>
                <a:solidFill>
                  <a:schemeClr val="accent3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!</a:t>
            </a:r>
            <a:endParaRPr lang="ru-RU" sz="4800" b="1" cap="none" spc="0" dirty="0">
              <a:ln/>
              <a:solidFill>
                <a:schemeClr val="accent3">
                  <a:lumMod val="50000"/>
                </a:schemeClr>
              </a:solidFill>
              <a:effectLst/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Documents and Settings\Aida\Рабочий стол\НОвая ГРАФИКА сборник\КАРТИНКИ СБОРНИК_ школьные\__Flo20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15140" y="5929330"/>
            <a:ext cx="50006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H:\Documents and Settings\Aida\Рабочий стол\НОвая ГРАФИКА сборник\КАРТИНКИ СБОРНИК_ школьные\__Flo20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286512" y="6072206"/>
            <a:ext cx="4095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6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072438" y="4929188"/>
            <a:ext cx="7429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357554" y="6215082"/>
            <a:ext cx="51435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8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flipH="1">
            <a:off x="1428728" y="5715016"/>
            <a:ext cx="7715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9" descr="H:\Documents and Settings\Aida\Рабочий стол\НОвая ГРАФИКА сборник\КАРТИНКИ СБОРНИК_ школьные\__SUN2.gif"/>
          <p:cNvPicPr>
            <a:picLocks noChangeAspect="1" noChangeArrowheads="1" noCrop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0" y="214313"/>
            <a:ext cx="57150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4572008"/>
            <a:ext cx="4143404" cy="1071594"/>
          </a:xfrm>
          <a:solidFill>
            <a:schemeClr val="lt1">
              <a:alpha val="8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Права  ребенка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714379"/>
          </a:xfrm>
        </p:spPr>
        <p:txBody>
          <a:bodyPr/>
          <a:lstStyle/>
          <a:p>
            <a:r>
              <a:rPr lang="ru-RU" b="1" dirty="0" smtClean="0">
                <a:latin typeface="+mn-lt"/>
                <a:ea typeface="Cambria Math" pitchFamily="18" charset="0"/>
              </a:rPr>
              <a:t>Актуальность </a:t>
            </a:r>
            <a:endParaRPr lang="ru-RU" b="1" dirty="0">
              <a:latin typeface="+mn-lt"/>
              <a:ea typeface="Cambria Math" pitchFamily="18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785786" y="1285860"/>
            <a:ext cx="7715304" cy="3929090"/>
          </a:xfrm>
        </p:spPr>
        <p:txBody>
          <a:bodyPr/>
          <a:lstStyle/>
          <a:p>
            <a:pPr algn="just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   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С раннего детства в детях необходимо воспитывать чувство уверенности в себе и социальной терпимости, самоуважение и уважение к другим. Все это является основной целью правового воспитания дошкольников.</a:t>
            </a:r>
          </a:p>
          <a:p>
            <a:pPr algn="just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       Во время образовательной деятельности по правовому воспитанию дети  способны на доступном уровне приобретать навыки того, как выражать себя, как общаться с другими детьми и взрослыми, заботиться о других людях.</a:t>
            </a:r>
          </a:p>
          <a:p>
            <a:pPr algn="just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  Чрезвычайно важно, чтобы дети росли в атмосфере уважения и не страдали от негативных ситуаций: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 Многие родители испытывают серьезные трудности в воспитании детей, отсюда – случаи нарушения прав детей (жестокое обращение с детьми, унижение их достоинства, оставление ребенка одного на несколько часов и др.).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 Педагоги не всегда проявляют навыки правового поведения по отношению к воспитанникам: называют по фамилиям, отдают чужим людям или несовершеннолетним, не дают возможности высказать ребенку свое мнение.</a:t>
            </a:r>
          </a:p>
          <a:p>
            <a:pPr algn="just"/>
            <a:endParaRPr lang="ru-RU" sz="2400" b="1" dirty="0">
              <a:solidFill>
                <a:schemeClr val="accent2">
                  <a:lumMod val="50000"/>
                </a:schemeClr>
              </a:solidFill>
              <a:ea typeface="Cambria Math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6EE45C-BBAD-4173-B290-BF34B84310B6}" type="datetime1">
              <a:rPr lang="ru-RU" smtClean="0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D42E0-D9D7-49AD-87F3-EB7C2572224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>
                <a:latin typeface="+mn-lt"/>
                <a:ea typeface="Cambria Math" pitchFamily="18" charset="0"/>
              </a:rPr>
              <a:t> </a:t>
            </a:r>
            <a:r>
              <a:rPr lang="ru-RU" b="1" dirty="0" smtClean="0">
                <a:latin typeface="+mn-lt"/>
                <a:ea typeface="Cambria Math" pitchFamily="18" charset="0"/>
              </a:rPr>
              <a:t>Календарь правовых дат</a:t>
            </a:r>
            <a:r>
              <a:rPr lang="ru-RU" dirty="0" smtClean="0">
                <a:latin typeface="+mn-lt"/>
                <a:ea typeface="Cambria Math" pitchFamily="18" charset="0"/>
              </a:rPr>
              <a:t/>
            </a:r>
            <a:br>
              <a:rPr lang="ru-RU" dirty="0" smtClean="0">
                <a:latin typeface="+mn-lt"/>
                <a:ea typeface="Cambria Math" pitchFamily="18" charset="0"/>
              </a:rPr>
            </a:br>
            <a:endParaRPr lang="ru-RU" dirty="0">
              <a:latin typeface="+mn-lt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28860" y="1214422"/>
            <a:ext cx="5429288" cy="4911741"/>
          </a:xfrm>
        </p:spPr>
        <p:txBody>
          <a:bodyPr/>
          <a:lstStyle/>
          <a:p>
            <a:pPr algn="just">
              <a:buNone/>
            </a:pPr>
            <a:endParaRPr lang="ru-RU" sz="1600" dirty="0" smtClean="0"/>
          </a:p>
          <a:p>
            <a:r>
              <a:rPr lang="en-US" sz="2400" b="1" dirty="0" smtClean="0"/>
              <a:t>XXI</a:t>
            </a:r>
            <a:r>
              <a:rPr lang="ru-RU" sz="2400" b="1" dirty="0" smtClean="0"/>
              <a:t>век – </a:t>
            </a:r>
            <a:r>
              <a:rPr lang="ru-RU" sz="2400" dirty="0" smtClean="0"/>
              <a:t>Век ребенка</a:t>
            </a:r>
          </a:p>
          <a:p>
            <a:r>
              <a:rPr lang="ru-RU" sz="2400" b="1" dirty="0" smtClean="0"/>
              <a:t>1 июня –</a:t>
            </a:r>
            <a:r>
              <a:rPr lang="ru-RU" sz="2400" dirty="0" smtClean="0"/>
              <a:t> Международный день защиты детей</a:t>
            </a:r>
          </a:p>
          <a:p>
            <a:r>
              <a:rPr lang="ru-RU" sz="2400" b="1" dirty="0" smtClean="0"/>
              <a:t>4 июня –</a:t>
            </a:r>
            <a:r>
              <a:rPr lang="ru-RU" sz="2400" dirty="0" smtClean="0"/>
              <a:t>Международный день детей – жертв агрессии</a:t>
            </a:r>
          </a:p>
          <a:p>
            <a:r>
              <a:rPr lang="ru-RU" sz="2400" b="1" dirty="0" smtClean="0"/>
              <a:t>20 ноября –</a:t>
            </a:r>
            <a:r>
              <a:rPr lang="ru-RU" sz="2400" dirty="0" smtClean="0"/>
              <a:t> Международный день прав  ребенка</a:t>
            </a:r>
          </a:p>
          <a:p>
            <a:r>
              <a:rPr lang="ru-RU" sz="2400" b="1" dirty="0" smtClean="0"/>
              <a:t>10 декабря –</a:t>
            </a:r>
            <a:r>
              <a:rPr lang="ru-RU" sz="2400" dirty="0" smtClean="0"/>
              <a:t> День прав человека</a:t>
            </a:r>
          </a:p>
          <a:p>
            <a:r>
              <a:rPr lang="ru-RU" sz="2400" b="1" dirty="0" smtClean="0"/>
              <a:t>12 декабря –</a:t>
            </a:r>
            <a:r>
              <a:rPr lang="ru-RU" sz="2400" dirty="0" smtClean="0"/>
              <a:t> День Конституции Российской Федерации</a:t>
            </a:r>
          </a:p>
          <a:p>
            <a:pPr algn="just"/>
            <a:endParaRPr lang="ru-RU" sz="16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6EE45C-BBAD-4173-B290-BF34B84310B6}" type="datetime1">
              <a:rPr lang="ru-RU" smtClean="0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D42E0-D9D7-49AD-87F3-EB7C2572224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Documents and Settings\Aida\Рабочий стол\НОвая ГРАФИКА сборник\КАРТИНКИ СБОРНИК_ школьные\__Flo20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2" y="5429264"/>
            <a:ext cx="50006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H:\Documents and Settings\Aida\Рабочий стол\НОвая ГРАФИКА сборник\КАРТИНКИ СБОРНИК_ школьные\__Flo20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0628" y="5715016"/>
            <a:ext cx="4095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6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429520" y="5429264"/>
            <a:ext cx="7429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000364" y="6072206"/>
            <a:ext cx="51435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8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>
            <a:off x="285720" y="2786058"/>
            <a:ext cx="7715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9" descr="H:\Documents and Settings\Aida\Рабочий стол\НОвая ГРАФИКА сборник\КАРТИНКИ СБОРНИК_ школьные\__SUN2.gif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571736" y="142852"/>
            <a:ext cx="507205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Содержимое 6"/>
          <p:cNvGraphicFramePr>
            <a:graphicFrameLocks/>
          </p:cNvGraphicFramePr>
          <p:nvPr/>
        </p:nvGraphicFramePr>
        <p:xfrm>
          <a:off x="1000100" y="928670"/>
          <a:ext cx="7429552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AutoShape 3"/>
          <p:cNvSpPr>
            <a:spLocks noChangeArrowheads="1"/>
          </p:cNvSpPr>
          <p:nvPr/>
        </p:nvSpPr>
        <p:spPr bwMode="gray">
          <a:xfrm rot="10800000">
            <a:off x="1928794" y="1500174"/>
            <a:ext cx="5429288" cy="2000264"/>
          </a:xfrm>
          <a:prstGeom prst="upArrow">
            <a:avLst>
              <a:gd name="adj1" fmla="val 57824"/>
              <a:gd name="adj2" fmla="val 54398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102404" name="AutoShape 4"/>
          <p:cNvSpPr>
            <a:spLocks noChangeArrowheads="1"/>
          </p:cNvSpPr>
          <p:nvPr/>
        </p:nvSpPr>
        <p:spPr bwMode="gray">
          <a:xfrm>
            <a:off x="500034" y="142852"/>
            <a:ext cx="8215370" cy="1428760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ЦЕЛЬ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: 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itchFamily="18" charset="0"/>
                <a:cs typeface="Arial" pitchFamily="34" charset="0"/>
              </a:rPr>
              <a:t>воспитание самоуважения и уважения </a:t>
            </a:r>
          </a:p>
          <a:p>
            <a:pPr algn="ctr" eaLnBrk="0" hangingPunct="0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itchFamily="18" charset="0"/>
                <a:cs typeface="Arial" pitchFamily="34" charset="0"/>
              </a:rPr>
              <a:t>к достоинству и личным правам другого человека</a:t>
            </a:r>
          </a:p>
          <a:p>
            <a:pPr algn="ctr" eaLnBrk="0" hangingPunct="0"/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gray">
          <a:xfrm>
            <a:off x="3643306" y="2000240"/>
            <a:ext cx="1627946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ЗАДАЧИ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2409" name="Oval 9"/>
          <p:cNvSpPr>
            <a:spLocks noChangeArrowheads="1"/>
          </p:cNvSpPr>
          <p:nvPr/>
        </p:nvSpPr>
        <p:spPr bwMode="gray">
          <a:xfrm>
            <a:off x="3214678" y="3500438"/>
            <a:ext cx="2714644" cy="257176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ru-RU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ru-RU" sz="1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15" name="Oval 15"/>
          <p:cNvSpPr>
            <a:spLocks noChangeArrowheads="1"/>
          </p:cNvSpPr>
          <p:nvPr/>
        </p:nvSpPr>
        <p:spPr bwMode="gray">
          <a:xfrm>
            <a:off x="357158" y="2500306"/>
            <a:ext cx="2857520" cy="26432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102423" name="Text Box 23"/>
          <p:cNvSpPr txBox="1">
            <a:spLocks noChangeArrowheads="1"/>
          </p:cNvSpPr>
          <p:nvPr/>
        </p:nvSpPr>
        <p:spPr bwMode="gray">
          <a:xfrm>
            <a:off x="5072036" y="4000873"/>
            <a:ext cx="1371600" cy="438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endParaRPr lang="en-US" sz="20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28" name="Oval 28"/>
          <p:cNvSpPr>
            <a:spLocks noChangeArrowheads="1"/>
          </p:cNvSpPr>
          <p:nvPr/>
        </p:nvSpPr>
        <p:spPr bwMode="gray">
          <a:xfrm>
            <a:off x="6072198" y="2500306"/>
            <a:ext cx="2817455" cy="2714644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sz="1800" b="1" dirty="0" smtClean="0">
              <a:solidFill>
                <a:schemeClr val="bg1"/>
              </a:solidFill>
            </a:endParaRPr>
          </a:p>
          <a:p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gray">
          <a:xfrm>
            <a:off x="6286512" y="2928934"/>
            <a:ext cx="21926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gray">
          <a:xfrm>
            <a:off x="3357554" y="3857628"/>
            <a:ext cx="2406977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endParaRPr lang="ru-RU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0" hangingPunct="0"/>
            <a:r>
              <a:rPr lang="ru-RU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Развивать умение классифицировать поступки по принципу «разрешено – запрещено»  </a:t>
            </a: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gray">
          <a:xfrm>
            <a:off x="6429388" y="2928934"/>
            <a:ext cx="240697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 eaLnBrk="0" hangingPunct="0"/>
            <a:r>
              <a:rPr lang="ru-RU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gray">
          <a:xfrm>
            <a:off x="6215074" y="3071810"/>
            <a:ext cx="25799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b="1" dirty="0" smtClean="0">
                <a:solidFill>
                  <a:srgbClr val="C00000"/>
                </a:solidFill>
                <a:latin typeface="+mn-lt"/>
              </a:rPr>
              <a:t>  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Формировать представления об основных правах детей с помощью  сказочных персонажей</a:t>
            </a: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gray">
          <a:xfrm>
            <a:off x="428596" y="3071810"/>
            <a:ext cx="25799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Воспитывать уважительное отношение к сверстникам, заботливое отношение к малышам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024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animBg="1"/>
      <p:bldP spid="102404" grpId="0" animBg="1"/>
      <p:bldP spid="102409" grpId="0" animBg="1"/>
      <p:bldP spid="102415" grpId="0" animBg="1"/>
      <p:bldP spid="1024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0472"/>
          </a:xfrm>
        </p:spPr>
        <p:txBody>
          <a:bodyPr/>
          <a:lstStyle/>
          <a:p>
            <a:r>
              <a:rPr lang="ru-RU" sz="4000" b="1" dirty="0" smtClean="0">
                <a:latin typeface="+mn-lt"/>
                <a:ea typeface="Cambria Math" pitchFamily="18" charset="0"/>
              </a:rPr>
              <a:t>Интеграция образовательных областей</a:t>
            </a:r>
            <a:endParaRPr lang="ru-RU" sz="4000" b="1" dirty="0">
              <a:latin typeface="+mn-lt"/>
              <a:ea typeface="Cambria Math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5F7716-719B-4A20-893D-A5E29A437E32}" type="datetime1">
              <a:rPr lang="ru-RU" smtClean="0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ABAA85-B5A6-43AD-9090-B8CAB44CC0E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atin typeface="+mn-lt"/>
              </a:rPr>
              <a:t>Содержание  </a:t>
            </a: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1800" b="1" i="1" dirty="0" smtClean="0"/>
              <a:t>      Основные права детей:</a:t>
            </a:r>
          </a:p>
          <a:p>
            <a:pPr lvl="0"/>
            <a:r>
              <a:rPr lang="ru-RU" sz="1800" b="1" dirty="0" smtClean="0"/>
              <a:t>Право на жизнь и здоровое развитие</a:t>
            </a:r>
          </a:p>
          <a:p>
            <a:pPr lvl="0"/>
            <a:r>
              <a:rPr lang="ru-RU" sz="1800" b="1" dirty="0" smtClean="0"/>
              <a:t>Право на имя</a:t>
            </a:r>
          </a:p>
          <a:p>
            <a:pPr lvl="0"/>
            <a:r>
              <a:rPr lang="ru-RU" sz="1800" b="1" dirty="0" smtClean="0"/>
              <a:t>Право на воспитание в семье, на неприкосновенность жилища</a:t>
            </a:r>
          </a:p>
          <a:p>
            <a:pPr lvl="0"/>
            <a:r>
              <a:rPr lang="ru-RU" sz="1800" b="1" dirty="0" smtClean="0"/>
              <a:t>Право на отдых и игры</a:t>
            </a:r>
          </a:p>
          <a:p>
            <a:pPr lvl="0"/>
            <a:r>
              <a:rPr lang="ru-RU" sz="1800" b="1" dirty="0" smtClean="0"/>
              <a:t>Право на заботу со стороны взрослых</a:t>
            </a:r>
          </a:p>
          <a:p>
            <a:pPr lvl="0"/>
            <a:r>
              <a:rPr lang="ru-RU" sz="1800" b="1" dirty="0" smtClean="0"/>
              <a:t>Право на защиту от физического и психического насилия</a:t>
            </a:r>
          </a:p>
          <a:p>
            <a:pPr lvl="0"/>
            <a:r>
              <a:rPr lang="ru-RU" sz="1800" b="1" dirty="0" smtClean="0"/>
              <a:t>ВСЕ ДЕТИ ИМЕЮТ ОДИНАКОВЫЕ ПРАВА</a:t>
            </a:r>
          </a:p>
          <a:p>
            <a:pPr>
              <a:buNone/>
            </a:pPr>
            <a:r>
              <a:rPr lang="ru-RU" sz="1800" b="1" dirty="0" smtClean="0"/>
              <a:t> </a:t>
            </a:r>
            <a:r>
              <a:rPr lang="ru-RU" sz="1800" b="1" i="1" dirty="0" smtClean="0"/>
              <a:t>      Сказки:</a:t>
            </a:r>
          </a:p>
          <a:p>
            <a:r>
              <a:rPr lang="ru-RU" sz="1800" b="1" dirty="0" smtClean="0"/>
              <a:t>Народные: русские - «Гуси – лебеди», «</a:t>
            </a:r>
            <a:r>
              <a:rPr lang="ru-RU" sz="1800" b="1" dirty="0" err="1" smtClean="0"/>
              <a:t>Заюшкина</a:t>
            </a:r>
            <a:r>
              <a:rPr lang="ru-RU" sz="1800" b="1" dirty="0" smtClean="0"/>
              <a:t> избушка», «Семеро козлят», «Кот, лиса и петух»; английская  - «Три поросенка».</a:t>
            </a:r>
          </a:p>
          <a:p>
            <a:r>
              <a:rPr lang="ru-RU" sz="1800" b="1" dirty="0" smtClean="0"/>
              <a:t>Авторские: Г.Х. Андерсен «Гадкий утенок», Ш. Перро «Золушка», А. Толстой «Золотой ключик или приключения Буратино».</a:t>
            </a:r>
          </a:p>
          <a:p>
            <a:endParaRPr lang="ru-RU" sz="1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6EE45C-BBAD-4173-B290-BF34B84310B6}" type="datetime1">
              <a:rPr lang="ru-RU" smtClean="0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D42E0-D9D7-49AD-87F3-EB7C25722247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sz="1800" b="1" dirty="0" smtClean="0"/>
              <a:t>ОТ РОЖДЕНИЯ ДО ШКОЛЫ. Примерная основная общеобразовательная программа дошкольного образования / под редакцией Н.Е. </a:t>
            </a:r>
            <a:r>
              <a:rPr lang="ru-RU" sz="1800" b="1" dirty="0" err="1" smtClean="0"/>
              <a:t>Вераксы</a:t>
            </a:r>
            <a:r>
              <a:rPr lang="ru-RU" sz="1800" b="1" dirty="0" smtClean="0"/>
              <a:t>,         Т.С. Комаровой, М.А. Васильевой. – М.: МОЗАИКА – СИНТЕЗ, 2010 г.</a:t>
            </a:r>
          </a:p>
          <a:p>
            <a:pPr lvl="0" algn="just"/>
            <a:r>
              <a:rPr lang="ru-RU" sz="1800" b="1" dirty="0" smtClean="0"/>
              <a:t>Права ребенка: Нормативные документы. – М.: Сфера, 2007 г.</a:t>
            </a:r>
          </a:p>
          <a:p>
            <a:pPr lvl="0" algn="just"/>
            <a:r>
              <a:rPr lang="ru-RU" sz="1800" b="1" dirty="0" smtClean="0"/>
              <a:t>Гражданское воспитание в дошкольном образовательном учреждении: планирование, разработки занятий и мероприятий / авт. – сост.                   Е.А. Позднякова. – Волгоград, 2008 г.</a:t>
            </a:r>
          </a:p>
          <a:p>
            <a:pPr lvl="0" algn="just"/>
            <a:r>
              <a:rPr lang="ru-RU" sz="1800" b="1" dirty="0" smtClean="0"/>
              <a:t>Правовое воспитание. Организация работы с педагогами, детьми и родителями: семинары – практикумы, занятия, игры / авт. – сост.                Т.А. </a:t>
            </a:r>
            <a:r>
              <a:rPr lang="ru-RU" sz="1800" b="1" dirty="0" err="1" smtClean="0"/>
              <a:t>Харитончик</a:t>
            </a:r>
            <a:r>
              <a:rPr lang="ru-RU" sz="1800" b="1" dirty="0" smtClean="0"/>
              <a:t>. – Волгоград: Учитель, 2011 г.</a:t>
            </a:r>
          </a:p>
          <a:p>
            <a:pPr lvl="0" algn="just"/>
            <a:r>
              <a:rPr lang="ru-RU" sz="1800" b="1" dirty="0" smtClean="0"/>
              <a:t>Правовое воспитание. Старшая и подготовительная группы. Разработка занятий. / Сост. Р.А. Жукова. – Волгоград: ИТЛ «Корифей». – 2008 г.</a:t>
            </a:r>
          </a:p>
          <a:p>
            <a:pPr algn="just"/>
            <a:endParaRPr lang="ru-RU" sz="16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6EE45C-BBAD-4173-B290-BF34B84310B6}" type="datetime1">
              <a:rPr lang="ru-RU" smtClean="0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D42E0-D9D7-49AD-87F3-EB7C2572224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ава человека">
  <a:themeElements>
    <a:clrScheme name="Другая 49">
      <a:dk1>
        <a:srgbClr val="8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Права человека</Template>
  <TotalTime>409</TotalTime>
  <Words>2577</Words>
  <Application>Microsoft Office PowerPoint</Application>
  <PresentationFormat>Экран (4:3)</PresentationFormat>
  <Paragraphs>299</Paragraphs>
  <Slides>17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Права человека</vt:lpstr>
      <vt:lpstr>Проект образовательной деятельности с детьми  шестого года жизни консультация для воспитателей</vt:lpstr>
      <vt:lpstr>Права  ребенка</vt:lpstr>
      <vt:lpstr>Актуальность </vt:lpstr>
      <vt:lpstr>  Календарь правовых дат </vt:lpstr>
      <vt:lpstr>Слайд 5</vt:lpstr>
      <vt:lpstr>Слайд 6</vt:lpstr>
      <vt:lpstr>Интеграция образовательных областей</vt:lpstr>
      <vt:lpstr> Содержание   </vt:lpstr>
      <vt:lpstr>Литература</vt:lpstr>
      <vt:lpstr>КОМПЛЕКСНО – ТЕМАТИЧЕСКИЙ ПЛАН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 человека</dc:title>
  <dc:creator>User</dc:creator>
  <dc:description>http://aida.ucoz.ru</dc:description>
  <cp:lastModifiedBy>Tata</cp:lastModifiedBy>
  <cp:revision>58</cp:revision>
  <dcterms:created xsi:type="dcterms:W3CDTF">2012-10-16T12:40:37Z</dcterms:created>
  <dcterms:modified xsi:type="dcterms:W3CDTF">2013-01-15T20:35:53Z</dcterms:modified>
  <cp:category>шаблоны к Powerpoint</cp:category>
</cp:coreProperties>
</file>