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57" r:id="rId5"/>
    <p:sldId id="259" r:id="rId6"/>
    <p:sldId id="268" r:id="rId7"/>
    <p:sldId id="262" r:id="rId8"/>
    <p:sldId id="260" r:id="rId9"/>
    <p:sldId id="271" r:id="rId10"/>
    <p:sldId id="267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1811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246" y="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4832B-E750-4A0A-A1BC-222EE0F5CF66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E426-E912-455E-952E-18B55ABD2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лебная рам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pic>
        <p:nvPicPr>
          <p:cNvPr id="5" name="Рисунок 4" descr="буква х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857232"/>
            <a:ext cx="6643734" cy="5143536"/>
          </a:xfrm>
          <a:prstGeom prst="rect">
            <a:avLst/>
          </a:prstGeom>
        </p:spPr>
      </p:pic>
      <p:pic>
        <p:nvPicPr>
          <p:cNvPr id="7" name="Рисунок 6" descr="хижина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072066" y="1071546"/>
            <a:ext cx="2286016" cy="22145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2976" y="1071546"/>
            <a:ext cx="639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Тема: «Звуки </a:t>
            </a:r>
            <a:r>
              <a:rPr lang="en-US" sz="3200" b="1" dirty="0" smtClean="0">
                <a:latin typeface="+mj-lt"/>
              </a:rPr>
              <a:t>[</a:t>
            </a:r>
            <a:r>
              <a:rPr lang="ru-RU" sz="3200" b="1" dirty="0" smtClean="0">
                <a:latin typeface="+mj-lt"/>
              </a:rPr>
              <a:t> </a:t>
            </a:r>
            <a:r>
              <a:rPr lang="ru-RU" sz="3200" b="1" dirty="0" err="1" smtClean="0">
                <a:latin typeface="+mj-lt"/>
              </a:rPr>
              <a:t>х</a:t>
            </a:r>
            <a:r>
              <a:rPr lang="en-US" sz="3200" b="1" dirty="0" smtClean="0">
                <a:latin typeface="+mj-lt"/>
              </a:rPr>
              <a:t> ], [ </a:t>
            </a:r>
            <a:r>
              <a:rPr lang="ru-RU" sz="3200" b="1" dirty="0" err="1" smtClean="0">
                <a:latin typeface="+mj-lt"/>
              </a:rPr>
              <a:t>х</a:t>
            </a:r>
            <a:r>
              <a:rPr lang="en-US" sz="3200" b="1" dirty="0" smtClean="0">
                <a:latin typeface="+mj-lt"/>
              </a:rPr>
              <a:t>’].</a:t>
            </a:r>
            <a:r>
              <a:rPr lang="ru-RU" sz="3200" b="1" dirty="0" smtClean="0">
                <a:latin typeface="+mj-lt"/>
              </a:rPr>
              <a:t> Буквы Х, </a:t>
            </a:r>
            <a:r>
              <a:rPr lang="ru-RU" sz="3200" b="1" dirty="0" err="1" smtClean="0">
                <a:latin typeface="+mj-lt"/>
              </a:rPr>
              <a:t>х</a:t>
            </a:r>
            <a:r>
              <a:rPr lang="ru-RU" sz="3200" b="1" dirty="0" smtClean="0">
                <a:latin typeface="+mj-lt"/>
              </a:rPr>
              <a:t>»</a:t>
            </a:r>
            <a:endParaRPr lang="ru-RU" sz="32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1"/>
            <a:ext cx="8507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Муниципальное общеобразовательное учреждение </a:t>
            </a:r>
          </a:p>
          <a:p>
            <a:pPr algn="ctr"/>
            <a:r>
              <a:rPr lang="ru-RU" sz="2800" b="1" i="1" dirty="0" smtClean="0"/>
              <a:t>«Гимназия г. Надыма»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7" y="5929330"/>
            <a:ext cx="5143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Перетягина Анна Михайловна, </a:t>
            </a:r>
          </a:p>
          <a:p>
            <a:r>
              <a:rPr lang="ru-RU" sz="2800" b="1" i="1" dirty="0" smtClean="0"/>
              <a:t>учитель начальных классов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User\Рабочий стол\му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314"/>
            <a:ext cx="4714876" cy="3214686"/>
          </a:xfrm>
          <a:prstGeom prst="rect">
            <a:avLst/>
          </a:prstGeom>
          <a:noFill/>
        </p:spPr>
      </p:pic>
      <p:pic>
        <p:nvPicPr>
          <p:cNvPr id="2054" name="Picture 6" descr="C:\Documents and Settings\User\Рабочий стол\белый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643314"/>
            <a:ext cx="4429124" cy="32146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16" y="6357958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Яндекс</a:t>
            </a:r>
            <a:r>
              <a:rPr lang="ru-RU" sz="2000" b="1" dirty="0" smtClean="0"/>
              <a:t> картинки</a:t>
            </a:r>
            <a:endParaRPr lang="ru-RU" sz="2000" b="1" dirty="0"/>
          </a:p>
        </p:txBody>
      </p:sp>
      <p:pic>
        <p:nvPicPr>
          <p:cNvPr id="1026" name="Picture 2" descr="G:\комбайн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0"/>
            <a:ext cx="4429124" cy="3643314"/>
          </a:xfrm>
          <a:prstGeom prst="rect">
            <a:avLst/>
          </a:prstGeom>
          <a:noFill/>
        </p:spPr>
      </p:pic>
      <p:pic>
        <p:nvPicPr>
          <p:cNvPr id="2" name="Picture 2" descr="G:\0_616b3_a4b2b967_X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4714876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785926"/>
            <a:ext cx="330849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b="1" dirty="0" smtClean="0"/>
              <a:t>Х</a:t>
            </a:r>
            <a:endParaRPr lang="ru-RU" sz="25000" b="1" dirty="0"/>
          </a:p>
        </p:txBody>
      </p:sp>
      <p:pic>
        <p:nvPicPr>
          <p:cNvPr id="4" name="Рисунок 3" descr="хлебная рам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-357214"/>
            <a:ext cx="9358346" cy="721521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28728" y="2500306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Благодарю за работу на уроке!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хижин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43438" y="3571876"/>
            <a:ext cx="4500562" cy="3286124"/>
          </a:xfrm>
          <a:prstGeom prst="rect">
            <a:avLst/>
          </a:prstGeom>
        </p:spPr>
      </p:pic>
      <p:pic>
        <p:nvPicPr>
          <p:cNvPr id="7" name="Рисунок 6" descr="хурм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488" y="0"/>
            <a:ext cx="3214710" cy="3571876"/>
          </a:xfrm>
          <a:prstGeom prst="rect">
            <a:avLst/>
          </a:prstGeom>
        </p:spPr>
      </p:pic>
      <p:pic>
        <p:nvPicPr>
          <p:cNvPr id="1026" name="Picture 2" descr="C:\Documents and Settings\User\Рабочий стол\петух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98" y="0"/>
            <a:ext cx="3071802" cy="3571876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кирпичиком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000364" cy="3571876"/>
          </a:xfrm>
          <a:prstGeom prst="rect">
            <a:avLst/>
          </a:prstGeom>
          <a:noFill/>
        </p:spPr>
      </p:pic>
      <p:pic>
        <p:nvPicPr>
          <p:cNvPr id="2" name="Picture 2" descr="C:\Documents and Settings\User\Рабочий стол\яхт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71876"/>
            <a:ext cx="4643438" cy="328612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215075" y="642939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Яндекс</a:t>
            </a:r>
            <a:r>
              <a:rPr lang="ru-RU" sz="2000" b="1" dirty="0" smtClean="0"/>
              <a:t> картинки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лебная рам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5" name="Рисунок 4" descr="образ 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642918"/>
            <a:ext cx="7000924" cy="54292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7" name="TextBox 6"/>
          <p:cNvSpPr txBox="1"/>
          <p:nvPr/>
        </p:nvSpPr>
        <p:spPr>
          <a:xfrm>
            <a:off x="928662" y="785794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Тема урока: </a:t>
            </a:r>
            <a:r>
              <a:rPr lang="ru-RU" sz="3600" b="1" dirty="0" smtClean="0">
                <a:solidFill>
                  <a:schemeClr val="tx2"/>
                </a:solidFill>
              </a:rPr>
              <a:t>«Знакомство</a:t>
            </a:r>
            <a:endParaRPr lang="en-US" sz="3600" b="1" dirty="0" smtClean="0">
              <a:solidFill>
                <a:schemeClr val="tx2"/>
              </a:solidFill>
            </a:endParaRPr>
          </a:p>
          <a:p>
            <a:r>
              <a:rPr lang="ru-RU" sz="3600" b="1" dirty="0" smtClean="0"/>
              <a:t>          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       с буквой</a:t>
            </a:r>
            <a:r>
              <a:rPr lang="ru-RU" sz="3600" b="1" dirty="0" smtClean="0"/>
              <a:t>  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29454" y="4643446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 </a:t>
            </a:r>
            <a:r>
              <a:rPr lang="ru-RU" sz="4400" b="1" dirty="0" smtClean="0">
                <a:solidFill>
                  <a:schemeClr val="tx2"/>
                </a:solidFill>
              </a:rPr>
              <a:t>»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лебная рам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707229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00100" y="2428868"/>
            <a:ext cx="6500858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Выявить, какие звуки обозначает буква и дать им характеристику.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Изучить графический образ печатных букв: заглавной и строчной.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Научиться читать слоги и слова с буквой «</a:t>
            </a:r>
            <a:r>
              <a:rPr lang="ru-RU" sz="2800" dirty="0" err="1" smtClean="0">
                <a:solidFill>
                  <a:schemeClr val="tx1"/>
                </a:solidFill>
              </a:rPr>
              <a:t>х</a:t>
            </a:r>
            <a:r>
              <a:rPr lang="ru-RU" sz="2800" dirty="0" smtClean="0">
                <a:solidFill>
                  <a:schemeClr val="tx1"/>
                </a:solidFill>
              </a:rPr>
              <a:t>».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000108"/>
            <a:ext cx="650085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Учебные задачи:</a:t>
            </a:r>
          </a:p>
          <a:p>
            <a:pPr algn="ctr"/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лебная рам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3174" y="1214422"/>
            <a:ext cx="314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smtClean="0"/>
              <a:t>Х</a:t>
            </a:r>
            <a:endParaRPr lang="ru-RU" sz="12000" b="1" dirty="0"/>
          </a:p>
        </p:txBody>
      </p:sp>
      <p:sp>
        <p:nvSpPr>
          <p:cNvPr id="7" name="Стрелка влево 6"/>
          <p:cNvSpPr/>
          <p:nvPr/>
        </p:nvSpPr>
        <p:spPr>
          <a:xfrm rot="19572714">
            <a:off x="2415680" y="2978037"/>
            <a:ext cx="1593777" cy="436647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765940">
            <a:off x="4418194" y="2950466"/>
            <a:ext cx="1643074" cy="38706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3643314"/>
            <a:ext cx="914400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3571876"/>
            <a:ext cx="914400" cy="914400"/>
          </a:xfrm>
          <a:prstGeom prst="rect">
            <a:avLst/>
          </a:prstGeom>
          <a:solidFill>
            <a:srgbClr val="1181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785926"/>
            <a:ext cx="330849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b="1" dirty="0" smtClean="0"/>
              <a:t>Х</a:t>
            </a:r>
            <a:endParaRPr lang="ru-RU" sz="25000" b="1" dirty="0"/>
          </a:p>
        </p:txBody>
      </p:sp>
      <p:pic>
        <p:nvPicPr>
          <p:cNvPr id="4" name="Рисунок 3" descr="хлебная рам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-357214"/>
            <a:ext cx="9358346" cy="7215214"/>
          </a:xfrm>
          <a:prstGeom prst="rect">
            <a:avLst/>
          </a:prstGeom>
        </p:spPr>
      </p:pic>
      <p:pic>
        <p:nvPicPr>
          <p:cNvPr id="6" name="Рисунок 5" descr="хлебная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20" y="857232"/>
            <a:ext cx="3500462" cy="52864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1357298"/>
            <a:ext cx="302274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b="1" dirty="0" smtClean="0"/>
              <a:t>Х</a:t>
            </a:r>
            <a:endParaRPr lang="ru-RU" sz="25000" b="1" dirty="0"/>
          </a:p>
        </p:txBody>
      </p:sp>
      <p:pic>
        <p:nvPicPr>
          <p:cNvPr id="11" name="Рисунок 10" descr="хлебная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29256" y="857232"/>
            <a:ext cx="3500462" cy="52864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00826" y="1142984"/>
            <a:ext cx="13573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а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И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292830">
            <a:off x="3678713" y="1858059"/>
            <a:ext cx="1801245" cy="94333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56234">
            <a:off x="3716007" y="2287219"/>
            <a:ext cx="1763739" cy="95680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3714744" y="3214686"/>
            <a:ext cx="1714512" cy="71438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9190334" flipV="1">
            <a:off x="3594462" y="4266087"/>
            <a:ext cx="1914854" cy="95990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1177252">
            <a:off x="3714523" y="4789926"/>
            <a:ext cx="1775254" cy="93455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лебная рам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142983"/>
          <a:ext cx="8072494" cy="521497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4036247"/>
                <a:gridCol w="4036247"/>
              </a:tblGrid>
              <a:tr h="125159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 вариант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халат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 вариант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хижина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11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211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211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11811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8662" y="214290"/>
            <a:ext cx="6858705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Соотнеси слово со схемой</a:t>
            </a:r>
            <a:endParaRPr lang="ru-RU" sz="4400" b="1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71472" y="2857496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0800000">
            <a:off x="571472" y="2857496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4572000" y="2786058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1643042" y="2857496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4572000" y="2786058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5643570" y="2786058"/>
            <a:ext cx="1071570" cy="642942"/>
          </a:xfrm>
          <a:prstGeom prst="rtTriangle">
            <a:avLst/>
          </a:prstGeom>
          <a:solidFill>
            <a:srgbClr val="1181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6715140" y="2786058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10800000">
            <a:off x="1643042" y="2857496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rot="10800000">
            <a:off x="5643570" y="2786058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rot="10800000">
            <a:off x="6715140" y="2786058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10800000">
            <a:off x="4572000" y="4000504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rot="10800000">
            <a:off x="5643570" y="4000504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rot="10800000">
            <a:off x="6715140" y="4000504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0800000">
            <a:off x="4572000" y="5214950"/>
            <a:ext cx="1143008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 rot="10800000">
            <a:off x="5715008" y="5214950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rot="10800000">
            <a:off x="6786578" y="5214950"/>
            <a:ext cx="1000132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 rot="10800000">
            <a:off x="642910" y="4000504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/>
        </p:nvSpPr>
        <p:spPr>
          <a:xfrm rot="10800000">
            <a:off x="1714480" y="4000504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10800000">
            <a:off x="642910" y="5214950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1714480" y="5214950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>
            <a:off x="1714480" y="4000504"/>
            <a:ext cx="1071570" cy="642942"/>
          </a:xfrm>
          <a:prstGeom prst="rtTriangle">
            <a:avLst/>
          </a:prstGeom>
          <a:solidFill>
            <a:srgbClr val="1181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>
            <a:off x="4572000" y="4000504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/>
          <p:cNvSpPr/>
          <p:nvPr/>
        </p:nvSpPr>
        <p:spPr>
          <a:xfrm>
            <a:off x="5643570" y="4000504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>
            <a:off x="6715140" y="4000504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ый треугольник 28"/>
          <p:cNvSpPr/>
          <p:nvPr/>
        </p:nvSpPr>
        <p:spPr>
          <a:xfrm>
            <a:off x="5715008" y="5214950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ый треугольник 29"/>
          <p:cNvSpPr/>
          <p:nvPr/>
        </p:nvSpPr>
        <p:spPr>
          <a:xfrm>
            <a:off x="6786578" y="5214950"/>
            <a:ext cx="1000132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ый треугольник 30"/>
          <p:cNvSpPr/>
          <p:nvPr/>
        </p:nvSpPr>
        <p:spPr>
          <a:xfrm>
            <a:off x="4572000" y="5214950"/>
            <a:ext cx="1143008" cy="642942"/>
          </a:xfrm>
          <a:prstGeom prst="rtTriangle">
            <a:avLst/>
          </a:prstGeom>
          <a:solidFill>
            <a:srgbClr val="1181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>
            <a:off x="642910" y="4000504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>
            <a:off x="642910" y="5214950"/>
            <a:ext cx="1071570" cy="642942"/>
          </a:xfrm>
          <a:prstGeom prst="rtTriangle">
            <a:avLst/>
          </a:prstGeom>
          <a:solidFill>
            <a:srgbClr val="1181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ый треугольник 33"/>
          <p:cNvSpPr/>
          <p:nvPr/>
        </p:nvSpPr>
        <p:spPr>
          <a:xfrm>
            <a:off x="1714480" y="5214950"/>
            <a:ext cx="1071570" cy="642942"/>
          </a:xfrm>
          <a:prstGeom prst="rtTriangle">
            <a:avLst/>
          </a:prstGeom>
          <a:solidFill>
            <a:srgbClr val="1181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714612" y="2857496"/>
            <a:ext cx="714380" cy="6429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786050" y="4000504"/>
            <a:ext cx="714380" cy="6429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786050" y="5214950"/>
            <a:ext cx="714380" cy="6429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иагональная полоса 37"/>
          <p:cNvSpPr/>
          <p:nvPr/>
        </p:nvSpPr>
        <p:spPr>
          <a:xfrm rot="17758368" flipH="1">
            <a:off x="2160238" y="2570799"/>
            <a:ext cx="394366" cy="125740"/>
          </a:xfrm>
          <a:prstGeom prst="diagStri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Диагональная полоса 38"/>
          <p:cNvSpPr/>
          <p:nvPr/>
        </p:nvSpPr>
        <p:spPr>
          <a:xfrm rot="17758368" flipH="1">
            <a:off x="2160238" y="3785246"/>
            <a:ext cx="394366" cy="125740"/>
          </a:xfrm>
          <a:prstGeom prst="diagStri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Диагональная полоса 39"/>
          <p:cNvSpPr/>
          <p:nvPr/>
        </p:nvSpPr>
        <p:spPr>
          <a:xfrm rot="17758368" flipH="1">
            <a:off x="2160239" y="4999691"/>
            <a:ext cx="394366" cy="125740"/>
          </a:xfrm>
          <a:prstGeom prst="diagStri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Диагональная полоса 40"/>
          <p:cNvSpPr/>
          <p:nvPr/>
        </p:nvSpPr>
        <p:spPr>
          <a:xfrm rot="17758368" flipH="1">
            <a:off x="5160634" y="4999692"/>
            <a:ext cx="394366" cy="125740"/>
          </a:xfrm>
          <a:prstGeom prst="diagStri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Диагональная полоса 41"/>
          <p:cNvSpPr/>
          <p:nvPr/>
        </p:nvSpPr>
        <p:spPr>
          <a:xfrm rot="17758368" flipH="1">
            <a:off x="5160634" y="3785246"/>
            <a:ext cx="394366" cy="125740"/>
          </a:xfrm>
          <a:prstGeom prst="diagStri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Диагональная полоса 42"/>
          <p:cNvSpPr/>
          <p:nvPr/>
        </p:nvSpPr>
        <p:spPr>
          <a:xfrm rot="17758368" flipH="1">
            <a:off x="5089197" y="2570799"/>
            <a:ext cx="394366" cy="125740"/>
          </a:xfrm>
          <a:prstGeom prst="diagStri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643042" y="2643182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643042" y="3857628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643042" y="5000636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572132" y="2571744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715140" y="2643182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572132" y="3786190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715140" y="3857628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643570" y="5072074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715140" y="5072074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лебная рам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643182"/>
          <a:ext cx="7643866" cy="3357586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3856997"/>
                <a:gridCol w="3786869"/>
              </a:tblGrid>
              <a:tr h="110495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вариант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вариант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0495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алат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ижина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7670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143240" y="4929198"/>
            <a:ext cx="714380" cy="6429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>
            <a:off x="1000100" y="4929198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0800000">
            <a:off x="1000100" y="4929198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2071670" y="4929198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rot="10800000">
            <a:off x="2071670" y="4929198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 rot="10800000">
            <a:off x="5072066" y="4929198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/>
        </p:nvSpPr>
        <p:spPr>
          <a:xfrm rot="10800000">
            <a:off x="6143636" y="4929198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10800000">
            <a:off x="7215206" y="4929198"/>
            <a:ext cx="1071570" cy="64294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>
            <a:off x="5072066" y="4929198"/>
            <a:ext cx="1071570" cy="642942"/>
          </a:xfrm>
          <a:prstGeom prst="rtTriangle">
            <a:avLst/>
          </a:prstGeom>
          <a:solidFill>
            <a:srgbClr val="1181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>
            <a:off x="6143636" y="4929198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>
            <a:off x="7215206" y="4929198"/>
            <a:ext cx="1071570" cy="642942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иагональная полоса 26"/>
          <p:cNvSpPr/>
          <p:nvPr/>
        </p:nvSpPr>
        <p:spPr>
          <a:xfrm rot="17758368" flipH="1">
            <a:off x="2588867" y="4658872"/>
            <a:ext cx="394366" cy="125740"/>
          </a:xfrm>
          <a:prstGeom prst="diagStri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Диагональная полоса 27"/>
          <p:cNvSpPr/>
          <p:nvPr/>
        </p:nvSpPr>
        <p:spPr>
          <a:xfrm rot="17758368" flipH="1">
            <a:off x="5541967" y="4690933"/>
            <a:ext cx="365467" cy="161382"/>
          </a:xfrm>
          <a:prstGeom prst="diagStri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71604" y="357166"/>
            <a:ext cx="5715040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ru-RU" sz="4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800" b="1" dirty="0" smtClean="0"/>
              <a:t>Взаимопроверка</a:t>
            </a:r>
          </a:p>
          <a:p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43636" y="4786322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143768" y="4786322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071670" y="4714884"/>
            <a:ext cx="71438" cy="10001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 descr="ха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786190"/>
            <a:ext cx="630556" cy="428628"/>
          </a:xfrm>
          <a:prstGeom prst="rect">
            <a:avLst/>
          </a:prstGeom>
        </p:spPr>
      </p:pic>
      <p:pic>
        <p:nvPicPr>
          <p:cNvPr id="36" name="Рисунок 35" descr="ха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3786190"/>
            <a:ext cx="630556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785926"/>
            <a:ext cx="330849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b="1" dirty="0" smtClean="0"/>
              <a:t>Х</a:t>
            </a:r>
            <a:endParaRPr lang="ru-RU" sz="25000" b="1" dirty="0"/>
          </a:p>
        </p:txBody>
      </p:sp>
      <p:pic>
        <p:nvPicPr>
          <p:cNvPr id="4" name="Рисунок 3" descr="хлебная рам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-357214"/>
            <a:ext cx="9358346" cy="7215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5" name="Picture 2" descr="C:\Documents and Settings\User\Рабочий стол\хле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928802"/>
            <a:ext cx="6715172" cy="43830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85786" y="214290"/>
            <a:ext cx="6715172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За обедом хлеб всему голова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118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Tata</cp:lastModifiedBy>
  <cp:revision>58</cp:revision>
  <dcterms:created xsi:type="dcterms:W3CDTF">2012-09-09T09:16:04Z</dcterms:created>
  <dcterms:modified xsi:type="dcterms:W3CDTF">2013-01-16T21:11:46Z</dcterms:modified>
</cp:coreProperties>
</file>