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sldIdLst>
    <p:sldId id="304" r:id="rId2"/>
    <p:sldId id="340" r:id="rId3"/>
    <p:sldId id="330" r:id="rId4"/>
    <p:sldId id="331" r:id="rId5"/>
    <p:sldId id="332" r:id="rId6"/>
    <p:sldId id="341" r:id="rId7"/>
    <p:sldId id="303" r:id="rId8"/>
    <p:sldId id="312" r:id="rId9"/>
    <p:sldId id="311" r:id="rId10"/>
    <p:sldId id="261" r:id="rId11"/>
    <p:sldId id="313" r:id="rId12"/>
    <p:sldId id="323" r:id="rId13"/>
    <p:sldId id="315" r:id="rId14"/>
    <p:sldId id="325" r:id="rId15"/>
    <p:sldId id="317" r:id="rId16"/>
    <p:sldId id="324" r:id="rId17"/>
    <p:sldId id="319" r:id="rId18"/>
    <p:sldId id="326" r:id="rId19"/>
    <p:sldId id="322" r:id="rId20"/>
    <p:sldId id="327" r:id="rId21"/>
    <p:sldId id="328" r:id="rId22"/>
    <p:sldId id="329" r:id="rId23"/>
    <p:sldId id="342" r:id="rId24"/>
    <p:sldId id="321" r:id="rId25"/>
    <p:sldId id="336" r:id="rId26"/>
    <p:sldId id="337" r:id="rId27"/>
    <p:sldId id="338" r:id="rId28"/>
    <p:sldId id="339" r:id="rId29"/>
    <p:sldId id="34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587" autoAdjust="0"/>
  </p:normalViewPr>
  <p:slideViewPr>
    <p:cSldViewPr>
      <p:cViewPr varScale="1">
        <p:scale>
          <a:sx n="74" d="100"/>
          <a:sy n="74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7CC387-A54F-4775-AD44-AF36EF1A57FF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599663-11C9-4A31-BB33-8103CE2D1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275F0B-7474-484F-A68E-FF2152D0BC97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D858-0955-4E97-BD62-A4B1BD267321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0FFB-8854-4D29-89E9-D9F0C372B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17E3-0C1D-4B48-9181-EE5531052977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AC2F5-0E2C-41E5-9E79-F24E0F45D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ACE0-D892-41B5-9313-4592AA1A4C34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D0C2D-C1B3-4FE4-BDDB-EB4B82698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7D9B-1C4A-4E36-8A66-DB1436AABC76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FCC2-FB5D-46C3-BFA7-254B2E99F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4779-1C7D-4974-A6D8-FEC61D2E6B9C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FF16-426B-4A9E-A128-D661BC427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A3335-CFEF-4718-922C-B7E33A7710B3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58C98-A371-4B04-8515-5A5C0F91C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CC3E-0512-47E6-881F-A5C66EACB462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CFC9-8F88-40E7-B533-538C4CFD3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B3E89-677A-4CC1-8D46-3D9A5008DC4B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FA204-C31A-4A2F-B5A1-7F748C119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8A77-1746-4686-8D94-5B43F2B3FD90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9CD39-CE9C-4AE9-A21B-E91516027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08DA-FC6E-4A58-909C-505964A856E7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8965-0CCB-4A1A-B4DF-0540A8CD9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FE175-4366-4E61-85AB-A123B27C2A8E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601C-12C2-46FB-B7FB-230CD3AA6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216C8D5-CCA0-4A1B-8F16-127F093C19EE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1F09AD9-26FC-4BF0-8913-B47ECB49D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9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0" y="404813"/>
            <a:ext cx="91440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/>
          </a:p>
          <a:p>
            <a:endParaRPr lang="ru-RU" sz="3200"/>
          </a:p>
          <a:p>
            <a:pPr algn="ctr"/>
            <a:r>
              <a:rPr lang="ru-RU" sz="3200" b="1">
                <a:latin typeface="Comic Sans MS" pitchFamily="66" charset="0"/>
              </a:rPr>
              <a:t>Задачи по теме “Организация ветвления </a:t>
            </a:r>
          </a:p>
          <a:p>
            <a:pPr algn="ctr"/>
            <a:r>
              <a:rPr lang="ru-RU" sz="3200" b="1">
                <a:latin typeface="Comic Sans MS" pitchFamily="66" charset="0"/>
              </a:rPr>
              <a:t>на языке Паскаль” </a:t>
            </a:r>
          </a:p>
          <a:p>
            <a:pPr algn="ctr"/>
            <a:r>
              <a:rPr lang="ru-RU" sz="3200" b="1">
                <a:latin typeface="Comic Sans MS" pitchFamily="66" charset="0"/>
              </a:rPr>
              <a:t>урок для 9 класса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539750" y="4826000"/>
            <a:ext cx="81438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Comic Sans MS" pitchFamily="66" charset="0"/>
              </a:rPr>
              <a:t>Селиверстова Ольга Николаевна</a:t>
            </a:r>
          </a:p>
          <a:p>
            <a:pPr algn="r"/>
            <a:r>
              <a:rPr lang="ru-RU">
                <a:latin typeface="Comic Sans MS" pitchFamily="66" charset="0"/>
              </a:rPr>
              <a:t>учитель информатики</a:t>
            </a:r>
          </a:p>
          <a:p>
            <a:pPr algn="r"/>
            <a:r>
              <a:rPr lang="ru-RU">
                <a:latin typeface="Comic Sans MS" pitchFamily="66" charset="0"/>
              </a:rPr>
              <a:t>МБОУ  СОШ №17</a:t>
            </a:r>
          </a:p>
          <a:p>
            <a:pPr algn="r"/>
            <a:r>
              <a:rPr lang="ru-RU">
                <a:latin typeface="Comic Sans MS" pitchFamily="66" charset="0"/>
              </a:rPr>
              <a:t>г.Саров</a:t>
            </a:r>
          </a:p>
          <a:p>
            <a:pPr algn="r"/>
            <a:r>
              <a:rPr lang="ru-RU">
                <a:latin typeface="Comic Sans MS" pitchFamily="66" charset="0"/>
              </a:rPr>
              <a:t>Нижегородской области</a:t>
            </a:r>
          </a:p>
          <a:p>
            <a:pPr algn="r"/>
            <a:r>
              <a:rPr lang="ru-RU">
                <a:latin typeface="Comic Sans MS" pitchFamily="66" charset="0"/>
              </a:rPr>
              <a:t>2012 г.</a:t>
            </a:r>
          </a:p>
          <a:p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187450" y="0"/>
            <a:ext cx="7777163" cy="941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a,b,d:integer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d:=a*b;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d&lt;0 then d:=d*(-2) else d:=d*3;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(d);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5651500" y="549275"/>
            <a:ext cx="2592388" cy="1584325"/>
          </a:xfrm>
          <a:prstGeom prst="wedgeRoundRectCallout">
            <a:avLst>
              <a:gd name="adj1" fmla="val -26444"/>
              <a:gd name="adj2" fmla="val 676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первое число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второе число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 –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произведение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№3.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287338" y="1773238"/>
            <a:ext cx="8856662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Ввести два числа. Если сумма этих чисел четная, найти произведение, в противном случае, найти частное этих чисел.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68313" y="0"/>
            <a:ext cx="8675687" cy="932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a,b:integer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 d:real;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d:=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a+b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d mod 2=0 then d:=a*b else d:=a/b;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(d);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5724525" y="549275"/>
            <a:ext cx="2735263" cy="1584325"/>
          </a:xfrm>
          <a:prstGeom prst="wedgeRoundRectCallout">
            <a:avLst>
              <a:gd name="adj1" fmla="val -26149"/>
              <a:gd name="adj2" fmla="val 751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 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первое число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 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второе число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 – 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сумма,частное,         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произведение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№4.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287338" y="1773238"/>
            <a:ext cx="8856662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Ввести два числа. Вычесть из большего меньшее.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187450" y="0"/>
            <a:ext cx="7777163" cy="880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a,b,d:integer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a&gt;b then d:=a-b else d:=b-a;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(d);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" name="Скругленная прямоугольная выноска 2"/>
          <p:cNvSpPr>
            <a:spLocks noChangeArrowheads="1"/>
          </p:cNvSpPr>
          <p:nvPr/>
        </p:nvSpPr>
        <p:spPr bwMode="auto">
          <a:xfrm>
            <a:off x="5580063" y="549275"/>
            <a:ext cx="3095625" cy="1439863"/>
          </a:xfrm>
          <a:prstGeom prst="wedgeRoundRectCallout">
            <a:avLst>
              <a:gd name="adj1" fmla="val -23435"/>
              <a:gd name="adj2" fmla="val 69514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978749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sz="20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ru-RU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первое число</a:t>
            </a:r>
          </a:p>
          <a:p>
            <a:pPr>
              <a:defRPr/>
            </a:pPr>
            <a:r>
              <a:rPr lang="en-US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</a:t>
            </a:r>
            <a:r>
              <a:rPr lang="ru-RU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второе число</a:t>
            </a:r>
            <a:endParaRPr lang="en-US" sz="22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 – </a:t>
            </a:r>
            <a:r>
              <a:rPr lang="ru-RU" sz="22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разность чисел</a:t>
            </a:r>
            <a:endParaRPr lang="en-US" sz="2200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№5.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287338" y="1773238"/>
            <a:ext cx="8856662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Ввести число. Если оно больше 10, разделить его на 2, если меньше или равно 10, то умножить на 5.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187450" y="115888"/>
            <a:ext cx="7777163" cy="880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a:real;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(a);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a&lt;=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10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then a:=a*5 else a:=a/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(a);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№6.</a:t>
            </a: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87338" y="1773238"/>
            <a:ext cx="8605837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Ввести два числа. Если их сумма больше 100, то сумму уменьшить </a:t>
            </a:r>
            <a:endParaRPr lang="ru-RU" sz="4000"/>
          </a:p>
          <a:p>
            <a:r>
              <a:rPr lang="ru-RU" sz="4000">
                <a:latin typeface="Calibri" pitchFamily="34" charset="0"/>
              </a:rPr>
              <a:t>в 2 раза, в противном случае увеличить в 2 раза.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42988" y="0"/>
            <a:ext cx="7921625" cy="932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a,b:integer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 S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:real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:=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a+b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S&gt;100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then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S:=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/2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else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S:=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*2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(S);</a:t>
            </a:r>
            <a:endParaRPr lang="en-US" sz="4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6227763" y="333375"/>
            <a:ext cx="2665412" cy="1295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первое число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второе число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 –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сумма чисел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№7.</a:t>
            </a: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287338" y="1773238"/>
            <a:ext cx="8605837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Ввести двухзначное число. Если сумма цифр числа четная, то увеличить число на 2 ,в противном случае уменьшить на 2.  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684213" y="1916113"/>
            <a:ext cx="8229600" cy="2592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800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ПОВТОРЕНИЕ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50825" y="0"/>
            <a:ext cx="8713788" cy="932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a,b,d,s:integer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(a);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b:= a div 10;  d:= a mod 10;  S:=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b+d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s mod 2=0 then a:=a+2 else a:=a-2;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(d);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219700" y="549275"/>
            <a:ext cx="3384550" cy="165576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двузначное число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первая цифра числа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 -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вторая цифра числа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 -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сумма цифр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№8.</a:t>
            </a: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287338" y="1773238"/>
            <a:ext cx="8748712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Составить программу, которая по трем введенным вами числами определит, могут ли эти числа быть длинами сторон треугольника.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900113" y="0"/>
            <a:ext cx="8064500" cy="941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:integer;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a,b,c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a&gt;=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b+c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then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(‘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Нет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’)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Else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b&gt;=a+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then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(‘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Нет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’)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Else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c&gt;=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a+b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then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(‘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Нет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’)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Else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(‘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Да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’);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  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" name="Скругленная прямоугольная выноска 2"/>
          <p:cNvSpPr>
            <a:spLocks noChangeArrowheads="1"/>
          </p:cNvSpPr>
          <p:nvPr/>
        </p:nvSpPr>
        <p:spPr bwMode="auto">
          <a:xfrm>
            <a:off x="5940425" y="404813"/>
            <a:ext cx="3024188" cy="1295400"/>
          </a:xfrm>
          <a:prstGeom prst="wedgeRoundRectCallout">
            <a:avLst>
              <a:gd name="adj1" fmla="val -16824"/>
              <a:gd name="adj2" fmla="val 68014"/>
              <a:gd name="adj3" fmla="val 16667"/>
            </a:avLst>
          </a:prstGeom>
          <a:solidFill>
            <a:schemeClr val="accent1"/>
          </a:solidFill>
          <a:ln w="25400" algn="ctr">
            <a:solidFill>
              <a:srgbClr val="978749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a,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b,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 – </a:t>
            </a: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длины сторон треугольника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684213" y="1916113"/>
            <a:ext cx="8229600" cy="2592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960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ТЕСТ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8715375" cy="74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latin typeface="Comic Sans MS" pitchFamily="66" charset="0"/>
              </a:rPr>
              <a:t>1. Какое значение будет напечатано в результате работы программы:</a:t>
            </a:r>
          </a:p>
          <a:p>
            <a:pPr>
              <a:defRPr/>
            </a:pPr>
            <a:endParaRPr lang="ru-RU" sz="2800" b="1">
              <a:latin typeface="Comic Sans MS" pitchFamily="66" charset="0"/>
            </a:endParaRP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Program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Var a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b,x:integer;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a:=3; b:=-5;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If a&lt;=b then a:=a+7  else b:=b+4;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x:=a*b;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Writeln (x);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End. </a:t>
            </a:r>
          </a:p>
          <a:p>
            <a:pPr>
              <a:defRPr/>
            </a:pPr>
            <a:endParaRPr lang="en-US" sz="2800">
              <a:latin typeface="Calibri" pitchFamily="34" charset="0"/>
            </a:endParaRPr>
          </a:p>
          <a:p>
            <a:pPr>
              <a:defRPr/>
            </a:pPr>
            <a:r>
              <a:rPr lang="en-US" sz="2400" b="1">
                <a:latin typeface="Comic Sans MS" pitchFamily="66" charset="0"/>
              </a:rPr>
              <a:t>1.-15	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2.-50    </a:t>
            </a:r>
            <a:r>
              <a:rPr lang="ru-RU" sz="2400" b="1">
                <a:latin typeface="Comic Sans MS" pitchFamily="66" charset="0"/>
              </a:rPr>
              <a:t>   </a:t>
            </a:r>
            <a:r>
              <a:rPr lang="en-US" sz="2400" b="1">
                <a:latin typeface="Comic Sans MS" pitchFamily="66" charset="0"/>
              </a:rPr>
              <a:t>3.-3</a:t>
            </a:r>
            <a:r>
              <a:rPr lang="ru-RU" sz="2400" b="1">
                <a:latin typeface="Comic Sans MS" pitchFamily="66" charset="0"/>
              </a:rPr>
              <a:t>  </a:t>
            </a:r>
            <a:r>
              <a:rPr lang="en-US" sz="2400" b="1">
                <a:latin typeface="Comic Sans MS" pitchFamily="66" charset="0"/>
              </a:rPr>
              <a:t>    4.-10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   5.</a:t>
            </a:r>
            <a:r>
              <a:rPr lang="ru-RU" sz="2400" b="1">
                <a:latin typeface="Comic Sans MS" pitchFamily="66" charset="0"/>
              </a:rPr>
              <a:t>программа                        						  неработоспособна</a:t>
            </a:r>
          </a:p>
          <a:p>
            <a:pPr>
              <a:defRPr/>
            </a:pPr>
            <a:endParaRPr lang="ru-RU" sz="2400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492500" y="5445125"/>
            <a:ext cx="863600" cy="7921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8715375" cy="74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latin typeface="Comic Sans MS" pitchFamily="66" charset="0"/>
              </a:rPr>
              <a:t>2. Какое значение будет напечатано в результате работы программы:</a:t>
            </a:r>
          </a:p>
          <a:p>
            <a:pPr>
              <a:defRPr/>
            </a:pPr>
            <a:endParaRPr lang="ru-RU" sz="2800" b="1">
              <a:latin typeface="Comic Sans MS" pitchFamily="66" charset="0"/>
            </a:endParaRP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Program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Var a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b,x:integer;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a:=3; b:=-5;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If a&lt;=b then a:=a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*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  else b:=b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*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x:=a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Writeln (x);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End. </a:t>
            </a:r>
          </a:p>
          <a:p>
            <a:pPr>
              <a:defRPr/>
            </a:pPr>
            <a:endParaRPr lang="en-US" sz="2800">
              <a:latin typeface="Calibri" pitchFamily="34" charset="0"/>
            </a:endParaRPr>
          </a:p>
          <a:p>
            <a:pPr>
              <a:defRPr/>
            </a:pPr>
            <a:r>
              <a:rPr lang="en-US" sz="2400" b="1">
                <a:latin typeface="Comic Sans MS" pitchFamily="66" charset="0"/>
              </a:rPr>
              <a:t>1.-</a:t>
            </a:r>
            <a:r>
              <a:rPr lang="ru-RU" sz="2400" b="1">
                <a:latin typeface="Comic Sans MS" pitchFamily="66" charset="0"/>
              </a:rPr>
              <a:t>2</a:t>
            </a:r>
            <a:r>
              <a:rPr lang="en-US" sz="2400" b="1">
                <a:latin typeface="Comic Sans MS" pitchFamily="66" charset="0"/>
              </a:rPr>
              <a:t>	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2.-</a:t>
            </a:r>
            <a:r>
              <a:rPr lang="ru-RU" sz="2400" b="1">
                <a:latin typeface="Comic Sans MS" pitchFamily="66" charset="0"/>
              </a:rPr>
              <a:t>16</a:t>
            </a:r>
            <a:r>
              <a:rPr lang="en-US" sz="2400" b="1">
                <a:latin typeface="Comic Sans MS" pitchFamily="66" charset="0"/>
              </a:rPr>
              <a:t> 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3.-</a:t>
            </a:r>
            <a:r>
              <a:rPr lang="ru-RU" sz="2400" b="1">
                <a:latin typeface="Comic Sans MS" pitchFamily="66" charset="0"/>
              </a:rPr>
              <a:t>17  </a:t>
            </a:r>
            <a:r>
              <a:rPr lang="en-US" sz="2400" b="1">
                <a:latin typeface="Comic Sans MS" pitchFamily="66" charset="0"/>
              </a:rPr>
              <a:t>    4.-</a:t>
            </a:r>
            <a:r>
              <a:rPr lang="ru-RU" sz="2400" b="1">
                <a:latin typeface="Comic Sans MS" pitchFamily="66" charset="0"/>
              </a:rPr>
              <a:t>420</a:t>
            </a:r>
            <a:r>
              <a:rPr lang="en-US" sz="2400" b="1">
                <a:latin typeface="Comic Sans MS" pitchFamily="66" charset="0"/>
              </a:rPr>
              <a:t>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  5.</a:t>
            </a:r>
            <a:r>
              <a:rPr lang="ru-RU" sz="2400" b="1">
                <a:latin typeface="Comic Sans MS" pitchFamily="66" charset="0"/>
              </a:rPr>
              <a:t>программа                        						  неработоспособна</a:t>
            </a:r>
          </a:p>
          <a:p>
            <a:pPr>
              <a:defRPr/>
            </a:pPr>
            <a:endParaRPr lang="ru-RU" sz="2400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203575" y="5373688"/>
            <a:ext cx="1081088" cy="9350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8715375" cy="74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latin typeface="Comic Sans MS" pitchFamily="66" charset="0"/>
              </a:rPr>
              <a:t>3. Какое значение будет напечатано в результате работы программы:</a:t>
            </a:r>
          </a:p>
          <a:p>
            <a:pPr>
              <a:defRPr/>
            </a:pPr>
            <a:endParaRPr lang="ru-RU" sz="2800" b="1">
              <a:latin typeface="Comic Sans MS" pitchFamily="66" charset="0"/>
            </a:endParaRP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Program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3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Var a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b,x:integer;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a:=3; b:=-5;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If a&gt;=b then a:=a*7  else b:=b*4;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x:=a-b;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Writeln (x);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End. </a:t>
            </a:r>
          </a:p>
          <a:p>
            <a:pPr>
              <a:defRPr/>
            </a:pPr>
            <a:endParaRPr lang="en-US" sz="2800">
              <a:latin typeface="Calibri" pitchFamily="34" charset="0"/>
            </a:endParaRPr>
          </a:p>
          <a:p>
            <a:pPr>
              <a:defRPr/>
            </a:pPr>
            <a:r>
              <a:rPr lang="en-US" sz="2400" b="1">
                <a:latin typeface="Comic Sans MS" pitchFamily="66" charset="0"/>
              </a:rPr>
              <a:t>1.8	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2.26    </a:t>
            </a:r>
            <a:r>
              <a:rPr lang="ru-RU" sz="2400" b="1">
                <a:latin typeface="Comic Sans MS" pitchFamily="66" charset="0"/>
              </a:rPr>
              <a:t>   </a:t>
            </a:r>
            <a:r>
              <a:rPr lang="en-US" sz="2400" b="1">
                <a:latin typeface="Comic Sans MS" pitchFamily="66" charset="0"/>
              </a:rPr>
              <a:t>3.23</a:t>
            </a:r>
            <a:r>
              <a:rPr lang="ru-RU" sz="2400" b="1">
                <a:latin typeface="Comic Sans MS" pitchFamily="66" charset="0"/>
              </a:rPr>
              <a:t>  </a:t>
            </a:r>
            <a:r>
              <a:rPr lang="en-US" sz="2400" b="1">
                <a:latin typeface="Comic Sans MS" pitchFamily="66" charset="0"/>
              </a:rPr>
              <a:t>    4.41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   5.</a:t>
            </a:r>
            <a:r>
              <a:rPr lang="ru-RU" sz="2400" b="1">
                <a:latin typeface="Comic Sans MS" pitchFamily="66" charset="0"/>
              </a:rPr>
              <a:t>программа                        						  неработоспособна</a:t>
            </a:r>
          </a:p>
          <a:p>
            <a:pPr>
              <a:defRPr/>
            </a:pPr>
            <a:endParaRPr lang="ru-RU" sz="2400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692275" y="5445125"/>
            <a:ext cx="863600" cy="7921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8715375" cy="74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Comic Sans MS" pitchFamily="66" charset="0"/>
              </a:rPr>
              <a:t>4</a:t>
            </a:r>
            <a:r>
              <a:rPr lang="ru-RU" sz="2800" b="1" dirty="0">
                <a:latin typeface="Comic Sans MS" pitchFamily="66" charset="0"/>
              </a:rPr>
              <a:t>. Какое значение будет напечатано в результате работы программы:</a:t>
            </a:r>
          </a:p>
          <a:p>
            <a:pPr>
              <a:defRPr/>
            </a:pPr>
            <a:endParaRPr lang="ru-RU" sz="2800" b="1" dirty="0">
              <a:latin typeface="Comic Sans MS" pitchFamily="66" charset="0"/>
            </a:endParaRP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Program</a:t>
            </a:r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4;</a:t>
            </a:r>
          </a:p>
          <a:p>
            <a:pPr>
              <a:defRPr/>
            </a:pPr>
            <a:r>
              <a:rPr lang="en-US" sz="28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Var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</a:t>
            </a:r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sz="28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b,x:integer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</a:t>
            </a: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a:=3; b:=-5;</a:t>
            </a: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If a&lt;=b then a:=a-b  else b:=b-a;</a:t>
            </a: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x:=a*b;</a:t>
            </a:r>
          </a:p>
          <a:p>
            <a:pPr>
              <a:defRPr/>
            </a:pPr>
            <a:r>
              <a:rPr lang="en-US" sz="28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Writeln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(x);</a:t>
            </a:r>
          </a:p>
          <a:p>
            <a:pPr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End. </a:t>
            </a: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  <a:p>
            <a:pPr>
              <a:defRPr/>
            </a:pPr>
            <a:r>
              <a:rPr lang="en-US" sz="2400" b="1" dirty="0">
                <a:latin typeface="Comic Sans MS" pitchFamily="66" charset="0"/>
              </a:rPr>
              <a:t>1.-15	   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en-US" sz="2400" b="1" dirty="0">
                <a:latin typeface="Comic Sans MS" pitchFamily="66" charset="0"/>
              </a:rPr>
              <a:t>2.-40    </a:t>
            </a:r>
            <a:r>
              <a:rPr lang="ru-RU" sz="2400" b="1" dirty="0">
                <a:latin typeface="Comic Sans MS" pitchFamily="66" charset="0"/>
              </a:rPr>
              <a:t>  </a:t>
            </a:r>
            <a:r>
              <a:rPr lang="en-US" sz="2400" b="1" dirty="0">
                <a:latin typeface="Comic Sans MS" pitchFamily="66" charset="0"/>
              </a:rPr>
              <a:t>3.-24</a:t>
            </a:r>
            <a:r>
              <a:rPr lang="ru-RU" sz="2400" b="1" dirty="0">
                <a:latin typeface="Comic Sans MS" pitchFamily="66" charset="0"/>
              </a:rPr>
              <a:t>  </a:t>
            </a:r>
            <a:r>
              <a:rPr lang="en-US" sz="2400" b="1" dirty="0">
                <a:latin typeface="Comic Sans MS" pitchFamily="66" charset="0"/>
              </a:rPr>
              <a:t>    4.-64   </a:t>
            </a:r>
            <a:r>
              <a:rPr lang="ru-RU" sz="2400" b="1" dirty="0">
                <a:latin typeface="Comic Sans MS" pitchFamily="66" charset="0"/>
              </a:rPr>
              <a:t> </a:t>
            </a:r>
            <a:r>
              <a:rPr lang="en-US" sz="2400" b="1" dirty="0">
                <a:latin typeface="Comic Sans MS" pitchFamily="66" charset="0"/>
              </a:rPr>
              <a:t>   5.</a:t>
            </a:r>
            <a:r>
              <a:rPr lang="ru-RU" sz="2400" b="1" dirty="0">
                <a:latin typeface="Comic Sans MS" pitchFamily="66" charset="0"/>
              </a:rPr>
              <a:t>программа                        						  неработоспособна</a:t>
            </a:r>
          </a:p>
          <a:p>
            <a:pPr>
              <a:defRPr/>
            </a:pPr>
            <a:endParaRPr lang="ru-RU" sz="24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3419475" y="5445125"/>
            <a:ext cx="1008063" cy="863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8715375" cy="74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latin typeface="Comic Sans MS" pitchFamily="66" charset="0"/>
              </a:rPr>
              <a:t>5</a:t>
            </a:r>
            <a:r>
              <a:rPr lang="ru-RU" sz="2800" b="1">
                <a:latin typeface="Comic Sans MS" pitchFamily="66" charset="0"/>
              </a:rPr>
              <a:t>. Какое значение будет напечатано в результате работы программы:</a:t>
            </a:r>
          </a:p>
          <a:p>
            <a:pPr>
              <a:defRPr/>
            </a:pPr>
            <a:endParaRPr lang="ru-RU" sz="2800" b="1">
              <a:latin typeface="Comic Sans MS" pitchFamily="66" charset="0"/>
            </a:endParaRP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Program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Var a</a:t>
            </a:r>
            <a:r>
              <a:rPr lang="ru-RU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b,x:integer;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a:=3; b:=-5;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If a&gt;=b then a:=a+b  else b:=b-a;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x:=a*b;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Writeln (x);</a:t>
            </a:r>
          </a:p>
          <a:p>
            <a:pPr>
              <a:defRPr/>
            </a:pP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End. </a:t>
            </a:r>
          </a:p>
          <a:p>
            <a:pPr>
              <a:defRPr/>
            </a:pPr>
            <a:endParaRPr lang="en-US" sz="2800">
              <a:latin typeface="Calibri" pitchFamily="34" charset="0"/>
            </a:endParaRPr>
          </a:p>
          <a:p>
            <a:pPr>
              <a:defRPr/>
            </a:pPr>
            <a:r>
              <a:rPr lang="en-US" sz="2400" b="1">
                <a:latin typeface="Comic Sans MS" pitchFamily="66" charset="0"/>
              </a:rPr>
              <a:t>1.15	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2.40    </a:t>
            </a:r>
            <a:r>
              <a:rPr lang="ru-RU" sz="2400" b="1">
                <a:latin typeface="Comic Sans MS" pitchFamily="66" charset="0"/>
              </a:rPr>
              <a:t>   </a:t>
            </a:r>
            <a:r>
              <a:rPr lang="en-US" sz="2400" b="1">
                <a:latin typeface="Comic Sans MS" pitchFamily="66" charset="0"/>
              </a:rPr>
              <a:t>3.20</a:t>
            </a:r>
            <a:r>
              <a:rPr lang="ru-RU" sz="2400" b="1">
                <a:latin typeface="Comic Sans MS" pitchFamily="66" charset="0"/>
              </a:rPr>
              <a:t>  </a:t>
            </a:r>
            <a:r>
              <a:rPr lang="en-US" sz="2400" b="1">
                <a:latin typeface="Comic Sans MS" pitchFamily="66" charset="0"/>
              </a:rPr>
              <a:t>    4.10   </a:t>
            </a:r>
            <a:r>
              <a:rPr lang="ru-RU" sz="24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   5.</a:t>
            </a:r>
            <a:r>
              <a:rPr lang="ru-RU" sz="2400" b="1">
                <a:latin typeface="Comic Sans MS" pitchFamily="66" charset="0"/>
              </a:rPr>
              <a:t>программа                        						  неработоспособна</a:t>
            </a:r>
          </a:p>
          <a:p>
            <a:pPr>
              <a:defRPr/>
            </a:pPr>
            <a:endParaRPr lang="ru-RU" sz="2400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>
              <a:latin typeface="Calibri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4787900" y="5445125"/>
            <a:ext cx="863600" cy="7207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684213" y="1916113"/>
            <a:ext cx="8229600" cy="2592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880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СПАСИБО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620688"/>
            <a:ext cx="8640960" cy="95138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1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Разветвляющийся алгоритм </a:t>
            </a:r>
          </a:p>
          <a:p>
            <a:pPr fontAlgn="auto">
              <a:spcAft>
                <a:spcPts val="0"/>
              </a:spcAft>
              <a:defRPr/>
            </a:pPr>
            <a:endParaRPr lang="ru-RU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000" b="1" i="1" dirty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- это алгоритм, в котором в зависимости от условия выполняется либо одна, либо другая последовательность действий.</a:t>
            </a:r>
          </a:p>
          <a:p>
            <a:pPr fontAlgn="auto">
              <a:spcAft>
                <a:spcPts val="0"/>
              </a:spcAft>
              <a:defRPr/>
            </a:pPr>
            <a:endParaRPr lang="ru-RU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4282" y="533400"/>
            <a:ext cx="8606190" cy="951384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100" b="1" i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Полный оператор условного перехода имеет вид:</a:t>
            </a:r>
          </a:p>
          <a:p>
            <a:pPr fontAlgn="auto">
              <a:spcAft>
                <a:spcPts val="0"/>
              </a:spcAft>
              <a:defRPr/>
            </a:pPr>
            <a:endParaRPr lang="ru-RU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323850" y="2349500"/>
            <a:ext cx="9323388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latin typeface="Calibri" pitchFamily="34" charset="0"/>
            </a:endParaRPr>
          </a:p>
          <a:p>
            <a:r>
              <a:rPr lang="en-US" sz="4000">
                <a:solidFill>
                  <a:schemeClr val="accent1"/>
                </a:solidFill>
                <a:latin typeface="Calibri" pitchFamily="34" charset="0"/>
              </a:rPr>
              <a:t>if</a:t>
            </a:r>
            <a:r>
              <a:rPr lang="en-US" sz="4000">
                <a:latin typeface="Calibri" pitchFamily="34" charset="0"/>
              </a:rPr>
              <a:t> </a:t>
            </a:r>
            <a:r>
              <a:rPr lang="ru-RU" sz="4000">
                <a:latin typeface="Calibri" pitchFamily="34" charset="0"/>
              </a:rPr>
              <a:t> условие </a:t>
            </a:r>
          </a:p>
          <a:p>
            <a:r>
              <a:rPr lang="ru-RU" sz="4000">
                <a:latin typeface="Calibri" pitchFamily="34" charset="0"/>
              </a:rPr>
              <a:t>	</a:t>
            </a:r>
            <a:r>
              <a:rPr lang="en-US" sz="400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sz="4000">
                <a:solidFill>
                  <a:schemeClr val="accent1"/>
                </a:solidFill>
                <a:latin typeface="Calibri" pitchFamily="34" charset="0"/>
              </a:rPr>
              <a:t>	</a:t>
            </a:r>
            <a:r>
              <a:rPr lang="ru-RU" sz="4000">
                <a:solidFill>
                  <a:schemeClr val="accent1"/>
                </a:solidFill>
              </a:rPr>
              <a:t>       </a:t>
            </a:r>
            <a:r>
              <a:rPr lang="en-US" sz="4000">
                <a:solidFill>
                  <a:schemeClr val="accent1"/>
                </a:solidFill>
                <a:latin typeface="Calibri" pitchFamily="34" charset="0"/>
              </a:rPr>
              <a:t>then</a:t>
            </a:r>
            <a:r>
              <a:rPr lang="ru-RU" sz="400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ru-RU" sz="4000">
                <a:latin typeface="Calibri" pitchFamily="34" charset="0"/>
              </a:rPr>
              <a:t> оператор1</a:t>
            </a:r>
            <a:r>
              <a:rPr lang="en-US" sz="4000">
                <a:latin typeface="Calibri" pitchFamily="34" charset="0"/>
              </a:rPr>
              <a:t> </a:t>
            </a:r>
            <a:r>
              <a:rPr lang="ru-RU" sz="4000" i="1">
                <a:latin typeface="Calibri" pitchFamily="34" charset="0"/>
              </a:rPr>
              <a:t> </a:t>
            </a:r>
          </a:p>
          <a:p>
            <a:r>
              <a:rPr lang="ru-RU" sz="4000" i="1">
                <a:latin typeface="Calibri" pitchFamily="34" charset="0"/>
              </a:rPr>
              <a:t>				</a:t>
            </a:r>
            <a:r>
              <a:rPr lang="ru-RU" sz="4000" i="1"/>
              <a:t>  </a:t>
            </a:r>
          </a:p>
          <a:p>
            <a:r>
              <a:rPr lang="ru-RU" sz="4000" i="1"/>
              <a:t>					</a:t>
            </a:r>
            <a:r>
              <a:rPr lang="en-US" sz="4000">
                <a:solidFill>
                  <a:schemeClr val="accent1"/>
                </a:solidFill>
                <a:latin typeface="Calibri" pitchFamily="34" charset="0"/>
              </a:rPr>
              <a:t>else</a:t>
            </a:r>
            <a:r>
              <a:rPr lang="ru-RU" sz="4000" i="1">
                <a:latin typeface="Calibri" pitchFamily="34" charset="0"/>
              </a:rPr>
              <a:t>  </a:t>
            </a:r>
            <a:r>
              <a:rPr lang="ru-RU" sz="4000">
                <a:latin typeface="Calibri" pitchFamily="34" charset="0"/>
              </a:rPr>
              <a:t>оператор2;</a:t>
            </a:r>
            <a:r>
              <a:rPr lang="en-US" sz="4000">
                <a:latin typeface="Calibri" pitchFamily="34" charset="0"/>
              </a:rPr>
              <a:t> </a:t>
            </a:r>
            <a:endParaRPr lang="ru-RU" sz="4000">
              <a:latin typeface="Calibri" pitchFamily="34" charset="0"/>
            </a:endParaRPr>
          </a:p>
          <a:p>
            <a:endParaRPr lang="ru-RU" sz="40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468313" y="3141663"/>
            <a:ext cx="8964612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219700" y="4365625"/>
            <a:ext cx="1008063" cy="431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иначе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492500" y="3213100"/>
            <a:ext cx="719138" cy="431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то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50825" y="2492375"/>
            <a:ext cx="792163" cy="431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если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4282" y="533400"/>
            <a:ext cx="8750206" cy="951384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100" b="1" i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Краткая форма оператора условного перехода имеет вид:</a:t>
            </a:r>
          </a:p>
          <a:p>
            <a:pPr fontAlgn="auto">
              <a:spcAft>
                <a:spcPts val="0"/>
              </a:spcAft>
              <a:defRPr/>
            </a:pPr>
            <a:endParaRPr lang="ru-RU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323850" y="2349500"/>
            <a:ext cx="9144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>
              <a:latin typeface="Calibri" pitchFamily="34" charset="0"/>
            </a:endParaRPr>
          </a:p>
          <a:p>
            <a:pPr algn="ctr"/>
            <a:r>
              <a:rPr lang="en-US" sz="4400">
                <a:solidFill>
                  <a:schemeClr val="accent1"/>
                </a:solidFill>
                <a:latin typeface="Calibri" pitchFamily="34" charset="0"/>
              </a:rPr>
              <a:t>if</a:t>
            </a:r>
            <a:r>
              <a:rPr lang="en-US" sz="4400">
                <a:latin typeface="Calibri" pitchFamily="34" charset="0"/>
              </a:rPr>
              <a:t> </a:t>
            </a:r>
            <a:r>
              <a:rPr lang="ru-RU" sz="4400">
                <a:latin typeface="Calibri" pitchFamily="34" charset="0"/>
              </a:rPr>
              <a:t> условие</a:t>
            </a:r>
            <a:r>
              <a:rPr lang="en-US" sz="4400">
                <a:latin typeface="Calibri" pitchFamily="34" charset="0"/>
              </a:rPr>
              <a:t> </a:t>
            </a:r>
            <a:r>
              <a:rPr lang="ru-RU" sz="4400" i="1">
                <a:latin typeface="Calibri" pitchFamily="34" charset="0"/>
              </a:rPr>
              <a:t> </a:t>
            </a:r>
            <a:r>
              <a:rPr lang="en-US" sz="4400">
                <a:solidFill>
                  <a:schemeClr val="accent1"/>
                </a:solidFill>
                <a:latin typeface="Calibri" pitchFamily="34" charset="0"/>
              </a:rPr>
              <a:t>then</a:t>
            </a:r>
            <a:r>
              <a:rPr lang="ru-RU" sz="4400">
                <a:latin typeface="Calibri" pitchFamily="34" charset="0"/>
              </a:rPr>
              <a:t> </a:t>
            </a:r>
            <a:r>
              <a:rPr lang="ru-RU" sz="4400" i="1">
                <a:latin typeface="Calibri" pitchFamily="34" charset="0"/>
              </a:rPr>
              <a:t> </a:t>
            </a:r>
            <a:r>
              <a:rPr lang="ru-RU" sz="4400">
                <a:latin typeface="Calibri" pitchFamily="34" charset="0"/>
              </a:rPr>
              <a:t>оператор1;</a:t>
            </a:r>
            <a:r>
              <a:rPr lang="en-US" sz="4400">
                <a:latin typeface="Calibri" pitchFamily="34" charset="0"/>
              </a:rPr>
              <a:t> </a:t>
            </a:r>
            <a:endParaRPr lang="ru-RU" sz="4400">
              <a:latin typeface="Calibri" pitchFamily="34" charset="0"/>
            </a:endParaRPr>
          </a:p>
          <a:p>
            <a:pPr algn="ctr"/>
            <a:endParaRPr lang="ru-RU" sz="4400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042988" y="2492375"/>
            <a:ext cx="719137" cy="431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если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572000" y="2565400"/>
            <a:ext cx="576263" cy="431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468313" y="1773238"/>
            <a:ext cx="8445500" cy="2592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880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№1.</a:t>
            </a: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179388" y="1844675"/>
            <a:ext cx="8964612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Ввести число. Если оно неотрицательно, вычесть из него 10, в противном случае прибавить к нему 10.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179388" y="1341438"/>
            <a:ext cx="8715375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187450" y="188913"/>
            <a:ext cx="7777163" cy="880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1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Uses </a:t>
            </a: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crt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a:integer;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Begin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Clrscr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(a);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If a&gt;0 then a:=a-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0 else a:=a+10;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Writeln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(a);</a:t>
            </a:r>
          </a:p>
          <a:p>
            <a:pPr>
              <a:defRPr/>
            </a:pPr>
            <a:r>
              <a:rPr lang="en-US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Readkey</a:t>
            </a: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End. </a:t>
            </a:r>
          </a:p>
          <a:p>
            <a:pPr>
              <a:defRPr/>
            </a:pPr>
            <a:endParaRPr lang="ru-RU" sz="4000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7526070" cy="9513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Задача №2.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287338" y="1773238"/>
            <a:ext cx="8856662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Ввести два числа. Если их произведение отрицательно, умножить его на -2 и вывести на экран, в противном случае увеличить его </a:t>
            </a:r>
            <a:endParaRPr lang="en-US" sz="4000">
              <a:latin typeface="Calibri" pitchFamily="34" charset="0"/>
            </a:endParaRPr>
          </a:p>
          <a:p>
            <a:r>
              <a:rPr lang="ru-RU" sz="4000">
                <a:latin typeface="Calibri" pitchFamily="34" charset="0"/>
              </a:rPr>
              <a:t>в 3 раза и вывести на экран.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1640</TotalTime>
  <Words>987</Words>
  <Application>Microsoft Office PowerPoint</Application>
  <PresentationFormat>Экран (4:3)</PresentationFormat>
  <Paragraphs>361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Times New Roman</vt:lpstr>
      <vt:lpstr>Wingdings 2</vt:lpstr>
      <vt:lpstr>Wingdings</vt:lpstr>
      <vt:lpstr>Wingdings 3</vt:lpstr>
      <vt:lpstr>Calibri</vt:lpstr>
      <vt:lpstr>Comic Sans MS</vt:lpstr>
      <vt:lpstr>Апекс</vt:lpstr>
      <vt:lpstr>Слайд 1</vt:lpstr>
      <vt:lpstr>ПОВТОРЕНИЕ</vt:lpstr>
      <vt:lpstr>Слайд 3</vt:lpstr>
      <vt:lpstr>Слайд 4</vt:lpstr>
      <vt:lpstr>Слайд 5</vt:lpstr>
      <vt:lpstr>РЕШЕНИЕ ЗАДАЧ</vt:lpstr>
      <vt:lpstr>Задача №1.</vt:lpstr>
      <vt:lpstr>Слайд 8</vt:lpstr>
      <vt:lpstr>Задача №2.</vt:lpstr>
      <vt:lpstr>Слайд 10</vt:lpstr>
      <vt:lpstr>Задача №3.</vt:lpstr>
      <vt:lpstr>Слайд 12</vt:lpstr>
      <vt:lpstr>Задача №4.</vt:lpstr>
      <vt:lpstr>Слайд 14</vt:lpstr>
      <vt:lpstr>Задача №5.</vt:lpstr>
      <vt:lpstr>Слайд 16</vt:lpstr>
      <vt:lpstr>Задача №6.</vt:lpstr>
      <vt:lpstr>Слайд 18</vt:lpstr>
      <vt:lpstr>Задача №7.</vt:lpstr>
      <vt:lpstr>Слайд 20</vt:lpstr>
      <vt:lpstr>Задача №8.</vt:lpstr>
      <vt:lpstr>Слайд 22</vt:lpstr>
      <vt:lpstr>ТЕСТ</vt:lpstr>
      <vt:lpstr>Слайд 24</vt:lpstr>
      <vt:lpstr>Слайд 25</vt:lpstr>
      <vt:lpstr>Слайд 26</vt:lpstr>
      <vt:lpstr>Слайд 27</vt:lpstr>
      <vt:lpstr>Слайд 28</vt:lpstr>
      <vt:lpstr>СПАСИБО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Необходимое и достаточное условие</dc:title>
  <dc:creator>SWG</dc:creator>
  <cp:lastModifiedBy>revaz</cp:lastModifiedBy>
  <cp:revision>202</cp:revision>
  <dcterms:created xsi:type="dcterms:W3CDTF">2011-10-05T05:44:18Z</dcterms:created>
  <dcterms:modified xsi:type="dcterms:W3CDTF">2013-02-03T13:03:29Z</dcterms:modified>
</cp:coreProperties>
</file>