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63" r:id="rId5"/>
    <p:sldId id="257" r:id="rId6"/>
    <p:sldId id="276" r:id="rId7"/>
    <p:sldId id="260" r:id="rId8"/>
    <p:sldId id="259" r:id="rId9"/>
    <p:sldId id="264" r:id="rId10"/>
    <p:sldId id="265" r:id="rId11"/>
    <p:sldId id="266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828B-4880-44C0-B099-EB14E27BC8F1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A39C-8EBF-4B71-BCD0-BD83EB14F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286C-EDCC-4D3A-B5F0-10E4E627C7EE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27FC-65AF-441B-B530-A5E2605E0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53A6-7456-4EA2-BC86-CA7E1DC52178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4EB5-99F4-40FB-8198-F68076CC4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A86A-DC9B-4F79-82CC-303D662B9B48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B1D6-6A01-45CC-BFF5-221FDE3F1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2769-9FE4-4527-A579-6553DEE262B9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2E9F-7317-4D28-9047-CCE38F11E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A97ED-5031-499B-A944-40D6658B9394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DA9D-EF2A-4B8B-9A38-E4B662D1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276E8-426A-4877-B2DB-C859FBB04C7B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C192-F089-4B39-8B77-E5B9D7A15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DFC3-8EE7-4D94-82CA-691D606C83A6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09E6-52A2-45E1-A1B8-94F3B165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2A18-3903-4AF1-AF35-4055AD61B37D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3D48-E8D0-43BA-9008-02A37346D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EF1C-CAED-4660-90F6-40FB12B080D3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DD85-765A-4E67-89E3-7CF21DCAA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D318-CC44-4F85-AA3B-690982987945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282C-9BF0-462C-93FC-408F415D9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CC0B0-483D-49C5-B045-5F5702289865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F55F8-A702-4F74-A1A9-3069A0656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250" y="260350"/>
            <a:ext cx="6121400" cy="1512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Искусство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папье-маше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513" y="4941888"/>
            <a:ext cx="6697662" cy="1727200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FFFFFF"/>
                </a:solidFill>
                <a:latin typeface="Arial" charset="0"/>
                <a:cs typeface="Arial" charset="0"/>
              </a:rPr>
              <a:t>Презентацию подготовила</a:t>
            </a:r>
          </a:p>
          <a:p>
            <a:pPr eaLnBrk="1" hangingPunct="1"/>
            <a:r>
              <a:rPr lang="ru-RU" sz="3000" smtClean="0">
                <a:solidFill>
                  <a:srgbClr val="FFFFFF"/>
                </a:solidFill>
                <a:latin typeface="Arial" charset="0"/>
                <a:cs typeface="Arial" charset="0"/>
              </a:rPr>
              <a:t> учитель ИЗО МБОУ СОШ №61 </a:t>
            </a:r>
          </a:p>
          <a:p>
            <a:pPr eaLnBrk="1" hangingPunct="1"/>
            <a:r>
              <a:rPr lang="ru-RU" sz="3000" smtClean="0">
                <a:solidFill>
                  <a:srgbClr val="FFFFFF"/>
                </a:solidFill>
                <a:latin typeface="Arial" charset="0"/>
                <a:cs typeface="Arial" charset="0"/>
              </a:rPr>
              <a:t>Дорофеева Наталия Михайловна</a:t>
            </a:r>
          </a:p>
        </p:txBody>
      </p:sp>
      <p:pic>
        <p:nvPicPr>
          <p:cNvPr id="2052" name="Picture 8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260350"/>
            <a:ext cx="151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2060575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989138"/>
            <a:ext cx="12969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500438"/>
            <a:ext cx="1871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/>
          <p:cNvPicPr>
            <a:picLocks noChangeAspect="1" noChangeArrowheads="1"/>
          </p:cNvPicPr>
          <p:nvPr/>
        </p:nvPicPr>
        <p:blipFill>
          <a:blip r:embed="rId6" cstate="email">
            <a:lum bright="8000"/>
          </a:blip>
          <a:srcRect/>
          <a:stretch>
            <a:fillRect/>
          </a:stretch>
        </p:blipFill>
        <p:spPr bwMode="auto">
          <a:xfrm>
            <a:off x="250825" y="2603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6100" y="2060575"/>
            <a:ext cx="14541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688" y="2060575"/>
            <a:ext cx="12509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650" y="3213100"/>
            <a:ext cx="1184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92500" y="3429000"/>
            <a:ext cx="11477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825" y="4797425"/>
            <a:ext cx="12255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5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187450" y="3500438"/>
            <a:ext cx="1296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333375"/>
            <a:ext cx="4249738" cy="3311525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Прогрунтуем клеевым раствором всю оклеенную поверхность и дадим заготовке высохнуть несколько дней.</a:t>
            </a:r>
          </a:p>
        </p:txBody>
      </p:sp>
      <p:sp>
        <p:nvSpPr>
          <p:cNvPr id="11267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333375"/>
            <a:ext cx="4392612" cy="3311525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Сделаем ножом для резки бумаги надрезы, аккуратно разъединим половинки бумажного каркаса и вытащим апельсин.</a:t>
            </a:r>
          </a:p>
        </p:txBody>
      </p:sp>
      <p:pic>
        <p:nvPicPr>
          <p:cNvPr id="11268" name="Picture 2"/>
          <p:cNvPicPr>
            <a:picLocks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042988" y="3933825"/>
            <a:ext cx="2447925" cy="2339975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269" name="Picture 3"/>
          <p:cNvPicPr>
            <a:picLocks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5580063" y="3933825"/>
            <a:ext cx="2447925" cy="2339975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333375"/>
            <a:ext cx="4321175" cy="2951163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Соединим бумажные половинки кусочками бумаги и загрунтуем  клеевым раствором стыки.</a:t>
            </a: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0350"/>
            <a:ext cx="4321175" cy="3384550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Покрасим заготовку гуашью, смешанной с клеем ПВА.</a:t>
            </a:r>
          </a:p>
          <a:p>
            <a:r>
              <a:rPr lang="ru-RU" sz="3000" smtClean="0">
                <a:latin typeface="Arial" charset="0"/>
                <a:cs typeface="Arial" charset="0"/>
              </a:rPr>
              <a:t>Когда поверхность макета апельсина высохнет, покроем её лаком.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900113" y="4005263"/>
            <a:ext cx="2495550" cy="2390775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5508625" y="4005263"/>
            <a:ext cx="2524125" cy="236220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675" y="2205038"/>
            <a:ext cx="4608513" cy="2160587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Спасибо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внимание!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620713"/>
            <a:ext cx="1765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4797425"/>
            <a:ext cx="12954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797425"/>
            <a:ext cx="262413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/>
          <p:cNvPicPr>
            <a:picLocks noChangeArrowheads="1"/>
          </p:cNvPicPr>
          <p:nvPr/>
        </p:nvPicPr>
        <p:blipFill>
          <a:blip r:embed="rId5" cstate="email">
            <a:lum bright="6000"/>
          </a:blip>
          <a:srcRect/>
          <a:stretch>
            <a:fillRect/>
          </a:stretch>
        </p:blipFill>
        <p:spPr bwMode="auto">
          <a:xfrm>
            <a:off x="1619250" y="3500438"/>
            <a:ext cx="12239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4724400"/>
            <a:ext cx="15128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/>
          <p:cNvPicPr>
            <a:picLocks noChangeArrowheads="1"/>
          </p:cNvPicPr>
          <p:nvPr/>
        </p:nvPicPr>
        <p:blipFill>
          <a:blip r:embed="rId7" cstate="email">
            <a:lum bright="-6000"/>
          </a:blip>
          <a:srcRect/>
          <a:stretch>
            <a:fillRect/>
          </a:stretch>
        </p:blipFill>
        <p:spPr bwMode="auto">
          <a:xfrm>
            <a:off x="7451725" y="260350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8" cstate="email"/>
          <a:srcRect l="5400" r="8099"/>
          <a:stretch>
            <a:fillRect/>
          </a:stretch>
        </p:blipFill>
        <p:spPr bwMode="auto">
          <a:xfrm>
            <a:off x="7092950" y="2060575"/>
            <a:ext cx="115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9"/>
          <p:cNvPicPr>
            <a:picLocks noChangeAspect="1" noChangeArrowheads="1"/>
          </p:cNvPicPr>
          <p:nvPr/>
        </p:nvPicPr>
        <p:blipFill>
          <a:blip r:embed="rId9" cstate="email">
            <a:lum bright="14000"/>
          </a:blip>
          <a:srcRect/>
          <a:stretch>
            <a:fillRect/>
          </a:stretch>
        </p:blipFill>
        <p:spPr bwMode="auto">
          <a:xfrm>
            <a:off x="4500563" y="4797425"/>
            <a:ext cx="1082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67625" y="3429000"/>
            <a:ext cx="122396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1"/>
          <p:cNvPicPr>
            <a:picLocks noChangeAspect="1" noChangeArrowheads="1"/>
          </p:cNvPicPr>
          <p:nvPr/>
        </p:nvPicPr>
        <p:blipFill>
          <a:blip r:embed="rId11" cstate="email">
            <a:lum bright="12000"/>
          </a:blip>
          <a:srcRect/>
          <a:stretch>
            <a:fillRect/>
          </a:stretch>
        </p:blipFill>
        <p:spPr bwMode="auto">
          <a:xfrm>
            <a:off x="250825" y="260350"/>
            <a:ext cx="12557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3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331913" y="1773238"/>
            <a:ext cx="18716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6"/>
          <p:cNvPicPr>
            <a:picLocks noChangeAspect="1" noChangeArrowheads="1"/>
          </p:cNvPicPr>
          <p:nvPr/>
        </p:nvPicPr>
        <p:blipFill>
          <a:blip r:embed="rId13" cstate="email">
            <a:lum bright="-6000"/>
          </a:blip>
          <a:srcRect/>
          <a:stretch>
            <a:fillRect/>
          </a:stretch>
        </p:blipFill>
        <p:spPr bwMode="auto">
          <a:xfrm>
            <a:off x="250825" y="2781300"/>
            <a:ext cx="1225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92500" y="333375"/>
            <a:ext cx="17272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5"/>
          <p:cNvPicPr>
            <a:picLocks noChangeAspect="1" noChangeArrowheads="1"/>
          </p:cNvPicPr>
          <p:nvPr/>
        </p:nvPicPr>
        <p:blipFill>
          <a:blip r:embed="rId15" cstate="email">
            <a:lum bright="8000"/>
          </a:blip>
          <a:srcRect/>
          <a:stretch>
            <a:fillRect/>
          </a:stretch>
        </p:blipFill>
        <p:spPr bwMode="auto">
          <a:xfrm>
            <a:off x="2051050" y="188913"/>
            <a:ext cx="12811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такое папье-маше?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Папье-маше</a:t>
            </a:r>
            <a:r>
              <a:rPr lang="ru-RU" sz="3000" smtClean="0">
                <a:latin typeface="Arial" charset="0"/>
                <a:cs typeface="Arial" charset="0"/>
              </a:rPr>
              <a:t> (</a:t>
            </a:r>
            <a:r>
              <a:rPr lang="en-US" sz="3000" smtClean="0">
                <a:latin typeface="Arial" charset="0"/>
                <a:cs typeface="Arial" charset="0"/>
              </a:rPr>
              <a:t>papier-mâché)</a:t>
            </a:r>
            <a:r>
              <a:rPr lang="ru-RU" sz="3000" smtClean="0">
                <a:latin typeface="Arial" charset="0"/>
                <a:cs typeface="Arial" charset="0"/>
              </a:rPr>
              <a:t> – французское слово, которое переводится как «рваная» или «жёваная» бумага. </a:t>
            </a:r>
          </a:p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Вся премудрость техники папье-маше заключается в оклеивании какой-нибудь формы кусочками рваной бумаги в несколько слоев.</a:t>
            </a:r>
          </a:p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Техника папье-маше относится к одному из самых распространённых видов декоративно-прикладного искусства.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История папье-маше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8424863" cy="3240087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Этот материал изобрели в Китае в первой половине </a:t>
            </a:r>
            <a:r>
              <a:rPr lang="en-US" sz="3000" smtClean="0">
                <a:latin typeface="Arial" charset="0"/>
                <a:cs typeface="Arial" charset="0"/>
              </a:rPr>
              <a:t>II</a:t>
            </a:r>
            <a:r>
              <a:rPr lang="ru-RU" sz="3000" smtClean="0">
                <a:latin typeface="Arial" charset="0"/>
                <a:cs typeface="Arial" charset="0"/>
              </a:rPr>
              <a:t> века. Китайцы обнаружили, что из папье-маше можно изготавливать множество вещей, в том числе горшки и даже боевые шлемы, которые покрывали лаком, чтобы придать изделиям прочность и износостойкость. </a:t>
            </a:r>
          </a:p>
          <a:p>
            <a:endParaRPr lang="ru-RU" smtClean="0"/>
          </a:p>
        </p:txBody>
      </p:sp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2555875" y="4365625"/>
            <a:ext cx="4392613" cy="2376488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Во Франции в начале </a:t>
            </a:r>
            <a:r>
              <a:rPr lang="en-US" sz="3000" smtClean="0">
                <a:latin typeface="Arial" charset="0"/>
                <a:cs typeface="Arial" charset="0"/>
              </a:rPr>
              <a:t>XVI</a:t>
            </a:r>
            <a:r>
              <a:rPr lang="ru-RU" sz="3000" smtClean="0">
                <a:latin typeface="Arial" charset="0"/>
                <a:cs typeface="Arial" charset="0"/>
              </a:rPr>
              <a:t> века папье-маше использовали  для  изготовления кукол.</a:t>
            </a:r>
          </a:p>
          <a:p>
            <a:endParaRPr lang="ru-RU" smtClean="0"/>
          </a:p>
        </p:txBody>
      </p:sp>
      <p:pic>
        <p:nvPicPr>
          <p:cNvPr id="4101" name="Рисунок 1408" descr="Куклы из папье маш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508500"/>
            <a:ext cx="1525588" cy="208915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102" name="Рисунок 1" descr="http://www.tonas.lt/files/images/node_images/2_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4005263"/>
            <a:ext cx="1657350" cy="2592387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7489825" cy="5976938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Шло время, человечество стремилось к большему, и к </a:t>
            </a:r>
            <a:r>
              <a:rPr lang="en-US" sz="3000" smtClean="0">
                <a:latin typeface="Arial" charset="0"/>
                <a:cs typeface="Arial" charset="0"/>
              </a:rPr>
              <a:t>XVII </a:t>
            </a:r>
            <a:r>
              <a:rPr lang="ru-RU" sz="3000" smtClean="0">
                <a:latin typeface="Arial" charset="0"/>
                <a:cs typeface="Arial" charset="0"/>
              </a:rPr>
              <a:t>веку из папье-маше стали строить церкви!</a:t>
            </a:r>
            <a:endParaRPr lang="en-US" sz="3000" smtClean="0">
              <a:latin typeface="Arial" charset="0"/>
              <a:cs typeface="Arial" charset="0"/>
            </a:endParaRPr>
          </a:p>
          <a:p>
            <a:r>
              <a:rPr lang="ru-RU" sz="3000" smtClean="0">
                <a:latin typeface="Arial" charset="0"/>
                <a:cs typeface="Arial" charset="0"/>
              </a:rPr>
              <a:t>В </a:t>
            </a:r>
            <a:r>
              <a:rPr lang="en-US" sz="3000" smtClean="0">
                <a:latin typeface="Arial" charset="0"/>
                <a:cs typeface="Arial" charset="0"/>
              </a:rPr>
              <a:t>XVIII</a:t>
            </a:r>
            <a:r>
              <a:rPr lang="ru-RU" sz="3000" smtClean="0">
                <a:latin typeface="Arial" charset="0"/>
                <a:cs typeface="Arial" charset="0"/>
              </a:rPr>
              <a:t> веке человек по имени Шарль Дюкре планировал делать столы, книжные шкафы и даже дома.</a:t>
            </a:r>
          </a:p>
          <a:p>
            <a:r>
              <a:rPr lang="ru-RU" sz="3000" smtClean="0">
                <a:latin typeface="Arial" charset="0"/>
                <a:cs typeface="Arial" charset="0"/>
              </a:rPr>
              <a:t>В России папье-маше стало популярно ещё в эпоху Петра </a:t>
            </a:r>
            <a:r>
              <a:rPr lang="en-US" sz="3000" smtClean="0">
                <a:latin typeface="Arial" charset="0"/>
                <a:cs typeface="Arial" charset="0"/>
              </a:rPr>
              <a:t>I</a:t>
            </a:r>
            <a:r>
              <a:rPr lang="ru-RU" sz="3000" smtClean="0">
                <a:latin typeface="Arial" charset="0"/>
                <a:cs typeface="Arial" charset="0"/>
              </a:rPr>
              <a:t>, но промышленное производство художественных изделий из папье-маше возникло в </a:t>
            </a:r>
            <a:r>
              <a:rPr lang="en-US" sz="3000" smtClean="0">
                <a:latin typeface="Arial" charset="0"/>
                <a:cs typeface="Arial" charset="0"/>
              </a:rPr>
              <a:t>IXX </a:t>
            </a:r>
            <a:r>
              <a:rPr lang="ru-RU" sz="3000" smtClean="0">
                <a:latin typeface="Arial" charset="0"/>
                <a:cs typeface="Arial" charset="0"/>
              </a:rPr>
              <a:t>веке (Палех, Федоскино, Мстера и Холуй).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2708275"/>
            <a:ext cx="1309688" cy="13589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4797425"/>
            <a:ext cx="1266825" cy="136842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5125" name="Рисунок 3" descr="http://c-a-m.narod.ru/techno/papie-mashe-pict/bu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088" y="620713"/>
            <a:ext cx="1081087" cy="1439862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06863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делают из папье-маше?</a:t>
            </a:r>
          </a:p>
        </p:txBody>
      </p:sp>
      <p:sp>
        <p:nvSpPr>
          <p:cNvPr id="6148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5111750" cy="5616575"/>
          </a:xfrm>
        </p:spPr>
        <p:txBody>
          <a:bodyPr/>
          <a:lstStyle/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Из папье-маше изготавливается очень широкий ассортимент изделий: табакерки, шкатулки, копилки, маски, игрушки, подносы, подсвечники, рамы для зеркал, декоративные панели для стен и дверей, а также разнообразные изделия мебели.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5445125"/>
            <a:ext cx="12334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5013325"/>
            <a:ext cx="13096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11255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1557338"/>
            <a:ext cx="1225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4581525"/>
            <a:ext cx="1485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Изделия из папье-маше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2133600"/>
            <a:ext cx="13684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5373688"/>
            <a:ext cx="1260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3860800"/>
            <a:ext cx="12255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4221163"/>
            <a:ext cx="1260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213100"/>
            <a:ext cx="12176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1557338"/>
            <a:ext cx="1260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6188" y="3213100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14128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5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413" y="3500438"/>
            <a:ext cx="1260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6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00563" y="508476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971550" y="2565400"/>
            <a:ext cx="15843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11413" y="1268413"/>
            <a:ext cx="1223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219700" y="3284538"/>
            <a:ext cx="1457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9"/>
          <p:cNvPicPr>
            <a:picLocks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419475" y="2133600"/>
            <a:ext cx="1200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0"/>
          <p:cNvPicPr>
            <a:picLocks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68538" y="5445125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1"/>
          <p:cNvPicPr>
            <a:picLocks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35825" y="5445125"/>
            <a:ext cx="1600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4"/>
          <p:cNvPicPr>
            <a:picLocks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80288" y="1196975"/>
            <a:ext cx="15843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6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443663" y="4292600"/>
            <a:ext cx="12969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Технология изготовления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изделий из папье-маше</a:t>
            </a:r>
          </a:p>
        </p:txBody>
      </p:sp>
      <p:sp>
        <p:nvSpPr>
          <p:cNvPr id="8195" name="Содержимое 5"/>
          <p:cNvSpPr>
            <a:spLocks noGrp="1"/>
          </p:cNvSpPr>
          <p:nvPr>
            <p:ph idx="1"/>
          </p:nvPr>
        </p:nvSpPr>
        <p:spPr>
          <a:xfrm>
            <a:off x="250825" y="2349500"/>
            <a:ext cx="8569325" cy="4248150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По первой</a:t>
            </a:r>
            <a:r>
              <a:rPr lang="ru-RU" sz="3000" smtClean="0">
                <a:latin typeface="Arial" charset="0"/>
                <a:cs typeface="Arial" charset="0"/>
              </a:rPr>
              <a:t> – изделие послойно склеивается на заранее приготовленной модели из маленьких кусочков бумаги (метод маширования).</a:t>
            </a:r>
          </a:p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По второй</a:t>
            </a:r>
            <a:r>
              <a:rPr lang="ru-RU" sz="3000" smtClean="0">
                <a:latin typeface="Arial" charset="0"/>
                <a:cs typeface="Arial" charset="0"/>
              </a:rPr>
              <a:t> – изделие формируется из жидкой бумажной массы.</a:t>
            </a:r>
          </a:p>
          <a:p>
            <a:pPr eaLnBrk="1" hangingPunct="1"/>
            <a:r>
              <a:rPr lang="ru-RU" sz="3000" smtClean="0">
                <a:solidFill>
                  <a:srgbClr val="FF9933"/>
                </a:solidFill>
                <a:latin typeface="Arial" charset="0"/>
                <a:cs typeface="Arial" charset="0"/>
              </a:rPr>
              <a:t>По третьей</a:t>
            </a:r>
            <a:r>
              <a:rPr lang="ru-RU" sz="3000" smtClean="0">
                <a:latin typeface="Arial" charset="0"/>
                <a:cs typeface="Arial" charset="0"/>
              </a:rPr>
              <a:t> – изделие склеивается подобно фанере под давлением из пластин твердого плотного картона.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8351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</a:t>
            </a:r>
            <a:r>
              <a:rPr lang="ru-RU" sz="3000"/>
              <a:t>Существует </a:t>
            </a:r>
            <a:r>
              <a:rPr lang="ru-RU" sz="3000">
                <a:solidFill>
                  <a:srgbClr val="FF9933"/>
                </a:solidFill>
              </a:rPr>
              <a:t>три технологии</a:t>
            </a:r>
            <a:r>
              <a:rPr lang="ru-RU" sz="3000"/>
              <a:t> изготовления изделий из папье-маше: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маширования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3960813" cy="1727200"/>
          </a:xfrm>
        </p:spPr>
        <p:txBody>
          <a:bodyPr/>
          <a:lstStyle/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Возьмём апельсин правильной круглой формы.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268413"/>
            <a:ext cx="4319587" cy="2376487"/>
          </a:xfrm>
        </p:spPr>
        <p:txBody>
          <a:bodyPr/>
          <a:lstStyle/>
          <a:p>
            <a:pPr eaLnBrk="1" hangingPunct="1"/>
            <a:r>
              <a:rPr lang="ru-RU" sz="3000" smtClean="0">
                <a:latin typeface="Arial" charset="0"/>
                <a:cs typeface="Arial" charset="0"/>
              </a:rPr>
              <a:t>Аккуратно смажем его поверхность вазелином, чтобы легче было снимать бумажный каркас.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971550" y="3573463"/>
            <a:ext cx="2600325" cy="234315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5651500" y="4076700"/>
            <a:ext cx="2514600" cy="2362200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260350"/>
            <a:ext cx="6264275" cy="3384550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При машировании используем </a:t>
            </a:r>
            <a:r>
              <a:rPr lang="en-US" sz="3000" smtClean="0">
                <a:latin typeface="Arial" charset="0"/>
                <a:cs typeface="Arial" charset="0"/>
              </a:rPr>
              <a:t>                                  </a:t>
            </a:r>
            <a:r>
              <a:rPr lang="ru-RU" sz="3000" smtClean="0">
                <a:latin typeface="Arial" charset="0"/>
                <a:cs typeface="Arial" charset="0"/>
              </a:rPr>
              <a:t>газету и бумагу нескольких </a:t>
            </a:r>
            <a:r>
              <a:rPr lang="en-US" sz="3000" smtClean="0">
                <a:latin typeface="Arial" charset="0"/>
                <a:cs typeface="Arial" charset="0"/>
              </a:rPr>
              <a:t>                      </a:t>
            </a:r>
            <a:r>
              <a:rPr lang="ru-RU" sz="3000" smtClean="0">
                <a:latin typeface="Arial" charset="0"/>
                <a:cs typeface="Arial" charset="0"/>
              </a:rPr>
              <a:t>видов или цветов, которую                                рвём руками на кусочки</a:t>
            </a:r>
            <a:r>
              <a:rPr lang="en-US" sz="3000" smtClean="0">
                <a:latin typeface="Arial" charset="0"/>
                <a:cs typeface="Arial" charset="0"/>
              </a:rPr>
              <a:t> 2</a:t>
            </a:r>
            <a:r>
              <a:rPr lang="ru-RU" sz="3000" smtClean="0">
                <a:latin typeface="Arial" charset="0"/>
                <a:cs typeface="Arial" charset="0"/>
              </a:rPr>
              <a:t>х2 см. </a:t>
            </a:r>
          </a:p>
          <a:p>
            <a:r>
              <a:rPr lang="ru-RU" sz="3000" smtClean="0">
                <a:latin typeface="Arial" charset="0"/>
                <a:cs typeface="Arial" charset="0"/>
              </a:rPr>
              <a:t>Начинаем обклеивать апельсин. Первый слой делаем из кусочков газеты. 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3716338"/>
            <a:ext cx="8713787" cy="2736850"/>
          </a:xfrm>
        </p:spPr>
        <p:txBody>
          <a:bodyPr/>
          <a:lstStyle/>
          <a:p>
            <a:pPr algn="just"/>
            <a:r>
              <a:rPr lang="ru-RU" sz="3000" smtClean="0">
                <a:latin typeface="Arial" charset="0"/>
                <a:cs typeface="Arial" charset="0"/>
              </a:rPr>
              <a:t>Следующие 8-10 слоёв бумаги приклеиваем на клейстер, хорошо разглаживая по форме.</a:t>
            </a:r>
          </a:p>
          <a:p>
            <a:pPr algn="just"/>
            <a:r>
              <a:rPr lang="ru-RU" sz="3000" smtClean="0">
                <a:latin typeface="Arial" charset="0"/>
                <a:cs typeface="Arial" charset="0"/>
              </a:rPr>
              <a:t>Последний слой делаем из кусочков белой бумаги. Вместо клейстера используем клей ПВА для прочности.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6372225" y="765175"/>
            <a:ext cx="2471738" cy="2447925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430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Arial Black</vt:lpstr>
      <vt:lpstr>Тема Office</vt:lpstr>
      <vt:lpstr>Искусство папье-маше</vt:lpstr>
      <vt:lpstr>Что такое папье-маше?</vt:lpstr>
      <vt:lpstr>История папье-маше</vt:lpstr>
      <vt:lpstr>Слайд 4</vt:lpstr>
      <vt:lpstr>Что делают из папье-маше?</vt:lpstr>
      <vt:lpstr>Изделия из папье-маше</vt:lpstr>
      <vt:lpstr>Технология изготовления  изделий из папье-маше</vt:lpstr>
      <vt:lpstr>Метод маширования  </vt:lpstr>
      <vt:lpstr>Слайд 9</vt:lpstr>
      <vt:lpstr>Слайд 10</vt:lpstr>
      <vt:lpstr>Слайд 11</vt:lpstr>
      <vt:lpstr>Спасибо  за 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Папье-маше</dc:title>
  <dc:creator>klm</dc:creator>
  <cp:lastModifiedBy>revaz</cp:lastModifiedBy>
  <cp:revision>126</cp:revision>
  <dcterms:created xsi:type="dcterms:W3CDTF">2012-06-29T05:33:43Z</dcterms:created>
  <dcterms:modified xsi:type="dcterms:W3CDTF">2013-01-15T20:38:08Z</dcterms:modified>
</cp:coreProperties>
</file>