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E19D1-3319-45F5-80A3-D07CFF9372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FCC93-26DB-4751-A88B-D9171DB54D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DB09-4880-40CC-B9C7-D5F8AC0B4D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040DD-663E-4D5F-B517-4E4D47035B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6D449-0E5A-48A2-86D1-DB1BDBA09E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64F8E-296D-40CF-9EAB-F8202668B1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AA65D-9C28-4A77-A8C8-2000A16E9A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37001-97ED-44AA-B0CC-4C4474495E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7ED94-AC8B-4D9A-BFAF-5AC28D9E54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530CE-503B-4759-A617-FEB0064917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7939F-15E2-4175-BFAF-BB8F2FDC95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AEF709-5852-467C-AB90-7DC5194C191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933825"/>
            <a:ext cx="6335712" cy="2543175"/>
          </a:xfrm>
        </p:spPr>
        <p:txBody>
          <a:bodyPr/>
          <a:lstStyle/>
          <a:p>
            <a:r>
              <a:rPr lang="ru-RU"/>
              <a:t>Какой бывает чай?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716463" y="5805488"/>
            <a:ext cx="43195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Лялина Анна Юрьевна, учитель</a:t>
            </a:r>
          </a:p>
          <a:p>
            <a:pPr>
              <a:spcBef>
                <a:spcPct val="50000"/>
              </a:spcBef>
            </a:pPr>
            <a:r>
              <a:rPr lang="ru-RU"/>
              <a:t>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35150" y="188913"/>
            <a:ext cx="5399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МОУ «СОШ №4» г. Сергиев Посад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555875" y="1052513"/>
            <a:ext cx="3960813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Tea time</a:t>
            </a:r>
            <a:endParaRPr lang="ru-RU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6" name="Picture 8" descr="заста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24400"/>
            <a:ext cx="2341563" cy="17986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4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508500"/>
            <a:ext cx="8229600" cy="21209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000"/>
              <a:t>   Выделяют также </a:t>
            </a:r>
            <a:r>
              <a:rPr lang="ru-RU" sz="2000" b="1"/>
              <a:t>красный сорт чая (хуанча)</a:t>
            </a:r>
            <a:r>
              <a:rPr lang="ru-RU" sz="2000"/>
              <a:t>. Удивительно, что этот сорт полностью ферментированного чая в России принято называть черным. Впервые красные чаи начали производить в провинции Фуцзянь, в горах У И, в районе Суй Ань. 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  <p:pic>
        <p:nvPicPr>
          <p:cNvPr id="12292" name="Picture 4" descr="красный с чашк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268413"/>
            <a:ext cx="4670425" cy="2808287"/>
          </a:xfrm>
          <a:prstGeom prst="rect">
            <a:avLst/>
          </a:prstGeom>
          <a:noFill/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3348038" y="476250"/>
            <a:ext cx="2609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Красный чай</a:t>
            </a:r>
          </a:p>
        </p:txBody>
      </p:sp>
    </p:spTree>
  </p:cSld>
  <p:clrMapOvr>
    <a:masterClrMapping/>
  </p:clrMapOvr>
  <p:transition advTm="20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997200"/>
            <a:ext cx="8229600" cy="3671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Сухие чаинки черного чая обязательно очень темного цвета: коричневого или почти черного. Коричневый цвет допустим только для черных чаев низкого качества; заварка черно-серого цвета – испорченная или очень старая. Для высококачественных черных чаев характерен легкий блестящий отлив (искра) на чаинках. В сухой заварке не должно быть посторонних включений, но в особо качественных цветочных чаях может быть много белых ворсинок – типсов. </a:t>
            </a:r>
          </a:p>
          <a:p>
            <a:pPr>
              <a:lnSpc>
                <a:spcPct val="80000"/>
              </a:lnSpc>
            </a:pPr>
            <a:r>
              <a:rPr lang="ru-RU" sz="1800"/>
              <a:t>Заваривается черный чай довольно горячей водой 90-100 ºС и настаиваются до 7 минут. Готовый чай имеет широкое разнообразие цветовых (от светлого золотисто-розового до яркого малиново-красного или красно-коричневого), вкусовых и ароматических оттенков. Специалисты подмечают, что у черного чая вкус смолистый, а горечь тяжелая, цветочный аромат- сильный. </a:t>
            </a:r>
          </a:p>
        </p:txBody>
      </p:sp>
      <p:pic>
        <p:nvPicPr>
          <p:cNvPr id="13316" name="Picture 4" descr="черный с чашк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88913"/>
            <a:ext cx="4105275" cy="2735262"/>
          </a:xfrm>
          <a:prstGeom prst="rect">
            <a:avLst/>
          </a:prstGeom>
          <a:noFill/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403350" y="981075"/>
            <a:ext cx="1676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Черный </a:t>
            </a:r>
          </a:p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чай</a:t>
            </a:r>
          </a:p>
        </p:txBody>
      </p:sp>
    </p:spTree>
  </p:cSld>
  <p:clrMapOvr>
    <a:masterClrMapping/>
  </p:clrMapOvr>
  <p:transition advTm="50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8229600" cy="37766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  </a:t>
            </a:r>
            <a:r>
              <a:rPr lang="ru-RU" sz="2000"/>
              <a:t> </a:t>
            </a:r>
            <a:r>
              <a:rPr lang="ru-RU" sz="2000" b="1"/>
              <a:t>Жасминовые чаи (Моли Хуа ча)</a:t>
            </a:r>
            <a:r>
              <a:rPr lang="ru-RU" sz="2000"/>
              <a:t> производятся во многих провинциях Китая и пользуются большой популярностью. Чаю дают впитать аромат свежесобранных цветов в процессе совместной сушки, либо добавляют засушенные цветы в готовый чай, и он приобретает аромат жасмина, но сохраняет свой собственный вкус. Жасмин прекрасен и изыскан. Его тонкий, но сильный аромат прекрасно оттеняет, но не заглушает вкус чая.</a:t>
            </a:r>
            <a:br>
              <a:rPr lang="ru-RU" sz="2000"/>
            </a:br>
            <a:r>
              <a:rPr lang="ru-RU" sz="2000"/>
              <a:t>   Цветочный чай благотворно влияет на эмоциональное состояние человека, улучшает зрение, полезен для печени и крови, способствует выведению из организма токсинов, тем самым нормализуя физиологические процессы. Жасминовые чаи хороши в холодное время года. Лёгкие и приятные, они великолепно согревают в сырую и холодную погоду </a:t>
            </a:r>
          </a:p>
        </p:txBody>
      </p:sp>
      <p:pic>
        <p:nvPicPr>
          <p:cNvPr id="14340" name="Picture 4" descr="цветочный ч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04813"/>
            <a:ext cx="2857500" cy="2095500"/>
          </a:xfrm>
          <a:prstGeom prst="rect">
            <a:avLst/>
          </a:prstGeom>
          <a:noFill/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5003800" y="836613"/>
            <a:ext cx="3124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Жасминовый и </a:t>
            </a:r>
          </a:p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цветочный чай</a:t>
            </a:r>
          </a:p>
        </p:txBody>
      </p:sp>
    </p:spTree>
  </p:cSld>
  <p:clrMapOvr>
    <a:masterClrMapping/>
  </p:clrMapOvr>
  <p:transition advTm="45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По способу механической обработки чайного листа различают: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87450" y="227647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5367" name="Picture 7" descr="байхов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00213"/>
            <a:ext cx="2192338" cy="1728787"/>
          </a:xfrm>
          <a:prstGeom prst="rect">
            <a:avLst/>
          </a:prstGeom>
          <a:noFill/>
        </p:spPr>
      </p:pic>
      <p:pic>
        <p:nvPicPr>
          <p:cNvPr id="15368" name="Picture 8" descr="прессова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789363"/>
            <a:ext cx="2447925" cy="1800225"/>
          </a:xfrm>
          <a:prstGeom prst="rect">
            <a:avLst/>
          </a:prstGeom>
          <a:noFill/>
        </p:spPr>
      </p:pic>
      <p:pic>
        <p:nvPicPr>
          <p:cNvPr id="15369" name="Picture 9" descr="быстрорастворим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284538"/>
            <a:ext cx="2162175" cy="3389312"/>
          </a:xfrm>
          <a:prstGeom prst="rect">
            <a:avLst/>
          </a:prstGeom>
          <a:noFill/>
        </p:spPr>
      </p:pic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4284663" y="1484313"/>
            <a:ext cx="4537075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Рассыпчатые (байховые) чаи</a:t>
            </a:r>
          </a:p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Прессованные чаи</a:t>
            </a:r>
          </a:p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Экстрагированные чаи</a:t>
            </a:r>
          </a:p>
        </p:txBody>
      </p:sp>
    </p:spTree>
  </p:cSld>
  <p:clrMapOvr>
    <a:masterClrMapping/>
  </p:clrMapOvr>
  <p:transition advTm="20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190023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/>
              <a:t>     Рассыпные </a:t>
            </a:r>
            <a:r>
              <a:rPr lang="ru-RU" sz="1800"/>
              <a:t>чаи, или, как их называют в торговой практике, </a:t>
            </a:r>
            <a:r>
              <a:rPr lang="ru-RU" sz="1800" b="1"/>
              <a:t>байховые, </a:t>
            </a:r>
            <a:r>
              <a:rPr lang="ru-RU" sz="1800"/>
              <a:t>самые распространённые. Это масса отдельных, не связанных между собой чаинок, фасованных в закрытую (металлическую или бумажную) упаковку. Название чая «байховый» появилось давно. Оно происходит от китайского «бай хоа», что означает «белая ресничка». Китайцы называли так один из компонентов рассыпного чая – типсы, т. е. едва распустившиеся почки, придающие чаю утончённые аромат и вкус. Чем выше процент типсов в чае, тем выше его сорт, тем он ароматнее, вкуснее и ценнее. </a:t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9750" y="2924175"/>
            <a:ext cx="8137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Прессованные </a:t>
            </a:r>
            <a:r>
              <a:rPr lang="ru-RU"/>
              <a:t>чаи представляют собой брикеты, приготовленные из спрессованных под сильным давлением чаинок различного качества – от чайной крошки до грубых листьев и даже веток чайного растения.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55650" y="4149725"/>
            <a:ext cx="7705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Экстрагированные </a:t>
            </a:r>
            <a:r>
              <a:rPr lang="ru-RU"/>
              <a:t>(или </a:t>
            </a:r>
            <a:r>
              <a:rPr lang="ru-RU" b="1"/>
              <a:t>быстрорастворимые</a:t>
            </a:r>
            <a:r>
              <a:rPr lang="ru-RU"/>
              <a:t>) чаи представляют собой экстракты или концентраты чая, дающие возможность, во-первых, ускорять и упрощать сам процесс заваривания чая, а во-вторых, размещать довольно значительные дозы чая в концентрированном виде в сравнительно небольших объемах. Собственно чайного, естественного листа эти чаи уже не содержат – это либо порошок, либо гранулы. 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advTm="50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90" grpId="0"/>
      <p:bldP spid="163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Рассыпчатые чаи в свою очередь по размерам чаинок делят на:</a:t>
            </a:r>
            <a:br>
              <a:rPr lang="ru-RU" sz="2800"/>
            </a:br>
            <a:endParaRPr lang="ru-RU" sz="28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листовые (крупные), ломаные</a:t>
            </a:r>
          </a:p>
          <a:p>
            <a:pPr>
              <a:lnSpc>
                <a:spcPct val="90000"/>
              </a:lnSpc>
            </a:pPr>
            <a:r>
              <a:rPr lang="ru-RU" sz="2400"/>
              <a:t>брокен (средние) </a:t>
            </a:r>
          </a:p>
          <a:p>
            <a:pPr>
              <a:lnSpc>
                <a:spcPct val="90000"/>
              </a:lnSpc>
            </a:pPr>
            <a:r>
              <a:rPr lang="ru-RU" sz="2400"/>
              <a:t>мелкие (высевки и крошку)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В нашей торговле принято деление лишь на крупный и мелкий чай, причём под мелким байховым чаем мы фактически подразумеваем средние чаи, поскольку высевки и крошка в розничную торговлю практически не поступали. Русский потребитель привык считать их «трухой» и всегда отвергал, хотя в других странах эти виды чая используют как дешёвый, третий сорт. 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  <p:pic>
        <p:nvPicPr>
          <p:cNvPr id="17413" name="Picture 5" descr="по разме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221163"/>
            <a:ext cx="5664200" cy="2540000"/>
          </a:xfrm>
          <a:prstGeom prst="rect">
            <a:avLst/>
          </a:prstGeom>
          <a:noFill/>
        </p:spPr>
      </p:pic>
    </p:spTree>
  </p:cSld>
  <p:clrMapOvr>
    <a:masterClrMapping/>
  </p:clrMapOvr>
  <p:transition advTm="35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/>
              <a:t>Крупные и средние чаи подразделяют по роду листа, т.е. по его качественным показателям, зависящим от сырья и фабричной обработки, на несколько категорий или степеней. 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8642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SFTGOP</a:t>
            </a:r>
            <a:r>
              <a:rPr lang="en-US"/>
              <a:t> = Specially Fine </a:t>
            </a:r>
            <a:r>
              <a:rPr lang="ru-RU"/>
              <a:t>Т</a:t>
            </a:r>
            <a:r>
              <a:rPr lang="en-US"/>
              <a:t>i</a:t>
            </a:r>
            <a:r>
              <a:rPr lang="ru-RU"/>
              <a:t>рру</a:t>
            </a:r>
            <a:r>
              <a:rPr lang="en-US"/>
              <a:t> Golden Flowery Orange Pekoe</a:t>
            </a:r>
            <a:endParaRPr lang="ru-RU"/>
          </a:p>
          <a:p>
            <a:r>
              <a:rPr lang="ru-RU" b="1"/>
              <a:t>Т</a:t>
            </a:r>
            <a:r>
              <a:rPr lang="en-US" b="1"/>
              <a:t>GF</a:t>
            </a:r>
            <a:r>
              <a:rPr lang="ru-RU" b="1"/>
              <a:t>ОР</a:t>
            </a:r>
            <a:r>
              <a:rPr lang="en-US"/>
              <a:t> = </a:t>
            </a:r>
            <a:r>
              <a:rPr lang="ru-RU"/>
              <a:t>Т</a:t>
            </a:r>
            <a:r>
              <a:rPr lang="en-US"/>
              <a:t>i</a:t>
            </a:r>
            <a:r>
              <a:rPr lang="ru-RU"/>
              <a:t>рру</a:t>
            </a:r>
            <a:r>
              <a:rPr lang="en-US"/>
              <a:t> Golden Flowery Orange Pekoe</a:t>
            </a:r>
          </a:p>
          <a:p>
            <a:r>
              <a:rPr lang="en-US" b="1"/>
              <a:t>GF</a:t>
            </a:r>
            <a:r>
              <a:rPr lang="ru-RU" b="1"/>
              <a:t>ОР</a:t>
            </a:r>
            <a:r>
              <a:rPr lang="en-US"/>
              <a:t> = Golden Flowery Orange Pekoe</a:t>
            </a:r>
          </a:p>
          <a:p>
            <a:r>
              <a:rPr lang="en-US" b="1"/>
              <a:t>F</a:t>
            </a:r>
            <a:r>
              <a:rPr lang="ru-RU" b="1"/>
              <a:t>ОР</a:t>
            </a:r>
            <a:r>
              <a:rPr lang="en-US"/>
              <a:t> = Flowery Orange Pekoe</a:t>
            </a:r>
            <a:endParaRPr lang="ru-RU"/>
          </a:p>
        </p:txBody>
      </p:sp>
      <p:pic>
        <p:nvPicPr>
          <p:cNvPr id="18438" name="Picture 6" descr="заставк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997200"/>
            <a:ext cx="3267075" cy="3594100"/>
          </a:xfrm>
          <a:prstGeom prst="rect">
            <a:avLst/>
          </a:prstGeom>
          <a:noFill/>
        </p:spPr>
      </p:pic>
    </p:spTree>
  </p:cSld>
  <p:clrMapOvr>
    <a:masterClrMapping/>
  </p:clrMapOvr>
  <p:transition advTm="25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r>
              <a:rPr lang="ru-RU" sz="1600" b="1"/>
              <a:t>FОР</a:t>
            </a:r>
            <a:r>
              <a:rPr lang="ru-RU" sz="1600"/>
              <a:t> (ФОП) характеризуется как чай отборного качества. Дополнительные буквы в аббревиатуре характеризуют более изысканные сорта. В составе этих сортов в основном завязи и самые молодые чайные листочки. </a:t>
            </a:r>
            <a:r>
              <a:rPr lang="ru-RU" sz="1600" b="1"/>
              <a:t>Tippy</a:t>
            </a:r>
            <a:r>
              <a:rPr lang="ru-RU" sz="1600"/>
              <a:t> (Типпи) в названии обозначает завязи молодых чайных листьев, которые в черном чае выделяются своей зеленоватой или желтоватой окраской.</a:t>
            </a:r>
            <a:endParaRPr lang="ru-RU" sz="1600" b="1"/>
          </a:p>
          <a:p>
            <a:pPr>
              <a:lnSpc>
                <a:spcPct val="80000"/>
              </a:lnSpc>
            </a:pPr>
            <a:r>
              <a:rPr lang="ru-RU" sz="1600" b="1"/>
              <a:t>ОР</a:t>
            </a:r>
            <a:r>
              <a:rPr lang="ru-RU" sz="1600"/>
              <a:t> = Orange Pekoe</a:t>
            </a:r>
            <a:endParaRPr lang="ru-RU" sz="1600" b="1"/>
          </a:p>
          <a:p>
            <a:pPr>
              <a:lnSpc>
                <a:spcPct val="80000"/>
              </a:lnSpc>
            </a:pPr>
            <a:r>
              <a:rPr lang="ru-RU" sz="1600" b="1"/>
              <a:t>ОР</a:t>
            </a:r>
            <a:r>
              <a:rPr lang="ru-RU" sz="1600"/>
              <a:t> (ОП) Содержит прежде всего самые молодые листья чайного куста, однако их размер несколько больше, чем в</a:t>
            </a:r>
            <a:r>
              <a:rPr lang="ru-RU" sz="1600" b="1"/>
              <a:t> FОР.</a:t>
            </a:r>
          </a:p>
          <a:p>
            <a:pPr>
              <a:lnSpc>
                <a:spcPct val="80000"/>
              </a:lnSpc>
            </a:pPr>
            <a:r>
              <a:rPr lang="ru-RU" sz="1600" b="1"/>
              <a:t>Р</a:t>
            </a:r>
            <a:r>
              <a:rPr lang="ru-RU" sz="1600"/>
              <a:t> = Pekoe</a:t>
            </a:r>
            <a:endParaRPr lang="ru-RU" sz="1600" b="1"/>
          </a:p>
          <a:p>
            <a:pPr>
              <a:lnSpc>
                <a:spcPct val="80000"/>
              </a:lnSpc>
            </a:pPr>
            <a:r>
              <a:rPr lang="ru-RU" sz="1600" b="1"/>
              <a:t>FР</a:t>
            </a:r>
            <a:r>
              <a:rPr lang="ru-RU" sz="1600"/>
              <a:t> = Flowery Pekoe</a:t>
            </a:r>
          </a:p>
          <a:p>
            <a:pPr>
              <a:lnSpc>
                <a:spcPct val="80000"/>
              </a:lnSpc>
            </a:pPr>
            <a:r>
              <a:rPr lang="ru-RU" sz="1600"/>
              <a:t>В</a:t>
            </a:r>
            <a:r>
              <a:rPr lang="ru-RU" sz="1600" b="1"/>
              <a:t> FР</a:t>
            </a:r>
            <a:r>
              <a:rPr lang="ru-RU" sz="1600"/>
              <a:t> (ФП) чайные листья более измельченные, чем в </a:t>
            </a:r>
            <a:r>
              <a:rPr lang="ru-RU" sz="1600" b="1"/>
              <a:t>Р</a:t>
            </a:r>
            <a:r>
              <a:rPr lang="ru-RU" sz="1600"/>
              <a:t> (П). В обоих сортах содержатся более мелкие и более жесткие чайные листья. Встречается также и третичный лист. Можно сказать, что сорт Pekoe (Пекоэ) является довольно обычным сортом чая, который не бывает более высокого качества.</a:t>
            </a:r>
            <a:endParaRPr lang="ru-RU" sz="1600" b="1"/>
          </a:p>
          <a:p>
            <a:pPr>
              <a:lnSpc>
                <a:spcPct val="80000"/>
              </a:lnSpc>
            </a:pPr>
            <a:r>
              <a:rPr lang="ru-RU" sz="1600" b="1"/>
              <a:t>РS</a:t>
            </a:r>
            <a:r>
              <a:rPr lang="ru-RU" sz="1600"/>
              <a:t> = Pekoe Souchong</a:t>
            </a:r>
            <a:endParaRPr lang="ru-RU" sz="1600" b="1"/>
          </a:p>
          <a:p>
            <a:pPr>
              <a:lnSpc>
                <a:spcPct val="80000"/>
              </a:lnSpc>
            </a:pPr>
            <a:r>
              <a:rPr lang="ru-RU" sz="1600" b="1"/>
              <a:t>S</a:t>
            </a:r>
            <a:r>
              <a:rPr lang="ru-RU" sz="1600"/>
              <a:t> = Souchong</a:t>
            </a:r>
          </a:p>
          <a:p>
            <a:pPr>
              <a:lnSpc>
                <a:spcPct val="80000"/>
              </a:lnSpc>
            </a:pPr>
            <a:r>
              <a:rPr lang="ru-RU" sz="1600"/>
              <a:t>Это сорта, содержащие более жесткие, крупные, полностью раскрывшиеся чайные листья.</a:t>
            </a:r>
            <a:r>
              <a:rPr lang="ru-RU" sz="1600" b="1"/>
              <a:t> Souchong </a:t>
            </a:r>
            <a:r>
              <a:rPr lang="ru-RU" sz="1600"/>
              <a:t>(Соушонг) - это китайское название более жестким сортам чая.</a:t>
            </a:r>
          </a:p>
          <a:p>
            <a:pPr>
              <a:lnSpc>
                <a:spcPct val="80000"/>
              </a:lnSpc>
            </a:pPr>
            <a:r>
              <a:rPr lang="ru-RU" sz="1600"/>
              <a:t>Размер чайных листьев возрастает с каждым сортом, если двигаться вниз по таблице. В той же последовательности снижается качество и, соответственно, цена. Т.е. самыми ценными считаются маленькие молодые чайные листья, которые удалось сохранить цельными в процессе обработки и транспортировки.</a:t>
            </a:r>
          </a:p>
        </p:txBody>
      </p:sp>
    </p:spTree>
  </p:cSld>
  <p:clrMapOvr>
    <a:masterClrMapping/>
  </p:clrMapOvr>
  <p:transition advTm="75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7200900" cy="5616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Чай прекрасный, ароматный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И на вкус такой приятный!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Он недуги исцеляет,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Он усталость прогоняет,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Силы свежие дарит,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Всем за стол присесть велит!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С восхищеньем добрый мир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Славит чудный эликсир!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</p:txBody>
      </p:sp>
      <p:pic>
        <p:nvPicPr>
          <p:cNvPr id="20485" name="Picture 5" descr="застав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052513"/>
            <a:ext cx="2952750" cy="3240087"/>
          </a:xfrm>
          <a:prstGeom prst="rect">
            <a:avLst/>
          </a:prstGeom>
          <a:noFill/>
        </p:spPr>
      </p:pic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195513" y="5157788"/>
            <a:ext cx="41814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Приятного чаепития!</a:t>
            </a:r>
          </a:p>
        </p:txBody>
      </p:sp>
    </p:spTree>
  </p:cSld>
  <p:clrMapOvr>
    <a:masterClrMapping/>
  </p:clrMapOvr>
  <p:transition advTm="30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ru-RU" sz="4000"/>
              <a:t>Используемые материалы и Интернет-ресурсы:</a:t>
            </a:r>
            <a:br>
              <a:rPr lang="ru-RU" sz="4000"/>
            </a:br>
            <a:endParaRPr lang="ru-RU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r>
              <a:rPr lang="ru-RU"/>
              <a:t>ru.wikipedia.org/wiki/</a:t>
            </a:r>
            <a:r>
              <a:rPr lang="ru-RU" b="1"/>
              <a:t>Чай</a:t>
            </a:r>
            <a:r>
              <a:rPr lang="ru-RU"/>
              <a:t> </a:t>
            </a:r>
          </a:p>
          <a:p>
            <a:r>
              <a:rPr lang="en-US"/>
              <a:t>www.tea4you.ru</a:t>
            </a:r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68313" y="3573463"/>
            <a:ext cx="6180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ru-RU" sz="3200"/>
              <a:t>www.greenteainfo.ru/?pid=795  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68313" y="4292600"/>
            <a:ext cx="7313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ru-RU" sz="3200"/>
              <a:t>www.coffeetea.ru/jurnal/tea-proizv.htm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advTm="10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22532" grpId="0"/>
      <p:bldP spid="225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60350"/>
            <a:ext cx="6335713" cy="1143000"/>
          </a:xfrm>
        </p:spPr>
        <p:txBody>
          <a:bodyPr/>
          <a:lstStyle/>
          <a:p>
            <a:pPr algn="l"/>
            <a:r>
              <a:rPr lang="ru-RU" sz="4000"/>
              <a:t>: разобраться в многообразии сортов чая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008313"/>
            <a:ext cx="8229600" cy="3849687"/>
          </a:xfrm>
        </p:spPr>
        <p:txBody>
          <a:bodyPr/>
          <a:lstStyle/>
          <a:p>
            <a:r>
              <a:rPr lang="ru-RU" sz="4000"/>
              <a:t>Задачи</a:t>
            </a:r>
            <a:r>
              <a:rPr lang="ru-RU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/>
              <a:t>Рассмотреть сорта чая</a:t>
            </a:r>
          </a:p>
          <a:p>
            <a:pPr>
              <a:buFont typeface="Wingdings" pitchFamily="2" charset="2"/>
              <a:buChar char="ü"/>
            </a:pPr>
            <a:r>
              <a:rPr lang="ru-RU"/>
              <a:t>Классифицировать их</a:t>
            </a:r>
          </a:p>
          <a:p>
            <a:pPr>
              <a:buFont typeface="Wingdings" pitchFamily="2" charset="2"/>
              <a:buChar char="ü"/>
            </a:pPr>
            <a:r>
              <a:rPr lang="ru-RU"/>
              <a:t>Знать о свойствах  различных сортов</a:t>
            </a:r>
          </a:p>
        </p:txBody>
      </p:sp>
      <p:pic>
        <p:nvPicPr>
          <p:cNvPr id="3076" name="Picture 4" descr="заставка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773238"/>
            <a:ext cx="2857500" cy="2592387"/>
          </a:xfrm>
          <a:prstGeom prst="rect">
            <a:avLst/>
          </a:prstGeom>
          <a:noFill/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990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Цель</a:t>
            </a:r>
          </a:p>
        </p:txBody>
      </p:sp>
    </p:spTree>
  </p:cSld>
  <p:clrMapOvr>
    <a:masterClrMapping/>
  </p:clrMapOvr>
  <p:transition advTm="20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636838"/>
            <a:ext cx="6553200" cy="52165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800"/>
              <a:t>Большинство потребителей привыкло различать чаи в основном по району произрастания: </a:t>
            </a:r>
            <a:r>
              <a:rPr lang="ru-RU" sz="2000" b="1"/>
              <a:t>индийский,</a:t>
            </a:r>
            <a:r>
              <a:rPr lang="ru-RU" sz="1800" b="1"/>
              <a:t> </a:t>
            </a:r>
            <a:r>
              <a:rPr lang="ru-RU" sz="2000" b="1"/>
              <a:t>цейлонский, грузинский, краснодарский</a:t>
            </a:r>
            <a:r>
              <a:rPr lang="ru-RU" sz="1800"/>
              <a:t> и т.д., считая географический признак главным для того или иного сорта чая. Такое мнение ошибочно. </a:t>
            </a:r>
            <a:br>
              <a:rPr lang="ru-RU" sz="1800"/>
            </a:br>
            <a:endParaRPr lang="ru-RU" sz="1800"/>
          </a:p>
        </p:txBody>
      </p:sp>
      <p:pic>
        <p:nvPicPr>
          <p:cNvPr id="5124" name="Picture 4" descr="инди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292600"/>
            <a:ext cx="2520950" cy="1960563"/>
          </a:xfrm>
          <a:prstGeom prst="rect">
            <a:avLst/>
          </a:prstGeom>
          <a:noFill/>
        </p:spPr>
      </p:pic>
      <p:pic>
        <p:nvPicPr>
          <p:cNvPr id="5125" name="Picture 5" descr="краснодар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2628900" cy="2159000"/>
          </a:xfrm>
          <a:prstGeom prst="rect">
            <a:avLst/>
          </a:prstGeom>
          <a:noFill/>
        </p:spPr>
      </p:pic>
      <p:pic>
        <p:nvPicPr>
          <p:cNvPr id="5126" name="Picture 6" descr="грузинск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76250"/>
            <a:ext cx="2305050" cy="1800225"/>
          </a:xfrm>
          <a:prstGeom prst="rect">
            <a:avLst/>
          </a:prstGeom>
          <a:noFill/>
        </p:spPr>
      </p:pic>
      <p:pic>
        <p:nvPicPr>
          <p:cNvPr id="5127" name="Picture 7" descr="цейлонск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365625"/>
            <a:ext cx="1719263" cy="1866900"/>
          </a:xfrm>
          <a:prstGeom prst="rect">
            <a:avLst/>
          </a:prstGeom>
          <a:noFill/>
        </p:spPr>
      </p:pic>
    </p:spTree>
  </p:cSld>
  <p:clrMapOvr>
    <a:masterClrMapping/>
  </p:clrMapOvr>
  <p:transition advTm="17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проц изготов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557338"/>
            <a:ext cx="6350000" cy="4875212"/>
          </a:xfrm>
          <a:prstGeom prst="rect">
            <a:avLst/>
          </a:prstGeom>
          <a:noFill/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195513" y="692150"/>
            <a:ext cx="4629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Процесс производства</a:t>
            </a:r>
          </a:p>
        </p:txBody>
      </p:sp>
    </p:spTree>
  </p:cSld>
  <p:clrMapOvr>
    <a:masterClrMapping/>
  </p:clrMapOvr>
  <p:transition advTm="30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00113" y="628650"/>
            <a:ext cx="72009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  Самая простая и наиболее распространенная  классификация выделяет 6 различных сортов чая по степени ферментации и 2 по виду добавок</a:t>
            </a:r>
            <a:r>
              <a:rPr lang="ru-RU"/>
              <a:t>. </a:t>
            </a:r>
          </a:p>
          <a:p>
            <a:pPr algn="r"/>
            <a:r>
              <a:rPr lang="ru-RU" sz="2800"/>
              <a:t>белый</a:t>
            </a:r>
          </a:p>
          <a:p>
            <a:pPr algn="r"/>
            <a:r>
              <a:rPr lang="ru-RU" sz="2800"/>
              <a:t>зеленый</a:t>
            </a:r>
          </a:p>
          <a:p>
            <a:pPr algn="r"/>
            <a:r>
              <a:rPr lang="ru-RU" sz="2800"/>
              <a:t>желтый</a:t>
            </a:r>
          </a:p>
          <a:p>
            <a:pPr algn="r"/>
            <a:r>
              <a:rPr lang="ru-RU" sz="2800"/>
              <a:t>улонг</a:t>
            </a:r>
          </a:p>
          <a:p>
            <a:pPr algn="r"/>
            <a:r>
              <a:rPr lang="ru-RU" sz="2800"/>
              <a:t>красный</a:t>
            </a:r>
          </a:p>
          <a:p>
            <a:pPr algn="r"/>
            <a:r>
              <a:rPr lang="ru-RU" sz="2800"/>
              <a:t>черный</a:t>
            </a:r>
          </a:p>
          <a:p>
            <a:pPr algn="r"/>
            <a:r>
              <a:rPr lang="ru-RU" sz="2800"/>
              <a:t>жасминовый</a:t>
            </a:r>
          </a:p>
          <a:p>
            <a:pPr algn="r"/>
            <a:r>
              <a:rPr lang="ru-RU" sz="2800"/>
              <a:t>цветочный </a:t>
            </a:r>
          </a:p>
        </p:txBody>
      </p:sp>
      <p:pic>
        <p:nvPicPr>
          <p:cNvPr id="7173" name="Picture 5" descr="тип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133600"/>
            <a:ext cx="3175000" cy="3441700"/>
          </a:xfrm>
          <a:prstGeom prst="rect">
            <a:avLst/>
          </a:prstGeom>
          <a:noFill/>
        </p:spPr>
      </p:pic>
    </p:spTree>
  </p:cSld>
  <p:clrMapOvr>
    <a:masterClrMapping/>
  </p:clrMapOvr>
  <p:transition advTm="20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8229600" cy="367188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000"/>
              <a:t>   </a:t>
            </a:r>
            <a:r>
              <a:rPr lang="ru-RU" sz="1600" b="1"/>
              <a:t>Белый чай (байча)</a:t>
            </a:r>
            <a:r>
              <a:rPr lang="ru-RU" sz="1600"/>
              <a:t> - самый неферментированный, он практически не подвергается обработке. Самый лучший белый чай собирают обычно ранней весной (одну почку с двумя листочками, покрытыми белым ворсом). Особенность обработки белого чая состоит в том, что он немного подвяливается на солнышке и сразу сушится. Сам чайный лист не скручивается, а остается в своей естественной форме. Все процессы делаются вручную. При сушке белого чая необходимо тщательно соблюдать правильный температурный режим, поскольку слишком высокая температура убьет удивительно нежный вкус чая, а слишком низкая сделает чай пресным. В силу того, что белый чай охлаждает и убирает жар, его лучше всего пить в теплое время года. Белый чай достаточно лёгок, поэтому настаивать его можно чуть дольше. Однако же, лучше сделать чай слабым, чем крепким. Тогда его вкус можно ощутить в полной мере. </a:t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endParaRPr lang="ru-RU" sz="1600"/>
          </a:p>
        </p:txBody>
      </p:sp>
      <p:pic>
        <p:nvPicPr>
          <p:cNvPr id="8196" name="Picture 4" descr="белый с чашк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88913"/>
            <a:ext cx="3970337" cy="2952750"/>
          </a:xfrm>
          <a:prstGeom prst="rect">
            <a:avLst/>
          </a:prstGeom>
          <a:noFill/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331913" y="981075"/>
            <a:ext cx="13620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Белый</a:t>
            </a:r>
          </a:p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чай</a:t>
            </a:r>
          </a:p>
        </p:txBody>
      </p:sp>
    </p:spTree>
  </p:cSld>
  <p:clrMapOvr>
    <a:masterClrMapping/>
  </p:clrMapOvr>
  <p:transition advTm="45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800"/>
              <a:t/>
            </a:r>
            <a:br>
              <a:rPr lang="ru-RU" sz="800"/>
            </a:br>
            <a:r>
              <a:rPr lang="ru-RU" sz="1800"/>
              <a:t>   </a:t>
            </a:r>
            <a:r>
              <a:rPr lang="ru-RU" sz="1800" b="1"/>
              <a:t>У желтых (хуанча) и зеленых (люйча)</a:t>
            </a:r>
            <a:r>
              <a:rPr lang="ru-RU" sz="1800"/>
              <a:t>  чаев степень ферментации чуть выше. Эти чаи не проходит до конца процесс ферментации. Их просто завяливают и практически сразу останавливают бродильные процессы прожаркой и просушиванием. Чай скручивают вручную и сушат на специальных вогнутых сковородах, помешивая..</a:t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>   Жёлтый чай по своим свойствам очень близок к зелёным, однако технология его производства имеет две характерные особенности.</a:t>
            </a:r>
            <a:br>
              <a:rPr lang="ru-RU" sz="1800"/>
            </a:br>
            <a:r>
              <a:rPr lang="ru-RU" sz="1800"/>
              <a:t>   Первая - жёлтый чай проходит процедуру «томления»: чайный лист некоторое время подсушивается на прохладном ветерке, и затем его какое-то время держат на пару, отчего он постепенно желтеет. За счёт этого происходит особый процесс ферментации - посредством тепла и влаги, который достигает в жёлтом чае 85%.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/>
              <a:t>   Вторая особенность жёлтого чая это то, что собирают не листья, а ещё нераскрывшиеся почки. Поскольку чайные кусты для жёлтого чая с давних времен подвергались специальной селекции, ветки у них редкие, в результате почки плотные и тяжёлые. Заваривают жёлтый чай традиционным способом, в отличии от зелёного настаивают чуть дольше. Настой получается желтоватого оттенка, очень прозрачный, ароматный и дает совершенно изумительный аромат. Еще совсем недавно за вывоз чая желтых сортов из Китая полагалась смертная казнь.</a:t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200"/>
              <a:t/>
            </a:r>
            <a:br>
              <a:rPr lang="ru-RU" sz="1200"/>
            </a:br>
            <a:endParaRPr lang="ru-RU" sz="1200"/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8007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Зеленый чай.       Желтый чай.</a:t>
            </a:r>
          </a:p>
        </p:txBody>
      </p:sp>
    </p:spTree>
  </p:cSld>
  <p:clrMapOvr>
    <a:masterClrMapping/>
  </p:clrMapOvr>
  <p:transition advTm="60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Зеленый чай.      Желтый чай.</a:t>
            </a:r>
          </a:p>
        </p:txBody>
      </p:sp>
      <p:pic>
        <p:nvPicPr>
          <p:cNvPr id="10244" name="Picture 4" descr="желтый с чашк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484313"/>
            <a:ext cx="2095500" cy="1571625"/>
          </a:xfrm>
          <a:prstGeom prst="rect">
            <a:avLst/>
          </a:prstGeom>
          <a:noFill/>
        </p:spPr>
      </p:pic>
      <p:pic>
        <p:nvPicPr>
          <p:cNvPr id="10245" name="Picture 5" descr="зеленый ч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341438"/>
            <a:ext cx="3048000" cy="4572000"/>
          </a:xfrm>
          <a:prstGeom prst="rect">
            <a:avLst/>
          </a:prstGeom>
          <a:noFill/>
        </p:spPr>
      </p:pic>
      <p:pic>
        <p:nvPicPr>
          <p:cNvPr id="10246" name="Picture 6" descr="желт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141663"/>
            <a:ext cx="3530600" cy="3167062"/>
          </a:xfrm>
          <a:prstGeom prst="rect">
            <a:avLst/>
          </a:prstGeom>
          <a:noFill/>
        </p:spPr>
      </p:pic>
    </p:spTree>
  </p:cSld>
  <p:clrMapOvr>
    <a:masterClrMapping/>
  </p:clrMapOvr>
  <p:transition advTm="15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4824413" cy="6264275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800"/>
              <a:t/>
            </a:r>
            <a:br>
              <a:rPr lang="ru-RU" sz="800"/>
            </a:br>
            <a:r>
              <a:rPr lang="ru-RU" sz="1800"/>
              <a:t>   </a:t>
            </a:r>
            <a:r>
              <a:rPr lang="ru-RU" sz="1800" b="1"/>
              <a:t>Улонги (цинча)</a:t>
            </a:r>
            <a:r>
              <a:rPr lang="ru-RU" sz="1800"/>
              <a:t> - это полуферментированные чаи, которые можно встретить и под другим названием - улуны, или улунские чаи (в переводе "У Лун" означает черный дракон). У дорогих сортов цвет такого чая напоминает цвет драгоценной бирюзы. Для лучшего восприятия достоинств таких чаев применяется особый способ заваривания - "гунфу-ча" (высшее мастерство чая), сохранившийся на Тайване и у самых тонких любителей чая на материке. Этот способ требует специальной посуды, предметной среды, знаний и состояний. Он по праву может называться Китайской чайной церемонией. В ней используется особая посуда, в которой скрыта тысячелетняя традиционная символика гармоничного соединения двух первоначал: небесного и земного. А вся церемония включает в себя взаимодействие пяти основных элементов: дерева, огня, почвы, металла и воды - ключ понимания структуры устройства мира в традиционном Китае. </a:t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  <p:pic>
        <p:nvPicPr>
          <p:cNvPr id="11268" name="Picture 4" descr="улонг с чашк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773238"/>
            <a:ext cx="3333750" cy="3333750"/>
          </a:xfrm>
          <a:prstGeom prst="rect">
            <a:avLst/>
          </a:prstGeom>
          <a:noFill/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6659563" y="620713"/>
            <a:ext cx="11144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Улонг</a:t>
            </a:r>
          </a:p>
        </p:txBody>
      </p:sp>
    </p:spTree>
  </p:cSld>
  <p:clrMapOvr>
    <a:masterClrMapping/>
  </p:clrMapOvr>
  <p:transition advTm="55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864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Wingdings</vt:lpstr>
      <vt:lpstr>Оформление по умолчанию</vt:lpstr>
      <vt:lpstr>Слайд 1</vt:lpstr>
      <vt:lpstr>: разобраться в многообразии сортов чая</vt:lpstr>
      <vt:lpstr>Слайд 3</vt:lpstr>
      <vt:lpstr>Слайд 4</vt:lpstr>
      <vt:lpstr>Слайд 5</vt:lpstr>
      <vt:lpstr>Слайд 6</vt:lpstr>
      <vt:lpstr>Слайд 7</vt:lpstr>
      <vt:lpstr>Зеленый чай.      Желтый чай.</vt:lpstr>
      <vt:lpstr>Слайд 9</vt:lpstr>
      <vt:lpstr>Слайд 10</vt:lpstr>
      <vt:lpstr>Слайд 11</vt:lpstr>
      <vt:lpstr>Слайд 12</vt:lpstr>
      <vt:lpstr>По способу механической обработки чайного листа различают:</vt:lpstr>
      <vt:lpstr>Слайд 14</vt:lpstr>
      <vt:lpstr>Рассыпчатые чаи в свою очередь по размерам чаинок делят на: </vt:lpstr>
      <vt:lpstr>Слайд 16</vt:lpstr>
      <vt:lpstr>Слайд 17</vt:lpstr>
      <vt:lpstr>Слайд 18</vt:lpstr>
      <vt:lpstr>Используемые материалы и Интернет-ресурсы: </vt:lpstr>
    </vt:vector>
  </TitlesOfParts>
  <Company>иоо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 time</dc:title>
  <dc:creator>user</dc:creator>
  <cp:lastModifiedBy>revaz</cp:lastModifiedBy>
  <cp:revision>38</cp:revision>
  <dcterms:created xsi:type="dcterms:W3CDTF">2009-03-10T12:51:35Z</dcterms:created>
  <dcterms:modified xsi:type="dcterms:W3CDTF">2013-01-14T19:57:55Z</dcterms:modified>
</cp:coreProperties>
</file>