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61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94" r:id="rId15"/>
    <p:sldId id="271" r:id="rId16"/>
    <p:sldId id="276" r:id="rId17"/>
    <p:sldId id="259" r:id="rId18"/>
    <p:sldId id="278" r:id="rId19"/>
    <p:sldId id="277" r:id="rId20"/>
    <p:sldId id="279" r:id="rId21"/>
    <p:sldId id="280" r:id="rId22"/>
    <p:sldId id="272" r:id="rId23"/>
    <p:sldId id="292" r:id="rId24"/>
    <p:sldId id="275" r:id="rId25"/>
    <p:sldId id="281" r:id="rId26"/>
    <p:sldId id="258" r:id="rId27"/>
    <p:sldId id="282" r:id="rId28"/>
    <p:sldId id="29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7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1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50A0-DF6B-4713-A157-0F84A66676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8C37-28EE-47CC-8FC5-2FEFB04D0D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0975-BC60-477D-B418-9A3D8FABEA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E54D-F64B-4088-BF57-3038BFB1D9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E65E-3406-400E-A1D7-CDBE7E6412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48D3-4D64-4F7A-9FC3-35577C7A6C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618C-71B5-4CCF-B04A-FF9C858C63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CC3B-10FC-4404-9DAF-FF7C87379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9E18-89C7-4A61-BABA-F0EE43C0F9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C62F-3658-4218-BBF0-A38B95E9FF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0FAD-CAC0-4155-8D4E-D20EAFEE71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9F38716-6AE5-46DD-9D1B-3D0A0255FA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1;&#1085;&#1072;\Desktop\&#1055;&#1045;&#1044;%20&#1057;&#1054;&#1042;&#1045;&#1058;%202011\MVI_1821.AVI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C:\Users\&#1071;&#1085;&#1072;\Desktop\&#1055;&#1045;&#1044;%20&#1057;&#1054;&#1042;&#1045;&#1058;%202011\MVI_1830.AVI" TargetMode="External"/><Relationship Id="rId1" Type="http://schemas.openxmlformats.org/officeDocument/2006/relationships/video" Target="file:///C:\Users\&#1071;&#1085;&#1072;\Desktop\&#1055;&#1045;&#1044;%20&#1057;&#1054;&#1042;&#1045;&#1058;%202011\MVI_1833.AVI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&#1071;&#1085;&#1072;\Desktop\&#1055;&#1045;&#1044;%20&#1057;&#1054;&#1042;&#1045;&#1058;%202011\MVI_1836.AVI" TargetMode="External"/><Relationship Id="rId1" Type="http://schemas.openxmlformats.org/officeDocument/2006/relationships/video" Target="file:///C:\Users\&#1071;&#1085;&#1072;\Desktop\&#1055;&#1045;&#1044;%20&#1057;&#1054;&#1042;&#1045;&#1058;%202011\MVI_1834.AVI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71;&#1085;&#1072;\Desktop\&#1055;&#1045;&#1044;%20&#1057;&#1054;&#1042;&#1045;&#1058;%202011\MVI_1839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&#1071;&#1085;&#1072;\Desktop\&#1055;&#1045;&#1044;%20&#1057;&#1054;&#1042;&#1045;&#1058;%202011\MVI_1807.AVI" TargetMode="External"/><Relationship Id="rId1" Type="http://schemas.openxmlformats.org/officeDocument/2006/relationships/video" Target="file:///C:\Users\&#1071;&#1085;&#1072;\Desktop\&#1055;&#1045;&#1044;%20&#1057;&#1054;&#1042;&#1045;&#1058;%202011\MVI_1840.AVI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2" Type="http://schemas.openxmlformats.org/officeDocument/2006/relationships/video" Target="file:///C:\Users\&#1071;&#1085;&#1072;\Desktop\&#1055;&#1045;&#1044;%20&#1057;&#1054;&#1042;&#1045;&#1058;%202011\MVI_1968.AVI" TargetMode="External"/><Relationship Id="rId1" Type="http://schemas.openxmlformats.org/officeDocument/2006/relationships/video" Target="file:///C:\Users\&#1071;&#1085;&#1072;\Desktop\&#1055;&#1045;&#1044;%20&#1057;&#1054;&#1042;&#1045;&#1058;%202011\MVI_1967.AVI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&#1071;&#1085;&#1072;\Desktop\&#1055;&#1045;&#1044;%20&#1057;&#1054;&#1042;&#1045;&#1058;%202011\MVI_1961.AVI" TargetMode="External"/><Relationship Id="rId1" Type="http://schemas.openxmlformats.org/officeDocument/2006/relationships/video" Target="file:///C:\Users\&#1071;&#1085;&#1072;\Desktop\&#1055;&#1045;&#1044;%20&#1057;&#1054;&#1042;&#1045;&#1058;%202011\MVI_1966.AVI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&#1071;&#1085;&#1072;\Desktop\&#1055;&#1045;&#1044;%20&#1057;&#1054;&#1042;&#1045;&#1058;%202011\MVI_1954.AVI" TargetMode="External"/><Relationship Id="rId1" Type="http://schemas.openxmlformats.org/officeDocument/2006/relationships/video" Target="file:///C:\Users\&#1071;&#1085;&#1072;\Desktop\&#1055;&#1045;&#1044;%20&#1057;&#1054;&#1042;&#1045;&#1058;%202011\MVI_1953.AVI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&#1071;&#1085;&#1072;\Desktop\&#1055;&#1045;&#1044;%20&#1057;&#1054;&#1042;&#1045;&#1058;%202011\MVI_1950.AVI" TargetMode="External"/><Relationship Id="rId1" Type="http://schemas.openxmlformats.org/officeDocument/2006/relationships/video" Target="file:///C:\Users\&#1071;&#1085;&#1072;\Desktop\&#1055;&#1045;&#1044;%20&#1057;&#1054;&#1042;&#1045;&#1058;%202011\MVI_1946.AVI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536575" y="701675"/>
            <a:ext cx="8064500" cy="3986213"/>
            <a:chOff x="338" y="442"/>
            <a:chExt cx="5080" cy="2511"/>
          </a:xfrm>
        </p:grpSpPr>
        <p:pic>
          <p:nvPicPr>
            <p:cNvPr id="1331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" y="442"/>
              <a:ext cx="5080" cy="2511"/>
            </a:xfrm>
            <a:prstGeom prst="rect">
              <a:avLst/>
            </a:prstGeom>
            <a:noFill/>
          </p:spPr>
        </p:pic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432" y="482"/>
              <a:ext cx="4896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5400" b="1">
                  <a:solidFill>
                    <a:srgbClr val="0070C0"/>
                  </a:solidFill>
                  <a:latin typeface="Constantia" pitchFamily="18" charset="0"/>
                </a:rPr>
                <a:t>Системно - деятельностный подход в обучении иностранному языку</a:t>
              </a:r>
            </a:p>
          </p:txBody>
        </p:sp>
      </p:grp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508500"/>
            <a:ext cx="6400800" cy="914400"/>
          </a:xfrm>
        </p:spPr>
        <p:txBody>
          <a:bodyPr/>
          <a:lstStyle/>
          <a:p>
            <a:r>
              <a:rPr lang="ru-RU" smtClean="0"/>
              <a:t>ГБОУ СОШ 1056 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i="1" dirty="0" smtClean="0">
                <a:latin typeface="Constantia" pitchFamily="18" charset="0"/>
              </a:rPr>
              <a:t>Методики парной работы</a:t>
            </a:r>
            <a:endParaRPr lang="ru-RU" i="1" dirty="0">
              <a:latin typeface="Constantia" pitchFamily="18" charset="0"/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238125" y="1468438"/>
            <a:ext cx="8504238" cy="4730750"/>
            <a:chOff x="150" y="925"/>
            <a:chExt cx="5357" cy="2980"/>
          </a:xfrm>
        </p:grpSpPr>
        <p:pic>
          <p:nvPicPr>
            <p:cNvPr id="22530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" y="925"/>
              <a:ext cx="5357" cy="2980"/>
            </a:xfrm>
            <a:prstGeom prst="rect">
              <a:avLst/>
            </a:prstGeom>
            <a:noFill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3600">
                  <a:solidFill>
                    <a:srgbClr val="1E4649"/>
                  </a:solidFill>
                  <a:latin typeface="Times New Roman" pitchFamily="18" charset="0"/>
                  <a:cs typeface="Times New Roman" pitchFamily="18" charset="0"/>
                </a:rPr>
                <a:t> 1. Использование метода Ривина А.Г.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3600">
                  <a:solidFill>
                    <a:srgbClr val="1E4649"/>
                  </a:solidFill>
                  <a:latin typeface="Times New Roman" pitchFamily="18" charset="0"/>
                  <a:cs typeface="Times New Roman" pitchFamily="18" charset="0"/>
                </a:rPr>
                <a:t>2. Обратная методика Ривина А.Г. 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3600">
                  <a:solidFill>
                    <a:srgbClr val="1E4649"/>
                  </a:solidFill>
                  <a:latin typeface="Times New Roman" pitchFamily="18" charset="0"/>
                  <a:cs typeface="Times New Roman" pitchFamily="18" charset="0"/>
                </a:rPr>
                <a:t> 3. Методика взаимопередачи тем 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3600">
                  <a:solidFill>
                    <a:srgbClr val="1E4649"/>
                  </a:solidFill>
                  <a:latin typeface="Times New Roman" pitchFamily="18" charset="0"/>
                  <a:cs typeface="Times New Roman" pitchFamily="18" charset="0"/>
                </a:rPr>
                <a:t> 4. Методика взаимотренажа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3600">
                  <a:solidFill>
                    <a:srgbClr val="1E4649"/>
                  </a:solidFill>
                  <a:latin typeface="Times New Roman" pitchFamily="18" charset="0"/>
                  <a:cs typeface="Times New Roman" pitchFamily="18" charset="0"/>
                </a:rPr>
                <a:t>5. Методика взаимопроверки индивидуальных заданий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Методы групповой работы</a:t>
            </a:r>
            <a:endParaRPr lang="ru-RU" b="1" i="1" dirty="0">
              <a:solidFill>
                <a:schemeClr val="accent4">
                  <a:lumMod val="75000"/>
                  <a:lumOff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i="1" smtClean="0">
                <a:solidFill>
                  <a:srgbClr val="000000"/>
                </a:solidFill>
                <a:latin typeface="Cambria" pitchFamily="18" charset="0"/>
                <a:ea typeface="Arabic Typesetting"/>
                <a:cs typeface="Arabic Typesetting"/>
              </a:rPr>
              <a:t>1.Метод «разрезанной информации».</a:t>
            </a:r>
          </a:p>
          <a:p>
            <a:r>
              <a:rPr lang="ru-RU" sz="4800" b="1" i="1" smtClean="0">
                <a:solidFill>
                  <a:srgbClr val="000000"/>
                </a:solidFill>
                <a:latin typeface="Cambria" pitchFamily="18" charset="0"/>
                <a:ea typeface="Arabic Typesetting"/>
                <a:cs typeface="Arabic Typesetting"/>
              </a:rPr>
              <a:t>2. Метод «учимся вместе». </a:t>
            </a:r>
          </a:p>
          <a:p>
            <a:r>
              <a:rPr lang="ru-RU" sz="4800" b="1" i="1" smtClean="0">
                <a:solidFill>
                  <a:srgbClr val="000000"/>
                </a:solidFill>
                <a:latin typeface="Cambria" pitchFamily="18" charset="0"/>
                <a:ea typeface="Arabic Typesetting"/>
                <a:cs typeface="Arabic Typesetting"/>
              </a:rPr>
              <a:t>3. Метод	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Современные образовательные технологии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деятельностного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типа</a:t>
            </a:r>
            <a:endParaRPr lang="ru-RU" sz="36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 – диалогическая технология;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мини – исследования;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деятельности;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оценивания образовательных достижений (учебных успехов);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сотрудничества;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– технология.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latin typeface="Verdana" pitchFamily="32" charset="0"/>
              </a:rPr>
              <a:t>Системно-деятельностный подход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Скажи мне, и я забуду,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покажи мне, и я запомню,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дай мне </a:t>
            </a: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действовать самому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я научусь.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Фридрих </a:t>
            </a:r>
            <a:r>
              <a:rPr lang="ru-RU" dirty="0" err="1" smtClean="0"/>
              <a:t>Дистервег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0000"/>
                </a:solidFill>
              </a:rPr>
              <a:t>«Настоящий учитель показывает своему ученику не готовое задание, над которым положены тысячелетия труда, но ведет его к </a:t>
            </a:r>
            <a:r>
              <a:rPr lang="ru-RU" b="1" i="1" dirty="0" err="1" smtClean="0">
                <a:solidFill>
                  <a:srgbClr val="000000"/>
                </a:solidFill>
              </a:rPr>
              <a:t>разрабатыванию</a:t>
            </a:r>
            <a:r>
              <a:rPr lang="ru-RU" b="1" i="1" dirty="0" smtClean="0">
                <a:solidFill>
                  <a:srgbClr val="000000"/>
                </a:solidFill>
              </a:rPr>
              <a:t> строительного материала, возводит здание с ним вместе, учит его строительству…»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Начальный этап обучения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572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52110A"/>
                </a:solidFill>
              </a:rPr>
              <a:t>2 класс </a:t>
            </a:r>
          </a:p>
          <a:p>
            <a:pPr algn="ctr">
              <a:defRPr/>
            </a:pPr>
            <a:r>
              <a:rPr lang="ru-RU" dirty="0" smtClean="0">
                <a:solidFill>
                  <a:srgbClr val="52110A"/>
                </a:solidFill>
              </a:rPr>
              <a:t>  Проектная работа</a:t>
            </a:r>
            <a:endParaRPr lang="ru-RU" dirty="0">
              <a:solidFill>
                <a:srgbClr val="52110A"/>
              </a:solidFill>
            </a:endParaRPr>
          </a:p>
        </p:txBody>
      </p:sp>
      <p:pic>
        <p:nvPicPr>
          <p:cNvPr id="4" name="Содержимое 3" descr="IMG_18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7575D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572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The   </a:t>
            </a:r>
            <a:r>
              <a:rPr lang="ru-RU" dirty="0" smtClean="0">
                <a:solidFill>
                  <a:srgbClr val="002060"/>
                </a:solidFill>
              </a:rPr>
              <a:t>АВС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Книга об алфавите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G_18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635250"/>
            <a:ext cx="4038600" cy="3030538"/>
          </a:xfrm>
          <a:ln w="57150">
            <a:solidFill>
              <a:srgbClr val="7575D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282700"/>
          </a:xfr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Предметное действие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2 класс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Содержимое 4" descr="IMG_18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3600450" cy="2884487"/>
          </a:xfrm>
          <a:noFill/>
          <a:ln w="57150">
            <a:solidFill>
              <a:srgbClr val="1E4649"/>
            </a:solidFill>
          </a:ln>
        </p:spPr>
      </p:pic>
      <p:pic>
        <p:nvPicPr>
          <p:cNvPr id="6" name="MVI_1821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284663" y="1989138"/>
            <a:ext cx="4408487" cy="3327400"/>
          </a:xfrm>
          <a:ln w="57150">
            <a:solidFill>
              <a:schemeClr val="accent2"/>
            </a:solidFill>
          </a:ln>
        </p:spPr>
      </p:pic>
      <p:pic>
        <p:nvPicPr>
          <p:cNvPr id="28676" name="Picture 6" descr="C:\Users\Яна\AppData\Local\Microsoft\Windows\Temporary Internet Files\Content.IE5\G248VUQL\MP90040113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724400"/>
            <a:ext cx="21447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6875" y="19050"/>
            <a:ext cx="8345488" cy="1681163"/>
            <a:chOff x="250" y="12"/>
            <a:chExt cx="5257" cy="1059"/>
          </a:xfrm>
        </p:grpSpPr>
        <p:pic>
          <p:nvPicPr>
            <p:cNvPr id="2969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2"/>
              <a:ext cx="5257" cy="1059"/>
            </a:xfrm>
            <a:prstGeom prst="rect">
              <a:avLst/>
            </a:prstGeom>
            <a:noFill/>
          </p:spPr>
        </p:pic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7900">
                  <a:solidFill>
                    <a:srgbClr val="FFFFFF"/>
                  </a:solidFill>
                </a:rPr>
                <a:t>Гёте</a:t>
              </a:r>
            </a:p>
          </p:txBody>
        </p:sp>
      </p:grp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i="1" smtClean="0">
                <a:latin typeface="Constantia" pitchFamily="18" charset="0"/>
              </a:rPr>
              <a:t>Кто не знает чужих языков, не имеет понятия и о своем.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2962275" cy="1162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2 класс  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MVI_183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2205038"/>
            <a:ext cx="4537075" cy="3225800"/>
          </a:xfrm>
          <a:ln w="76200">
            <a:solidFill>
              <a:srgbClr val="222268"/>
            </a:solidFill>
          </a:ln>
        </p:spPr>
      </p:pic>
      <p:grpSp>
        <p:nvGrpSpPr>
          <p:cNvPr id="4" name="Текст 3"/>
          <p:cNvGrpSpPr>
            <a:grpSpLocks noGrp="1"/>
          </p:cNvGrpSpPr>
          <p:nvPr/>
        </p:nvGrpSpPr>
        <p:grpSpPr bwMode="auto">
          <a:xfrm>
            <a:off x="3541713" y="207963"/>
            <a:ext cx="5230812" cy="1925637"/>
            <a:chOff x="2231" y="131"/>
            <a:chExt cx="3295" cy="1213"/>
          </a:xfrm>
        </p:grpSpPr>
        <p:pic>
          <p:nvPicPr>
            <p:cNvPr id="30723" name="Текст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1" y="131"/>
              <a:ext cx="3295" cy="1213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2381" y="210"/>
              <a:ext cx="294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3600">
                  <a:solidFill>
                    <a:srgbClr val="FFFFFF"/>
                  </a:solidFill>
                  <a:latin typeface="Comic Sans MS" pitchFamily="66" charset="0"/>
                </a:rPr>
                <a:t>Закрепление речевого образца на тему </a:t>
              </a:r>
              <a:r>
                <a:rPr lang="en-US" sz="3600">
                  <a:solidFill>
                    <a:srgbClr val="FFFFFF"/>
                  </a:solidFill>
                  <a:latin typeface="Comic Sans MS" pitchFamily="66" charset="0"/>
                </a:rPr>
                <a:t>FOOD (</a:t>
              </a:r>
              <a:r>
                <a:rPr lang="ru-RU" sz="3600">
                  <a:solidFill>
                    <a:srgbClr val="FFFFFF"/>
                  </a:solidFill>
                  <a:latin typeface="Comic Sans MS" pitchFamily="66" charset="0"/>
                </a:rPr>
                <a:t>Еда</a:t>
              </a:r>
              <a:r>
                <a:rPr lang="en-US" sz="3600">
                  <a:solidFill>
                    <a:srgbClr val="FFFFFF"/>
                  </a:solidFill>
                  <a:latin typeface="Comic Sans MS" pitchFamily="66" charset="0"/>
                </a:rPr>
                <a:t>)</a:t>
              </a:r>
              <a:endParaRPr lang="ru-RU" sz="3600">
                <a:solidFill>
                  <a:srgbClr val="FFFFFF"/>
                </a:solidFill>
                <a:latin typeface="Comic Sans MS" pitchFamily="66" charset="0"/>
              </a:endParaRPr>
            </a:p>
            <a:p>
              <a:pPr>
                <a:spcBef>
                  <a:spcPct val="20000"/>
                </a:spcBef>
              </a:pPr>
              <a:endParaRPr lang="ru-RU" sz="4000">
                <a:solidFill>
                  <a:srgbClr val="FFFFFF"/>
                </a:solidFill>
              </a:endParaRPr>
            </a:p>
          </p:txBody>
        </p:sp>
      </p:grpSp>
      <p:pic>
        <p:nvPicPr>
          <p:cNvPr id="7" name="MVI_183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2205038"/>
            <a:ext cx="3600450" cy="3311525"/>
          </a:xfrm>
          <a:prstGeom prst="rect">
            <a:avLst/>
          </a:prstGeom>
          <a:noFill/>
          <a:ln w="57150">
            <a:solidFill>
              <a:srgbClr val="2222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Игровые приемы </a:t>
            </a:r>
            <a:br>
              <a:rPr lang="ru-RU" dirty="0" smtClean="0"/>
            </a:br>
            <a:r>
              <a:rPr lang="ru-RU" dirty="0" smtClean="0"/>
              <a:t>(Мне нравиться /не нравиться)</a:t>
            </a:r>
            <a:endParaRPr lang="ru-RU" dirty="0"/>
          </a:p>
        </p:txBody>
      </p:sp>
      <p:pic>
        <p:nvPicPr>
          <p:cNvPr id="8" name="MVI_1834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908175"/>
            <a:ext cx="3960813" cy="2970213"/>
          </a:xfrm>
          <a:ln w="57150">
            <a:solidFill>
              <a:srgbClr val="222268"/>
            </a:solidFill>
          </a:ln>
        </p:spPr>
      </p:pic>
      <p:pic>
        <p:nvPicPr>
          <p:cNvPr id="10" name="MVI_1836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855788"/>
            <a:ext cx="4100512" cy="3074987"/>
          </a:xfrm>
          <a:ln w="57150">
            <a:solidFill>
              <a:srgbClr val="224B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  <a:cs typeface="Courier New" pitchFamily="49" charset="0"/>
              </a:rPr>
              <a:t>Китайская мудрость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  <a:cs typeface="Courier New" pitchFamily="49" charset="0"/>
            </a:endParaRPr>
          </a:p>
        </p:txBody>
      </p:sp>
      <p:pic>
        <p:nvPicPr>
          <p:cNvPr id="4" name="Picture 6" descr="Рисунок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3933825"/>
            <a:ext cx="2324100" cy="2513013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7450" y="1557338"/>
            <a:ext cx="6697663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00"/>
                </a:solidFill>
              </a:rPr>
              <a:t>“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Я слышу – я забываю,   я вижу – я запоминаю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,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я делаю – я усваиваю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”.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Физ. минутка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MVI_1839.AVI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700213"/>
            <a:ext cx="6096000" cy="4572000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i="1" dirty="0" smtClean="0">
                <a:latin typeface="Cambria" pitchFamily="18" charset="0"/>
              </a:rPr>
              <a:t>2 класс Читаем и поем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latin typeface="Cambria" pitchFamily="18" charset="0"/>
              </a:rPr>
              <a:t>Рассказ</a:t>
            </a:r>
            <a:endParaRPr lang="ru-RU" dirty="0"/>
          </a:p>
        </p:txBody>
      </p:sp>
      <p:pic>
        <p:nvPicPr>
          <p:cNvPr id="10" name="MVI_1840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00B0F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/>
              <a:t>Песня об алфавите</a:t>
            </a:r>
            <a:endParaRPr lang="ru-RU" dirty="0"/>
          </a:p>
        </p:txBody>
      </p:sp>
      <p:pic>
        <p:nvPicPr>
          <p:cNvPr id="9" name="MVI_1807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645025" y="2635250"/>
            <a:ext cx="4040188" cy="3030538"/>
          </a:xfrm>
          <a:ln w="57150">
            <a:solidFill>
              <a:srgbClr val="3C8C9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12825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  <a:latin typeface="Comic Sans MS" pitchFamily="66" charset="0"/>
              </a:rPr>
              <a:t>At the lesson (</a:t>
            </a:r>
            <a:r>
              <a:rPr lang="ru-RU" b="1" smtClean="0">
                <a:solidFill>
                  <a:srgbClr val="00B050"/>
                </a:solidFill>
                <a:latin typeface="Comic Sans MS" pitchFamily="66" charset="0"/>
              </a:rPr>
              <a:t>на уроке</a:t>
            </a:r>
            <a:r>
              <a:rPr lang="en-US" b="1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ru-RU" b="1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4040187" cy="11223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 класс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Работа у доски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Яна\Desktop\ПЕД СОВЕТ 2011\IMG_1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6B6BCF"/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196975"/>
            <a:ext cx="4041775" cy="11525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Яркая наглядность-мотивация к изучению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IMG_184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635250"/>
            <a:ext cx="4038600" cy="3030538"/>
          </a:xfrm>
          <a:ln w="57150">
            <a:solidFill>
              <a:srgbClr val="26267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860800"/>
            <a:ext cx="5761038" cy="13620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dirty="0" smtClean="0"/>
              <a:t>ФРИДРИХ Адольф </a:t>
            </a:r>
            <a:br>
              <a:rPr lang="ru-RU" sz="3200" dirty="0" smtClean="0"/>
            </a:br>
            <a:r>
              <a:rPr lang="ru-RU" sz="3200" dirty="0" err="1" smtClean="0"/>
              <a:t>вильгельм</a:t>
            </a:r>
            <a:r>
              <a:rPr lang="ru-RU" sz="3200" dirty="0" smtClean="0"/>
              <a:t> </a:t>
            </a:r>
            <a:r>
              <a:rPr lang="ru-RU" sz="3200" dirty="0" err="1" smtClean="0"/>
              <a:t>дистервег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476250"/>
            <a:ext cx="7772400" cy="3384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5400" dirty="0" smtClean="0">
                <a:latin typeface="Century" pitchFamily="18" charset="0"/>
              </a:rPr>
              <a:t>ПЛОХОЙ УЧИТЕЛЬ ПРЕПОДНОСИТ ИСТИНУ, ХОРОШИЙ УЧИТ ЕЕ НАХОДИТЬ</a:t>
            </a:r>
            <a:endParaRPr lang="ru-RU" sz="5400" dirty="0">
              <a:latin typeface="Century" pitchFamily="18" charset="0"/>
            </a:endParaRPr>
          </a:p>
        </p:txBody>
      </p:sp>
      <p:pic>
        <p:nvPicPr>
          <p:cNvPr id="35843" name="Picture 8" descr="C:\Users\Яна\AppData\Local\Microsoft\Windows\Temporary Internet Files\Content.IE5\5Z6NY4S1\MP90042656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76700"/>
            <a:ext cx="23050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427038"/>
            <a:ext cx="8266113" cy="1352550"/>
          </a:xfrm>
        </p:spPr>
      </p:pic>
      <p:pic>
        <p:nvPicPr>
          <p:cNvPr id="36866" name="Picture 2" descr="C:\Users\Яна\Pictures\2010-03-09 проект 8 марта\2009_04_08\IMG_1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solidFill>
            <a:srgbClr val="0070C0"/>
          </a:solidFill>
          <a:ln w="57150">
            <a:solidFill>
              <a:srgbClr val="0070C0"/>
            </a:solidFill>
          </a:ln>
        </p:spPr>
      </p:pic>
      <p:pic>
        <p:nvPicPr>
          <p:cNvPr id="36867" name="Содержимое 5" descr="IMG_184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3 класс </a:t>
            </a:r>
            <a:endParaRPr lang="ru-RU" dirty="0"/>
          </a:p>
        </p:txBody>
      </p:sp>
      <p:sp>
        <p:nvSpPr>
          <p:cNvPr id="37890" name="Текст 8"/>
          <p:cNvSpPr>
            <a:spLocks noGrp="1"/>
          </p:cNvSpPr>
          <p:nvPr>
            <p:ph type="body" idx="1"/>
          </p:nvPr>
        </p:nvSpPr>
        <p:spPr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mtClean="0"/>
              <a:t>Рождественская песня</a:t>
            </a:r>
          </a:p>
        </p:txBody>
      </p:sp>
      <p:pic>
        <p:nvPicPr>
          <p:cNvPr id="7" name="MVI_1967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solidFill>
            <a:srgbClr val="7575D1"/>
          </a:solidFill>
          <a:ln w="57150">
            <a:solidFill>
              <a:srgbClr val="7030A0"/>
            </a:solidFill>
          </a:ln>
        </p:spPr>
      </p:pic>
      <p:sp>
        <p:nvSpPr>
          <p:cNvPr id="37892" name="Текст 9"/>
          <p:cNvSpPr>
            <a:spLocks noGrp="1"/>
          </p:cNvSpPr>
          <p:nvPr>
            <p:ph type="body" sz="quarter" idx="3"/>
          </p:nvPr>
        </p:nvSpPr>
        <p:spPr>
          <a:blipFill dpi="0" rotWithShape="1">
            <a:blip r:embed="rId6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mtClean="0">
                <a:latin typeface="Comic Sans MS" pitchFamily="66" charset="0"/>
              </a:rPr>
              <a:t>Пересказ</a:t>
            </a:r>
            <a:endParaRPr lang="ru-RU" smtClean="0"/>
          </a:p>
        </p:txBody>
      </p:sp>
      <p:pic>
        <p:nvPicPr>
          <p:cNvPr id="8" name="MVI_1968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4645025" y="2635250"/>
            <a:ext cx="4040188" cy="3030538"/>
          </a:xfr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err="1" smtClean="0"/>
              <a:t>Ханс</a:t>
            </a:r>
            <a:r>
              <a:rPr lang="ru-RU" b="1" dirty="0" smtClean="0"/>
              <a:t> Георг </a:t>
            </a:r>
            <a:r>
              <a:rPr lang="ru-RU" b="1" dirty="0" err="1" smtClean="0"/>
              <a:t>Гадамер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4">
              <a:buFontTx/>
              <a:buNone/>
              <a:defRPr/>
            </a:pPr>
            <a:r>
              <a:rPr lang="ru-RU" sz="4400" dirty="0" smtClean="0"/>
              <a:t>Изучение иностранного языка есть расширение сферы всего того, что мы вообще можем изучить</a:t>
            </a:r>
          </a:p>
          <a:p>
            <a:pPr lvl="4" algn="just">
              <a:buFontTx/>
              <a:buNone/>
              <a:defRPr/>
            </a:pPr>
            <a:endParaRPr lang="ru-RU" dirty="0"/>
          </a:p>
        </p:txBody>
      </p:sp>
      <p:pic>
        <p:nvPicPr>
          <p:cNvPr id="38915" name="Picture 2" descr="C:\Users\Яна\AppData\Local\Microsoft\Windows\Temporary Internet Files\Content.IE5\YLJRVRPQ\MP9004010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20828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Заголовок 3"/>
          <p:cNvGrpSpPr>
            <a:grpSpLocks noGrp="1"/>
          </p:cNvGrpSpPr>
          <p:nvPr/>
        </p:nvGrpSpPr>
        <p:grpSpPr bwMode="auto">
          <a:xfrm>
            <a:off x="396875" y="238125"/>
            <a:ext cx="8345488" cy="1255713"/>
            <a:chOff x="250" y="150"/>
            <a:chExt cx="5257" cy="791"/>
          </a:xfrm>
        </p:grpSpPr>
        <p:pic>
          <p:nvPicPr>
            <p:cNvPr id="39937" name="Заголовок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</p:spPr>
        </p:pic>
        <p:sp>
          <p:nvSpPr>
            <p:cNvPr id="39938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</a:rPr>
                <a:t>3 класс</a:t>
              </a:r>
            </a:p>
          </p:txBody>
        </p:sp>
      </p:grpSp>
      <p:sp>
        <p:nvSpPr>
          <p:cNvPr id="39940" name="Текст 11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ru-RU" sz="4000" smtClean="0"/>
              <a:t>Пересказ </a:t>
            </a:r>
          </a:p>
        </p:txBody>
      </p:sp>
      <p:pic>
        <p:nvPicPr>
          <p:cNvPr id="9" name="MVI_1966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solidFill>
            <a:srgbClr val="3C8C93"/>
          </a:solidFill>
          <a:ln w="57150">
            <a:solidFill>
              <a:srgbClr val="7030A0"/>
            </a:solidFill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Стихотворный рассказ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MVI_1961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4645025" y="2635250"/>
            <a:ext cx="4040188" cy="3030538"/>
          </a:xfr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0080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Ф.А.В. ДИСТЕРВЕГ</a:t>
            </a:r>
            <a:endParaRPr lang="ru-RU" dirty="0"/>
          </a:p>
        </p:txBody>
      </p:sp>
      <p:sp>
        <p:nvSpPr>
          <p:cNvPr id="40962" name="Текст 7"/>
          <p:cNvSpPr>
            <a:spLocks noGrp="1"/>
          </p:cNvSpPr>
          <p:nvPr>
            <p:ph type="body" idx="1"/>
          </p:nvPr>
        </p:nvSpPr>
        <p:spPr>
          <a:xfrm>
            <a:off x="971550" y="1125538"/>
            <a:ext cx="7772400" cy="3311525"/>
          </a:xfrm>
        </p:spPr>
        <p:txBody>
          <a:bodyPr/>
          <a:lstStyle/>
          <a:p>
            <a:r>
              <a:rPr lang="ru-RU" sz="4000" smtClean="0">
                <a:latin typeface="Comic Sans MS" pitchFamily="66" charset="0"/>
              </a:rPr>
              <a:t>Слабость ума  и характера многих учеников и взрослых людей зависит от того, что они знают все кое-как и ничего как следует.</a:t>
            </a:r>
          </a:p>
        </p:txBody>
      </p:sp>
      <p:pic>
        <p:nvPicPr>
          <p:cNvPr id="40963" name="Picture 2" descr="C:\Users\Яна\AppData\Local\Microsoft\Windows\Temporary Internet Files\Content.IE5\G248VUQL\MP90039995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365625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Заголовок 4"/>
          <p:cNvGrpSpPr>
            <a:grpSpLocks noGrp="1"/>
          </p:cNvGrpSpPr>
          <p:nvPr/>
        </p:nvGrpSpPr>
        <p:grpSpPr bwMode="auto">
          <a:xfrm>
            <a:off x="396875" y="238125"/>
            <a:ext cx="8345488" cy="1255713"/>
            <a:chOff x="250" y="150"/>
            <a:chExt cx="5257" cy="791"/>
          </a:xfrm>
        </p:grpSpPr>
        <p:pic>
          <p:nvPicPr>
            <p:cNvPr id="41985" name="Заголово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</p:spPr>
        </p:pic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</a:rPr>
                <a:t>5 класс</a:t>
              </a:r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Раздаточный материал</a:t>
            </a:r>
            <a:endParaRPr lang="ru-RU" dirty="0"/>
          </a:p>
        </p:txBody>
      </p:sp>
      <p:pic>
        <p:nvPicPr>
          <p:cNvPr id="8" name="MVI_1953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0070C0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302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/>
              <a:t>Игровые формы обучения</a:t>
            </a:r>
            <a:endParaRPr lang="ru-RU" dirty="0"/>
          </a:p>
        </p:txBody>
      </p:sp>
      <p:pic>
        <p:nvPicPr>
          <p:cNvPr id="9" name="MVI_1954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4645025" y="2635250"/>
            <a:ext cx="4040188" cy="3030538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Sylfaen" pitchFamily="18" charset="0"/>
              </a:rPr>
              <a:t>Системно-деятельностный подход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Verdana" pitchFamily="32" charset="0"/>
              </a:rPr>
              <a:t>–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Verdana" pitchFamily="32" charset="0"/>
              </a:rPr>
              <a:t>основа Федеральных государственных образовательных стандартов второго поколения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/>
              <a:t>Игровые </a:t>
            </a:r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9" name="MVI_1946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4597A0"/>
            </a:solidFill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/>
              <a:t>Диалог</a:t>
            </a:r>
            <a:endParaRPr lang="ru-RU" dirty="0"/>
          </a:p>
        </p:txBody>
      </p:sp>
      <p:pic>
        <p:nvPicPr>
          <p:cNvPr id="10" name="MVI_1950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645025" y="2635250"/>
            <a:ext cx="4040188" cy="3030538"/>
          </a:xfr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Самые быстрые </a:t>
            </a:r>
            <a:endParaRPr lang="ru-RU" dirty="0"/>
          </a:p>
        </p:txBody>
      </p:sp>
      <p:pic>
        <p:nvPicPr>
          <p:cNvPr id="44034" name="Содержимое 4" descr="IMG_19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ln w="57150">
            <a:solidFill>
              <a:srgbClr val="00B050"/>
            </a:solidFill>
          </a:ln>
        </p:spPr>
      </p:pic>
      <p:pic>
        <p:nvPicPr>
          <p:cNvPr id="44035" name="Содержимое 5" descr="IMG_19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4800" b="1" dirty="0" smtClean="0">
                <a:latin typeface="Comic Sans MS" pitchFamily="66" charset="0"/>
              </a:rPr>
              <a:t>Игровые технологии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45058" name="Содержимое 4" descr="IMG_19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4038600" cy="3028950"/>
          </a:xfrm>
          <a:ln w="38100">
            <a:solidFill>
              <a:srgbClr val="00B0F0"/>
            </a:solidFill>
          </a:ln>
        </p:spPr>
      </p:pic>
      <p:pic>
        <p:nvPicPr>
          <p:cNvPr id="45059" name="Содержимое 5" descr="IMG_19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4038600" cy="3028950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4040188" cy="10493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3200" dirty="0" smtClean="0"/>
              <a:t>Языковая пирамида</a:t>
            </a:r>
            <a:endParaRPr lang="ru-RU" sz="3200" dirty="0"/>
          </a:p>
        </p:txBody>
      </p:sp>
      <p:pic>
        <p:nvPicPr>
          <p:cNvPr id="5" name="Содержимое 4" descr="IMG_19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ln w="57150">
            <a:solidFill>
              <a:srgbClr val="3C8C93"/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977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3200" dirty="0" smtClean="0"/>
              <a:t>Забавные предложения </a:t>
            </a:r>
            <a:endParaRPr lang="ru-RU" sz="3200" dirty="0"/>
          </a:p>
        </p:txBody>
      </p:sp>
      <p:pic>
        <p:nvPicPr>
          <p:cNvPr id="6" name="Содержимое 5" descr="IMG_19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635250"/>
            <a:ext cx="4038600" cy="3030538"/>
          </a:xfrm>
          <a:ln w="38100">
            <a:solidFill>
              <a:srgbClr val="6B6B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00" y="260350"/>
            <a:ext cx="5111750" cy="2520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fornian FB" pitchFamily="18" charset="0"/>
              </a:rPr>
              <a:t>Project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fornian FB" pitchFamily="18" charset="0"/>
              </a:rPr>
              <a:t>20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09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fornian FB" pitchFamily="18" charset="0"/>
              </a:rPr>
              <a:t>-201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Книга об алфавите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(2 место)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6" name="Содержимое 4" descr="изображения 09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60350"/>
            <a:ext cx="2879725" cy="2232025"/>
          </a:xfrm>
          <a:ln w="57150">
            <a:solidFill>
              <a:srgbClr val="7030A0"/>
            </a:solidFill>
          </a:ln>
        </p:spPr>
      </p:pic>
      <p:pic>
        <p:nvPicPr>
          <p:cNvPr id="47107" name="Picture 2" descr="IMG_0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3781425" cy="28797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7108" name="Picture 3" descr="IMG_0333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572000" y="2852738"/>
            <a:ext cx="3960813" cy="28797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407988" y="311150"/>
            <a:ext cx="8345487" cy="1736725"/>
            <a:chOff x="257" y="196"/>
            <a:chExt cx="5257" cy="1094"/>
          </a:xfrm>
        </p:grpSpPr>
        <p:pic>
          <p:nvPicPr>
            <p:cNvPr id="4812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" y="196"/>
              <a:ext cx="5257" cy="1094"/>
            </a:xfrm>
            <a:prstGeom prst="rect">
              <a:avLst/>
            </a:prstGeom>
            <a:noFill/>
          </p:spPr>
        </p:pic>
        <p:sp>
          <p:nvSpPr>
            <p:cNvPr id="48130" name="Text Box 2"/>
            <p:cNvSpPr txBox="1">
              <a:spLocks noChangeArrowheads="1"/>
            </p:cNvSpPr>
            <p:nvPr/>
          </p:nvSpPr>
          <p:spPr bwMode="auto">
            <a:xfrm>
              <a:off x="295" y="255"/>
              <a:ext cx="51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400" b="1">
                  <a:solidFill>
                    <a:srgbClr val="FFFFFF"/>
                  </a:solidFill>
                </a:rPr>
                <a:t>Project  2010-2011  </a:t>
              </a:r>
              <a:r>
                <a:rPr lang="ru-RU" sz="4400" b="1">
                  <a:solidFill>
                    <a:srgbClr val="FFFFFF"/>
                  </a:solidFill>
                </a:rPr>
                <a:t>Книга о животных (номинация)</a:t>
              </a:r>
            </a:p>
          </p:txBody>
        </p:sp>
      </p:grpSp>
      <p:pic>
        <p:nvPicPr>
          <p:cNvPr id="48132" name="Содержимое 4" descr="проект 0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1813" y="2387600"/>
            <a:ext cx="3889375" cy="2951163"/>
          </a:xfrm>
        </p:spPr>
      </p:pic>
      <p:pic>
        <p:nvPicPr>
          <p:cNvPr id="48133" name="Содержимое 5" descr="проект 00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274638"/>
            <a:ext cx="4475162" cy="20748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Внеклассное мероприятие</a:t>
            </a:r>
            <a:endParaRPr lang="ru-RU" dirty="0"/>
          </a:p>
        </p:txBody>
      </p:sp>
      <p:pic>
        <p:nvPicPr>
          <p:cNvPr id="8" name="Содержимое 7" descr="IMG_16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76250"/>
            <a:ext cx="2746375" cy="2165350"/>
          </a:xfrm>
          <a:ln w="57150">
            <a:solidFill>
              <a:srgbClr val="7575D1"/>
            </a:solidFill>
          </a:ln>
        </p:spPr>
      </p:pic>
      <p:pic>
        <p:nvPicPr>
          <p:cNvPr id="49155" name="Содержимое 5" descr="IMG_16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8413" y="2817813"/>
            <a:ext cx="3178175" cy="2090737"/>
          </a:xfrm>
          <a:ln w="57150">
            <a:solidFill>
              <a:srgbClr val="7030A0"/>
            </a:solidFill>
          </a:ln>
        </p:spPr>
      </p:pic>
      <p:pic>
        <p:nvPicPr>
          <p:cNvPr id="1026" name="Picture 2" descr="C:\Users\Яна\Desktop\ПЕД СОВЕТ 2011\УРОКИ 2011\IMG_16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781300"/>
            <a:ext cx="4619625" cy="2959100"/>
          </a:xfrm>
          <a:prstGeom prst="rect">
            <a:avLst/>
          </a:prstGeom>
          <a:noFill/>
          <a:ln w="38100">
            <a:solidFill>
              <a:srgbClr val="7575D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i="1" dirty="0" smtClean="0">
                <a:latin typeface="Comic Sans MS" pitchFamily="66" charset="0"/>
              </a:rPr>
              <a:t>5ый  класс 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7" name="Содержимое 6" descr="IMG_16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ln w="57150">
            <a:solidFill>
              <a:srgbClr val="262673"/>
            </a:solidFill>
          </a:ln>
        </p:spPr>
      </p:pic>
      <p:pic>
        <p:nvPicPr>
          <p:cNvPr id="10" name="Содержимое 9" descr="IMG_16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ln w="57150">
            <a:solidFill>
              <a:srgbClr val="7575D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SimSun-ExtB" pitchFamily="49" charset="-122"/>
              </a:rPr>
              <a:t>Основные характеристики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SimSun-ExtB" pitchFamily="49" charset="-122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SimSun-ExtB" pitchFamily="49" charset="-122"/>
              </a:rPr>
              <a:t>системно –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SimSun-ExtB" pitchFamily="49" charset="-122"/>
              </a:rPr>
              <a:t>деятельностного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SimSun-ExtB" pitchFamily="49" charset="-122"/>
              </a:rPr>
              <a:t> подхода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a typeface="SimSun-ExtB" pitchFamily="49" charset="-12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68313">
              <a:spcBef>
                <a:spcPts val="7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Процесс обучения есть всегда обучение деятельности.</a:t>
            </a: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Процесс обучения – всегда творческий.</a:t>
            </a: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Обучение деятельности на первом этапе предполагает совместную учебно-познавательную деятельность группы учащихся под руководством учителя.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Тельман 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Практическая деятельность и творческий подход — вот лучшие учителя в школе жизни.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1" name="Picture 6" descr="C:\Users\Яна\AppData\Local\Microsoft\Windows\Temporary Internet Files\Content.IE5\5Z6NY4S1\MP90042548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4813"/>
            <a:ext cx="20875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MingLiU-ExtB" pitchFamily="18" charset="-120"/>
              </a:rPr>
              <a:t>Активизация познавательной и практической деятельности учащихся  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Sylfaen" pitchFamily="18" charset="0"/>
              <a:ea typeface="MingLiU-ExtB" pitchFamily="18" charset="-12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038600" cy="4525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None/>
              <a:defRPr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Constantia" pitchFamily="18" charset="0"/>
                <a:cs typeface="Times New Roman" pitchFamily="18" charset="0"/>
              </a:rPr>
              <a:t>Через разнообразные </a:t>
            </a:r>
            <a:r>
              <a:rPr lang="ru-RU" sz="3200" b="1" dirty="0" smtClean="0">
                <a:latin typeface="Constantia" pitchFamily="18" charset="0"/>
                <a:cs typeface="Times New Roman" pitchFamily="18" charset="0"/>
              </a:rPr>
              <a:t>формы, методы и приемы </a:t>
            </a:r>
            <a:r>
              <a:rPr lang="ru-RU" sz="3200" dirty="0" smtClean="0">
                <a:latin typeface="Constantia" pitchFamily="18" charset="0"/>
                <a:cs typeface="Times New Roman" pitchFamily="18" charset="0"/>
              </a:rPr>
              <a:t>организации учебно-воспитательного процесса</a:t>
            </a:r>
          </a:p>
        </p:txBody>
      </p:sp>
      <p:pic>
        <p:nvPicPr>
          <p:cNvPr id="18435" name="Содержимое 7" descr="IMG_18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484313"/>
            <a:ext cx="3457575" cy="2449512"/>
          </a:xfrm>
        </p:spPr>
      </p:pic>
      <p:pic>
        <p:nvPicPr>
          <p:cNvPr id="18436" name="Picture 6" descr="C:\Users\Яна\Desktop\ПЕД СОВЕТ 2011\IMG_1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05263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Мотивация к изучению иностранного языка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3887787" cy="4525963"/>
          </a:xfrm>
        </p:spPr>
        <p:txBody>
          <a:bodyPr/>
          <a:lstStyle/>
          <a:p>
            <a:r>
              <a:rPr lang="ru-RU" smtClean="0"/>
              <a:t>Использование данного  подхода формирует </a:t>
            </a:r>
            <a:r>
              <a:rPr lang="ru-RU" b="1" i="1" smtClean="0"/>
              <a:t>мотивацию учащихся к изучению </a:t>
            </a:r>
            <a:r>
              <a:rPr lang="ru-RU" smtClean="0"/>
              <a:t>иностранного языка, создаёт положительный </a:t>
            </a:r>
            <a:r>
              <a:rPr lang="ru-RU" b="1" i="1" smtClean="0"/>
              <a:t>эмоциональный фон </a:t>
            </a:r>
            <a:r>
              <a:rPr lang="ru-RU" smtClean="0"/>
              <a:t>урока</a:t>
            </a:r>
          </a:p>
          <a:p>
            <a:endParaRPr lang="ru-RU" smtClean="0"/>
          </a:p>
        </p:txBody>
      </p:sp>
      <p:pic>
        <p:nvPicPr>
          <p:cNvPr id="19459" name="Picture 2" descr="C:\Users\Яна\Desktop\ПЕД СОВЕТ 2011\УРОКИ 2011\IMG_1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060575"/>
            <a:ext cx="3898900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Приемы организации обучения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игровые формы деятельности</a:t>
            </a:r>
            <a:r>
              <a:rPr lang="ru-RU" dirty="0" smtClean="0"/>
              <a:t> при введении и закреплении новой лексики, </a:t>
            </a:r>
            <a:r>
              <a:rPr lang="ru-RU" b="1" i="1" dirty="0" smtClean="0"/>
              <a:t>использование игрушек, </a:t>
            </a:r>
            <a:r>
              <a:rPr lang="ru-RU" dirty="0" smtClean="0"/>
              <a:t>активизация речевой деятельности с помощью </a:t>
            </a:r>
            <a:r>
              <a:rPr lang="ru-RU" b="1" i="1" dirty="0" smtClean="0"/>
              <a:t>разнообразного дидактического и раздаточного материала</a:t>
            </a:r>
            <a:r>
              <a:rPr lang="ru-RU" dirty="0" smtClean="0"/>
              <a:t>, создание  </a:t>
            </a:r>
            <a:r>
              <a:rPr lang="ru-RU" b="1" i="1" dirty="0" smtClean="0"/>
              <a:t>компьютерной анимации </a:t>
            </a:r>
            <a:r>
              <a:rPr lang="ru-RU" dirty="0" smtClean="0"/>
              <a:t>и </a:t>
            </a:r>
            <a:r>
              <a:rPr lang="ru-RU" b="1" i="1" dirty="0" smtClean="0"/>
              <a:t>слайдов</a:t>
            </a:r>
            <a:r>
              <a:rPr lang="ru-RU" dirty="0" smtClean="0"/>
              <a:t>, озвученных на иностранном языке.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  <a:latin typeface="Constantia" pitchFamily="18" charset="0"/>
              </a:rPr>
              <a:t>Деятельностный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onstantia" pitchFamily="18" charset="0"/>
              </a:rPr>
              <a:t> подход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7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ролевые игры</a:t>
            </a:r>
          </a:p>
          <a:p>
            <a:pPr algn="ctr">
              <a:defRPr/>
            </a:pPr>
            <a:r>
              <a:rPr lang="ru-RU" sz="7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r>
              <a:rPr lang="ru-RU" sz="7200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defRPr/>
            </a:pPr>
            <a:r>
              <a:rPr lang="ru-RU" sz="7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дискуссия</a:t>
            </a:r>
            <a:r>
              <a:rPr lang="ru-RU" sz="7200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</Template>
  <TotalTime>564</TotalTime>
  <Words>432</Words>
  <Application>Microsoft Office PowerPoint</Application>
  <PresentationFormat>Экран (4:3)</PresentationFormat>
  <Paragraphs>92</Paragraphs>
  <Slides>37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3" baseType="lpstr">
      <vt:lpstr>Arial</vt:lpstr>
      <vt:lpstr>Calibri</vt:lpstr>
      <vt:lpstr>Constantia</vt:lpstr>
      <vt:lpstr>Courier New</vt:lpstr>
      <vt:lpstr>Times New Roman</vt:lpstr>
      <vt:lpstr>MingLiU-ExtB</vt:lpstr>
      <vt:lpstr>Sylfaen</vt:lpstr>
      <vt:lpstr>Verdana</vt:lpstr>
      <vt:lpstr>SimSun-ExtB</vt:lpstr>
      <vt:lpstr>Wingdings</vt:lpstr>
      <vt:lpstr>Cambria</vt:lpstr>
      <vt:lpstr>Arabic Typesetting</vt:lpstr>
      <vt:lpstr>Comic Sans MS</vt:lpstr>
      <vt:lpstr>Century</vt:lpstr>
      <vt:lpstr>Californian FB</vt:lpstr>
      <vt:lpstr>Diseño predeterminado</vt:lpstr>
      <vt:lpstr>Слайд 1</vt:lpstr>
      <vt:lpstr>Китайская мудрость</vt:lpstr>
      <vt:lpstr>Системно-деятельностный подход –</vt:lpstr>
      <vt:lpstr>Основные характеристики системно – деятельностного подхода</vt:lpstr>
      <vt:lpstr>Тельман </vt:lpstr>
      <vt:lpstr>Активизация познавательной и практической деятельности учащихся   </vt:lpstr>
      <vt:lpstr>Мотивация к изучению иностранного языка</vt:lpstr>
      <vt:lpstr>Приемы организации обучения</vt:lpstr>
      <vt:lpstr>Деятельностный подход</vt:lpstr>
      <vt:lpstr>Методики парной работы</vt:lpstr>
      <vt:lpstr>Методы групповой работы</vt:lpstr>
      <vt:lpstr>Современные образовательные технологии деятельностного типа</vt:lpstr>
      <vt:lpstr>Системно-деятельностный подход</vt:lpstr>
      <vt:lpstr>Фридрих Дистервег</vt:lpstr>
      <vt:lpstr>Начальный этап обучения</vt:lpstr>
      <vt:lpstr>Предметное действие  2 класс</vt:lpstr>
      <vt:lpstr>Слайд 17</vt:lpstr>
      <vt:lpstr>2 класс  </vt:lpstr>
      <vt:lpstr>Игровые приемы  (Мне нравиться /не нравиться)</vt:lpstr>
      <vt:lpstr>Физ. минутка</vt:lpstr>
      <vt:lpstr>2 класс Читаем и поем</vt:lpstr>
      <vt:lpstr>At the lesson (на уроке)</vt:lpstr>
      <vt:lpstr>ФРИДРИХ АДОЛЬФ  ВИЛЬГЕЛЬМ ДИСТЕРВЕГ</vt:lpstr>
      <vt:lpstr>Слайд 24</vt:lpstr>
      <vt:lpstr>3 класс </vt:lpstr>
      <vt:lpstr>Ханс Георг Гадамер</vt:lpstr>
      <vt:lpstr>Слайд 27</vt:lpstr>
      <vt:lpstr>Ф.А.В. ДИСТЕРВЕГ</vt:lpstr>
      <vt:lpstr>Слайд 29</vt:lpstr>
      <vt:lpstr>5 класс</vt:lpstr>
      <vt:lpstr>Самые быстрые </vt:lpstr>
      <vt:lpstr>Игровые технологии</vt:lpstr>
      <vt:lpstr>5 класс</vt:lpstr>
      <vt:lpstr>Project 2009-2010 Книга об алфавите  (2 место)</vt:lpstr>
      <vt:lpstr>Слайд 35</vt:lpstr>
      <vt:lpstr>Внеклассное мероприятие</vt:lpstr>
      <vt:lpstr>5ый  класс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User</cp:lastModifiedBy>
  <cp:revision>61</cp:revision>
  <dcterms:created xsi:type="dcterms:W3CDTF">2012-01-06T19:09:25Z</dcterms:created>
  <dcterms:modified xsi:type="dcterms:W3CDTF">2012-11-14T17:19:30Z</dcterms:modified>
</cp:coreProperties>
</file>