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5" r:id="rId2"/>
    <p:sldId id="292" r:id="rId3"/>
    <p:sldId id="273" r:id="rId4"/>
    <p:sldId id="275" r:id="rId5"/>
    <p:sldId id="276" r:id="rId6"/>
    <p:sldId id="277" r:id="rId7"/>
    <p:sldId id="294" r:id="rId8"/>
    <p:sldId id="266" r:id="rId9"/>
    <p:sldId id="270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472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AEC99-28E8-4214-8C66-5A16DC717AC8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E1D1E9-B474-40C0-92F2-59692D0C4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Теме «Системы счисления»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C5097C-F6BE-47CD-9133-5630A50B2C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AC256C-D5D5-4512-99AA-DD5DA46072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конец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422C9E-14A5-4AD8-BB8F-90C07C968E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1) сформировать представления о записи чисел в различных системах счисления, переводе из одной системы счисления в другую;</a:t>
            </a:r>
          </a:p>
          <a:p>
            <a:pPr>
              <a:spcBef>
                <a:spcPct val="0"/>
              </a:spcBef>
            </a:pPr>
            <a:r>
              <a:rPr lang="ru-RU" smtClean="0"/>
              <a:t>2) повторить и закрепить десятичную систему записи натуральных чисел, совместные действия с обыкновенными и десятичными дробями.</a:t>
            </a:r>
          </a:p>
          <a:p>
            <a:pPr>
              <a:spcBef>
                <a:spcPct val="0"/>
              </a:spcBef>
            </a:pPr>
            <a:r>
              <a:rPr lang="ru-RU" smtClean="0"/>
              <a:t>3) повторить навыки работы в группах</a:t>
            </a:r>
          </a:p>
          <a:p>
            <a:pPr>
              <a:spcBef>
                <a:spcPct val="0"/>
              </a:spcBef>
            </a:pPr>
            <a:r>
              <a:rPr lang="ru-RU" smtClean="0"/>
              <a:t>Цели урока: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E55F89-33B1-4D64-A303-AF233EAB60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Тюбики с питанием для космонавтов  раскладывают в контейнеры по 10 штук в каждый, а затем в коробки по 10 контейнеров в каждую коробку. К старту для длительного путешествия  привезли 3 полные коробки с питанием, 6 контейнеров и ещё 2 тюбика. Сколько всего тюбиков с питанием приготовили для полета?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883D9D-F13E-44BB-9003-BA3E1A8A79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Тюбики с питанием для космонавтов раскладывают в контейнеры по 5 штук в каждый, а затем в коробки по 5 контейнеров в каждую коробку. К запуску ракеты приготовили 3 полные коробки с питанием, 6 контейнеров и ещё 2 тюбика. Сколько всего тюбиков с питанием приготовили?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83C3B3-235A-49C8-BCDC-2821D42D9F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Работа с учебником №№573;574;575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902128-A2EF-46B2-8114-3F5DB8148A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Планета Кварта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C93E96-3462-4D93-AE95-A059E0AFCC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Собрать три ключа от сундука Звездочета.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F8C6C-0664-42D8-9F35-3162C2F1DA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smtClean="0"/>
              <a:t>111</a:t>
            </a:r>
            <a:r>
              <a:rPr lang="ru-RU" sz="800" smtClean="0"/>
              <a:t>2</a:t>
            </a:r>
            <a:r>
              <a:rPr lang="ru-RU" smtClean="0"/>
              <a:t> =1∙+1∙+1∙=4+2+1=7</a:t>
            </a:r>
            <a:r>
              <a:rPr lang="ru-RU" sz="800" smtClean="0"/>
              <a:t>10</a:t>
            </a:r>
            <a:r>
              <a:rPr lang="ru-RU" smtClean="0"/>
              <a:t>, </a:t>
            </a:r>
          </a:p>
          <a:p>
            <a:pPr algn="ctr">
              <a:spcBef>
                <a:spcPct val="0"/>
              </a:spcBef>
            </a:pPr>
            <a:r>
              <a:rPr lang="ru-RU" smtClean="0"/>
              <a:t>т.е. мне было 7 лет!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D48BD-D5A8-4370-87B2-C1738F7452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b="1" i="1" dirty="0" smtClean="0"/>
              <a:t>30441</a:t>
            </a:r>
            <a:r>
              <a:rPr lang="en-US" sz="1050" b="1" i="1" dirty="0" smtClean="0"/>
              <a:t>5</a:t>
            </a:r>
            <a:endParaRPr lang="ru-RU" dirty="0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9455A3-4E5D-4B0C-884E-61EF80E76F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4942F2-31B1-4C12-8A2D-75111704833A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406F9E-971E-4C2E-A414-D0CEB315F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CCB3-EAFB-4FCD-84A3-38624AAA9916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FB28-4D5E-47A6-9BED-839BE23F7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5441-E940-42D5-8E40-3127CBDF888F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7C58-83E7-4367-AFFD-D10BD515D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DAE39-F86F-42A6-B8DB-DBE735B88175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90EB-6044-4D3F-9FC1-458B41F40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EAF0EA-5BC3-4D27-8F7C-5CD0EF287E0C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4D80A5-07D1-4550-8AFE-6DA57D1D4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2E45DE-CFFD-4D54-8113-E6B3DC35792C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D6B3ED-C527-4C80-8AB3-C5A963F01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937AEA-D69B-462E-979B-2307229E407C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85FE2D-6556-42C9-AB63-375D6F0E6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2ADC-0355-4631-9CC1-928E49CAC624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4320-40DB-4EA9-BD3A-E7FD99513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36F1AE-0CF9-4AA8-ACB1-1BD74271B32E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32EC16-7D83-4B0D-A9B4-62ACC0F04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A528-61E2-40F3-A9AC-02B8B7F482C2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5FA1-92AF-4E9E-8F28-A4B400F25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C6FFFA-6CDD-41F9-8C07-7CF7E1D0EA15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BF53C5-BE85-4CDE-9740-429157DEF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D62A025-2A65-4B42-BC4E-99028D0DD9AC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75208D5-71AC-440C-A252-F3D6C0F78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C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0BD0D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8" y="360363"/>
            <a:ext cx="7016750" cy="2627312"/>
          </a:xfrm>
          <a:prstGeom prst="rect">
            <a:avLst/>
          </a:prstGeom>
          <a:noFill/>
        </p:spPr>
      </p:pic>
      <p:sp>
        <p:nvSpPr>
          <p:cNvPr id="14338" name="Полилиния 2"/>
          <p:cNvSpPr>
            <a:spLocks noChangeArrowheads="1"/>
          </p:cNvSpPr>
          <p:nvPr/>
        </p:nvSpPr>
        <p:spPr bwMode="auto">
          <a:xfrm>
            <a:off x="5580063" y="4149725"/>
            <a:ext cx="3419475" cy="646113"/>
          </a:xfrm>
          <a:custGeom>
            <a:avLst/>
            <a:gdLst>
              <a:gd name="T0" fmla="*/ 0 w 4572000"/>
              <a:gd name="T1" fmla="*/ 0 h 646331"/>
              <a:gd name="T2" fmla="*/ 3419872 w 4572000"/>
              <a:gd name="T3" fmla="*/ 0 h 646331"/>
              <a:gd name="T4" fmla="*/ 3419872 w 4572000"/>
              <a:gd name="T5" fmla="*/ 646331 h 646331"/>
              <a:gd name="T6" fmla="*/ 0 w 4572000"/>
              <a:gd name="T7" fmla="*/ 646331 h 646331"/>
              <a:gd name="T8" fmla="*/ 0 w 4572000"/>
              <a:gd name="T9" fmla="*/ 0 h 646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2000"/>
              <a:gd name="T16" fmla="*/ 0 h 646331"/>
              <a:gd name="T17" fmla="*/ 4572000 w 4572000"/>
              <a:gd name="T18" fmla="*/ 646331 h 646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2000" h="646331">
                <a:moveTo>
                  <a:pt x="0" y="0"/>
                </a:moveTo>
                <a:lnTo>
                  <a:pt x="4572000" y="0"/>
                </a:lnTo>
                <a:lnTo>
                  <a:pt x="4572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Урок математики. 6 класс. Программа Л.Г.Петерсон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651500" y="4868863"/>
            <a:ext cx="294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Тема: «Системы счисления»</a:t>
            </a:r>
          </a:p>
        </p:txBody>
      </p:sp>
      <p:pic>
        <p:nvPicPr>
          <p:cNvPr id="25603" name="Picture 3" descr="C:\Users\Мама\Pictures\iCAMYN5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" y="2992438"/>
            <a:ext cx="3651250" cy="593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588" y="304800"/>
            <a:ext cx="4552950" cy="762000"/>
          </a:xfrm>
          <a:prstGeom prst="rect">
            <a:avLst/>
          </a:prstGeom>
          <a:noFill/>
        </p:spPr>
      </p:pic>
      <p:pic>
        <p:nvPicPr>
          <p:cNvPr id="18437" name="Picture 6" descr="C:\Users\Мама\Pictures\humano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75" y="255588"/>
            <a:ext cx="1438275" cy="5889625"/>
          </a:xfrm>
          <a:prstGeom prst="rect">
            <a:avLst/>
          </a:prstGeom>
          <a:noFill/>
        </p:spPr>
      </p:pic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755650" y="1484313"/>
            <a:ext cx="4968875" cy="1477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Мир вам, жители другой планеты!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Много </a:t>
            </a:r>
            <a:r>
              <a:rPr lang="ru-RU" i="1" dirty="0"/>
              <a:t>лет я пытаюсь составить таблицы сложения и умножения чисел нашей системы. Но все время сбиваюсь. Помогите мне это сделать.</a:t>
            </a:r>
            <a:endParaRPr lang="ru-RU" dirty="0"/>
          </a:p>
        </p:txBody>
      </p:sp>
      <p:pic>
        <p:nvPicPr>
          <p:cNvPr id="8" name="Таблица 7"/>
          <p:cNvPicPr>
            <a:picLocks noGrp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" y="3425825"/>
            <a:ext cx="2017713" cy="3035300"/>
          </a:xfrm>
          <a:prstGeom prst="rect">
            <a:avLst/>
          </a:prstGeom>
          <a:noFill/>
        </p:spPr>
      </p:pic>
      <p:pic>
        <p:nvPicPr>
          <p:cNvPr id="9" name="Таблица 8"/>
          <p:cNvPicPr>
            <a:picLocks noGrp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3425" y="3425825"/>
            <a:ext cx="2090738" cy="3071813"/>
          </a:xfrm>
          <a:prstGeom prst="rect">
            <a:avLst/>
          </a:prstGeom>
          <a:noFill/>
        </p:spPr>
      </p:pic>
      <p:pic>
        <p:nvPicPr>
          <p:cNvPr id="10" name="Picture 3" descr="C:\Users\Мама\Pictures\iCAUZ30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3500" y="5583238"/>
            <a:ext cx="908050" cy="1768475"/>
          </a:xfrm>
          <a:prstGeom prst="rect">
            <a:avLst/>
          </a:prstGeom>
          <a:noFill/>
        </p:spPr>
      </p:pic>
      <p:pic>
        <p:nvPicPr>
          <p:cNvPr id="32775" name="Picture 2" descr="C:\Users\Мама\Desktop\фото\187CANON\IMG_148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076700"/>
            <a:ext cx="30368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Мама\Desktop\фото\187CANON\IMG_14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633663"/>
            <a:ext cx="4718050" cy="7034212"/>
          </a:xfrm>
          <a:prstGeom prst="rect">
            <a:avLst/>
          </a:prstGeom>
          <a:noFill/>
        </p:spPr>
      </p:pic>
      <p:pic>
        <p:nvPicPr>
          <p:cNvPr id="32771" name="Picture 3" descr="C:\Users\Мама\Pictures\ch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" y="469900"/>
            <a:ext cx="3071813" cy="4937125"/>
          </a:xfrm>
          <a:prstGeom prst="rect">
            <a:avLst/>
          </a:prstGeom>
          <a:noFill/>
        </p:spPr>
      </p:pic>
      <p:pic>
        <p:nvPicPr>
          <p:cNvPr id="5" name="Горизонтальный свито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75" y="4065588"/>
            <a:ext cx="2908300" cy="866775"/>
          </a:xfrm>
          <a:prstGeom prst="rect">
            <a:avLst/>
          </a:prstGeom>
          <a:noFill/>
        </p:spPr>
      </p:pic>
      <p:sp>
        <p:nvSpPr>
          <p:cNvPr id="34820" name="Прямоугольник 5"/>
          <p:cNvSpPr>
            <a:spLocks noChangeArrowheads="1"/>
          </p:cNvSpPr>
          <p:nvPr/>
        </p:nvSpPr>
        <p:spPr bwMode="auto">
          <a:xfrm>
            <a:off x="468313" y="5732463"/>
            <a:ext cx="2744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Домашнее задание:_____</a:t>
            </a:r>
          </a:p>
        </p:txBody>
      </p:sp>
      <p:pic>
        <p:nvPicPr>
          <p:cNvPr id="7" name="Picture 3" descr="C:\Users\Мама\Pictures\iCAUZ30D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3140968"/>
            <a:ext cx="358145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Мама\Pictures\iCAUZ30D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140968"/>
            <a:ext cx="358145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Users\Мама\Pictures\iCAUZ30D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140968"/>
            <a:ext cx="358145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3419872" y="116632"/>
            <a:ext cx="5148064" cy="2331184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Конец света отменяется. Планета Земля проживет еще более 100млрд. лет, потому что на ней живут такие умные, дружные, находчивые дети,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как ученики 6б класса школы №8.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УРА!!!</a:t>
            </a:r>
            <a:endParaRPr lang="ru-RU" b="1" dirty="0">
              <a:ln w="1905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1825" y="476250"/>
            <a:ext cx="4548188" cy="614363"/>
          </a:xfrm>
          <a:prstGeom prst="rect">
            <a:avLst/>
          </a:prstGeom>
          <a:noFill/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900113" y="1844675"/>
            <a:ext cx="7056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1) сформировать представления о записи чисел в различных системах счисления, переводе из одной системы счисления в другую;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00113" y="3357563"/>
            <a:ext cx="61198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2) повторить и закрепить десятичную систему записи натуральных чисел, совместные действия с обыкновенными и десятичными дробями;</a:t>
            </a: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971550" y="5157788"/>
            <a:ext cx="4943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3) повторить навыки работы в группах.</a:t>
            </a:r>
          </a:p>
        </p:txBody>
      </p:sp>
      <p:pic>
        <p:nvPicPr>
          <p:cNvPr id="7" name="Picture 8" descr="C:\Users\Мама\Pictures\iCAY14Q7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692696"/>
            <a:ext cx="2340259" cy="1872208"/>
          </a:xfrm>
          <a:prstGeom prst="star4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C:\Users\Мама\Pictures\iCAY14Q7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76872"/>
            <a:ext cx="2340259" cy="1872208"/>
          </a:xfrm>
          <a:prstGeom prst="star4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Мама\Pictures\iCAY14Q7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2340259" cy="1872208"/>
          </a:xfrm>
          <a:prstGeom prst="star4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Мама\Pictures\iCAI7N4V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6463" y="3925888"/>
            <a:ext cx="2693987" cy="464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692275" y="1052513"/>
            <a:ext cx="3617913" cy="1077912"/>
          </a:xfrm>
          <a:prstGeom prst="cloudCallout">
            <a:avLst/>
          </a:pr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/>
              <a:t>10</a:t>
            </a:r>
            <a:r>
              <a:rPr lang="en-US" sz="2000" i="1" baseline="30000" dirty="0"/>
              <a:t>m</a:t>
            </a:r>
            <a:r>
              <a:rPr lang="en-US" sz="2000" dirty="0"/>
              <a:t> </a:t>
            </a:r>
            <a:r>
              <a:rPr lang="ru-RU" sz="2000" dirty="0"/>
              <a:t>· 1</a:t>
            </a:r>
            <a:r>
              <a:rPr lang="en-US" sz="2000" dirty="0"/>
              <a:t>5</a:t>
            </a:r>
            <a:r>
              <a:rPr lang="ru-RU" sz="2000" dirty="0"/>
              <a:t>,</a:t>
            </a:r>
            <a:r>
              <a:rPr lang="en-US" sz="2000" dirty="0"/>
              <a:t>3</a:t>
            </a:r>
            <a:r>
              <a:rPr lang="ru-RU" sz="2000" dirty="0"/>
              <a:t>;  </a:t>
            </a:r>
            <a:r>
              <a:rPr lang="ru-RU" sz="2000" dirty="0"/>
              <a:t>     </a:t>
            </a:r>
            <a:r>
              <a:rPr lang="en-US" sz="2000" dirty="0"/>
              <a:t>3</a:t>
            </a:r>
            <a:r>
              <a:rPr lang="ru-RU" sz="2000" dirty="0"/>
              <a:t>5,2 · 10</a:t>
            </a:r>
            <a:r>
              <a:rPr lang="en-US" sz="2000" i="1" baseline="30000" dirty="0"/>
              <a:t>n</a:t>
            </a:r>
            <a:r>
              <a:rPr lang="ru-RU" sz="2000" dirty="0"/>
              <a:t>;     4 · 12,</a:t>
            </a:r>
            <a:r>
              <a:rPr lang="en-US" sz="2000" dirty="0"/>
              <a:t>1</a:t>
            </a:r>
            <a:r>
              <a:rPr lang="ru-RU" sz="2000" dirty="0"/>
              <a:t> · 10</a:t>
            </a:r>
            <a:r>
              <a:rPr lang="en-US" sz="2000" b="1" i="1" baseline="30000" dirty="0"/>
              <a:t>k</a:t>
            </a:r>
            <a:r>
              <a:rPr lang="en-US" sz="2000" b="1" dirty="0"/>
              <a:t> </a:t>
            </a:r>
            <a:endParaRPr lang="en-US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5784" y="404664"/>
            <a:ext cx="389869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+mn-lt"/>
              </a:rPr>
              <a:t>Актуализация знаний</a:t>
            </a:r>
          </a:p>
        </p:txBody>
      </p:sp>
      <p:pic>
        <p:nvPicPr>
          <p:cNvPr id="30722" name="Picture 2" descr="C:\Users\Мама\Pictures\iCAALPQH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2275" y="4359275"/>
            <a:ext cx="2200275" cy="4351338"/>
          </a:xfrm>
          <a:prstGeom prst="rect">
            <a:avLst/>
          </a:prstGeom>
          <a:noFill/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50825" y="2492375"/>
            <a:ext cx="4392613" cy="1781175"/>
          </a:xfrm>
          <a:prstGeom prst="cloudCallout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dirty="0"/>
              <a:t>10</a:t>
            </a:r>
            <a:r>
              <a:rPr lang="ru-RU" sz="2000" baseline="30000" dirty="0"/>
              <a:t>3</a:t>
            </a:r>
            <a:r>
              <a:rPr lang="ru-RU" sz="2000" b="1" i="1" dirty="0"/>
              <a:t> </a:t>
            </a:r>
            <a:r>
              <a:rPr lang="ru-RU" sz="2000" dirty="0"/>
              <a:t>+</a:t>
            </a:r>
            <a:r>
              <a:rPr lang="ru-RU" sz="2000" b="1" i="1" dirty="0"/>
              <a:t> </a:t>
            </a:r>
            <a:r>
              <a:rPr lang="ru-RU" sz="2000" dirty="0"/>
              <a:t>2</a:t>
            </a:r>
            <a:r>
              <a:rPr lang="ru-RU" sz="2000" b="1" i="1" dirty="0"/>
              <a:t> </a:t>
            </a:r>
            <a:r>
              <a:rPr lang="ru-RU" sz="2000" dirty="0"/>
              <a:t>·</a:t>
            </a:r>
            <a:r>
              <a:rPr lang="ru-RU" sz="2000" b="1" i="1" dirty="0"/>
              <a:t> </a:t>
            </a:r>
            <a:r>
              <a:rPr lang="ru-RU" sz="2000" dirty="0"/>
              <a:t>10</a:t>
            </a:r>
            <a:r>
              <a:rPr lang="ru-RU" sz="2000" baseline="30000" dirty="0"/>
              <a:t>2</a:t>
            </a:r>
            <a:r>
              <a:rPr lang="ru-RU" sz="2000" b="1" i="1" dirty="0"/>
              <a:t> </a:t>
            </a:r>
            <a:r>
              <a:rPr lang="ru-RU" sz="2000" dirty="0"/>
              <a:t>+</a:t>
            </a:r>
            <a:r>
              <a:rPr lang="ru-RU" sz="2000" b="1" i="1" dirty="0"/>
              <a:t> </a:t>
            </a:r>
            <a:r>
              <a:rPr lang="ru-RU" sz="2000" dirty="0"/>
              <a:t>6</a:t>
            </a:r>
            <a:r>
              <a:rPr lang="ru-RU" sz="2000" b="1" i="1" dirty="0"/>
              <a:t> </a:t>
            </a:r>
            <a:r>
              <a:rPr lang="ru-RU" sz="2000" dirty="0"/>
              <a:t>·</a:t>
            </a:r>
            <a:r>
              <a:rPr lang="ru-RU" sz="2000" b="1" i="1" dirty="0"/>
              <a:t> </a:t>
            </a:r>
            <a:r>
              <a:rPr lang="ru-RU" sz="2000" dirty="0"/>
              <a:t>10;    2</a:t>
            </a:r>
            <a:r>
              <a:rPr lang="ru-RU" sz="2000" b="1" i="1" dirty="0"/>
              <a:t> </a:t>
            </a:r>
            <a:r>
              <a:rPr lang="ru-RU" sz="2000" dirty="0"/>
              <a:t>·</a:t>
            </a:r>
            <a:r>
              <a:rPr lang="ru-RU" sz="2000" b="1" i="1" dirty="0"/>
              <a:t> </a:t>
            </a:r>
            <a:r>
              <a:rPr lang="ru-RU" sz="2000" dirty="0"/>
              <a:t>10</a:t>
            </a:r>
            <a:r>
              <a:rPr lang="ru-RU" sz="2000" baseline="30000" dirty="0"/>
              <a:t>3</a:t>
            </a:r>
            <a:r>
              <a:rPr lang="ru-RU" sz="2000" b="1" i="1" dirty="0"/>
              <a:t> </a:t>
            </a:r>
            <a:r>
              <a:rPr lang="ru-RU" sz="2000" dirty="0"/>
              <a:t>+</a:t>
            </a:r>
            <a:r>
              <a:rPr lang="ru-RU" sz="2000" b="1" i="1" dirty="0"/>
              <a:t> </a:t>
            </a:r>
            <a:r>
              <a:rPr lang="ru-RU" sz="2000" dirty="0"/>
              <a:t>5</a:t>
            </a:r>
            <a:r>
              <a:rPr lang="ru-RU" sz="2000" b="1" i="1" dirty="0"/>
              <a:t> </a:t>
            </a:r>
            <a:r>
              <a:rPr lang="ru-RU" sz="2000" dirty="0"/>
              <a:t>·</a:t>
            </a:r>
            <a:r>
              <a:rPr lang="ru-RU" sz="2000" b="1" i="1" dirty="0"/>
              <a:t> </a:t>
            </a:r>
            <a:r>
              <a:rPr lang="ru-RU" sz="2000" dirty="0"/>
              <a:t>10</a:t>
            </a:r>
            <a:r>
              <a:rPr lang="ru-RU" sz="2000" baseline="30000" dirty="0"/>
              <a:t>2</a:t>
            </a:r>
            <a:r>
              <a:rPr lang="ru-RU" sz="2000" b="1" i="1" dirty="0"/>
              <a:t> </a:t>
            </a:r>
            <a:r>
              <a:rPr lang="ru-RU" sz="2000" dirty="0"/>
              <a:t>+</a:t>
            </a:r>
            <a:r>
              <a:rPr lang="ru-RU" sz="2000" b="1" i="1" dirty="0"/>
              <a:t> </a:t>
            </a:r>
            <a:r>
              <a:rPr lang="ru-RU" sz="2000" dirty="0"/>
              <a:t>2</a:t>
            </a:r>
            <a:r>
              <a:rPr lang="ru-RU" sz="2000" b="1" i="1" dirty="0"/>
              <a:t> </a:t>
            </a:r>
            <a:r>
              <a:rPr lang="ru-RU" sz="2000" dirty="0"/>
              <a:t>·</a:t>
            </a:r>
            <a:r>
              <a:rPr lang="ru-RU" sz="2000" b="1" i="1" dirty="0"/>
              <a:t> </a:t>
            </a:r>
            <a:r>
              <a:rPr lang="ru-RU" sz="2000" dirty="0"/>
              <a:t>10;</a:t>
            </a:r>
            <a:endParaRPr lang="ru-RU" sz="2000" b="1" i="1" dirty="0"/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dirty="0"/>
              <a:t>5</a:t>
            </a:r>
            <a:r>
              <a:rPr lang="ru-RU" sz="2000" b="1" i="1" dirty="0"/>
              <a:t> </a:t>
            </a:r>
            <a:r>
              <a:rPr lang="ru-RU" sz="2000" dirty="0"/>
              <a:t>·</a:t>
            </a:r>
            <a:r>
              <a:rPr lang="ru-RU" sz="2000" b="1" i="1" dirty="0"/>
              <a:t> </a:t>
            </a:r>
            <a:r>
              <a:rPr lang="ru-RU" sz="2000" dirty="0"/>
              <a:t>10</a:t>
            </a:r>
            <a:r>
              <a:rPr lang="ru-RU" sz="2000" baseline="30000" dirty="0"/>
              <a:t>3</a:t>
            </a:r>
            <a:r>
              <a:rPr lang="ru-RU" sz="2000" b="1" i="1" dirty="0"/>
              <a:t> </a:t>
            </a:r>
            <a:r>
              <a:rPr lang="ru-RU" sz="2000" dirty="0"/>
              <a:t>+</a:t>
            </a:r>
            <a:r>
              <a:rPr lang="ru-RU" sz="2000" b="1" i="1" dirty="0"/>
              <a:t> </a:t>
            </a:r>
            <a:r>
              <a:rPr lang="ru-RU" sz="2000" dirty="0"/>
              <a:t>4</a:t>
            </a:r>
            <a:r>
              <a:rPr lang="ru-RU" sz="2000" b="1" i="1" dirty="0"/>
              <a:t> </a:t>
            </a:r>
            <a:r>
              <a:rPr lang="ru-RU" sz="2000" dirty="0"/>
              <a:t>·</a:t>
            </a:r>
            <a:r>
              <a:rPr lang="ru-RU" sz="2000" b="1" i="1" dirty="0"/>
              <a:t> </a:t>
            </a:r>
            <a:r>
              <a:rPr lang="ru-RU" sz="2000" dirty="0"/>
              <a:t>10</a:t>
            </a:r>
            <a:r>
              <a:rPr lang="en-US" sz="2000" dirty="0"/>
              <a:t> 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4356100" y="1557338"/>
            <a:ext cx="5724525" cy="3513137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Тюбики с питанием для космонавтов  раскладывают в контейнеры по 10 штук в каждый, а затем в коробки по 10 контейнеров в каждую коробку. К старту для длительного путешествия  привезли 3 полные коробки с питанием, 6 контейнеров и ещё 2 тюбика. Сколько всего тюбиков с питанием приготовили для полета?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11188" y="1719263"/>
            <a:ext cx="7848600" cy="1595437"/>
          </a:xfrm>
          <a:prstGeom prst="horizontalScroll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Тюбики с питанием для космонавтов раскладывают в контейнеры по 5 штук в каждый, а затем в коробки по 5 контейнеров в каждую коробку. К запуску ракеты приготовили 3 полные коробки с питанием, 6 контейнеров и ещё 2 тюбика. Сколько всего тюбиков с питанием приготовили?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334963"/>
            <a:ext cx="7212013" cy="1195387"/>
          </a:xfrm>
          <a:prstGeom prst="rect">
            <a:avLst/>
          </a:prstGeom>
          <a:noFill/>
        </p:spPr>
      </p:pic>
      <p:pic>
        <p:nvPicPr>
          <p:cNvPr id="4" name="Picture 3" descr="C:\Users\Мама\Desktop\фото\187CANON\IMG_14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7325" y="3713163"/>
            <a:ext cx="3273425" cy="4851400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170363"/>
            <a:ext cx="4724400" cy="162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а\Desktop\фото\IMG_15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25" y="3925888"/>
            <a:ext cx="3219450" cy="4791075"/>
          </a:xfrm>
          <a:prstGeom prst="rect">
            <a:avLst/>
          </a:prstGeom>
          <a:noFill/>
        </p:spPr>
      </p:pic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50825" y="641350"/>
            <a:ext cx="6265863" cy="2413000"/>
          </a:xfrm>
          <a:prstGeom prst="horizontalScroll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1</a:t>
            </a:r>
            <a:r>
              <a:rPr lang="en-US" sz="1600" dirty="0"/>
              <a:t>. </a:t>
            </a:r>
            <a:r>
              <a:rPr lang="ru-RU" sz="1600" dirty="0"/>
              <a:t> К</a:t>
            </a:r>
            <a:r>
              <a:rPr lang="en-US" sz="1600" dirty="0" err="1"/>
              <a:t>акие</a:t>
            </a:r>
            <a:r>
              <a:rPr lang="en-US" sz="1600" dirty="0"/>
              <a:t> </a:t>
            </a:r>
            <a:r>
              <a:rPr lang="en-US" sz="1600" dirty="0"/>
              <a:t>системы </a:t>
            </a:r>
            <a:r>
              <a:rPr lang="en-US" sz="1600" dirty="0" err="1"/>
              <a:t>счисления</a:t>
            </a:r>
            <a:r>
              <a:rPr lang="en-US" sz="1600" dirty="0"/>
              <a:t> </a:t>
            </a:r>
            <a:r>
              <a:rPr lang="en-US" sz="1600" dirty="0" err="1"/>
              <a:t>существуют</a:t>
            </a:r>
            <a:r>
              <a:rPr lang="en-US" sz="1600" dirty="0"/>
              <a:t>, </a:t>
            </a:r>
            <a:r>
              <a:rPr lang="en-US" sz="1600" dirty="0" err="1"/>
              <a:t>как</a:t>
            </a:r>
            <a:r>
              <a:rPr lang="en-US" sz="1600" dirty="0"/>
              <a:t> </a:t>
            </a:r>
            <a:r>
              <a:rPr lang="en-US" sz="1600" dirty="0" err="1"/>
              <a:t>они</a:t>
            </a:r>
            <a:r>
              <a:rPr lang="en-US" sz="1600" dirty="0"/>
              <a:t> </a:t>
            </a:r>
            <a:r>
              <a:rPr lang="en-US" sz="1600" dirty="0" err="1"/>
              <a:t>образуются</a:t>
            </a:r>
            <a:r>
              <a:rPr lang="ru-RU" sz="1600" dirty="0"/>
              <a:t>?</a:t>
            </a:r>
            <a:endParaRPr lang="en-US" sz="1600" dirty="0"/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2. </a:t>
            </a:r>
            <a:r>
              <a:rPr lang="en-US" sz="1600" dirty="0"/>
              <a:t> </a:t>
            </a:r>
            <a:r>
              <a:rPr lang="ru-RU" sz="1600" dirty="0" err="1"/>
              <a:t>К</a:t>
            </a:r>
            <a:r>
              <a:rPr lang="en-US" sz="1600" dirty="0" err="1"/>
              <a:t>ак</a:t>
            </a:r>
            <a:r>
              <a:rPr lang="en-US" sz="1600" dirty="0"/>
              <a:t> </a:t>
            </a:r>
            <a:r>
              <a:rPr lang="en-US" sz="1600" dirty="0" err="1"/>
              <a:t>числа</a:t>
            </a:r>
            <a:r>
              <a:rPr lang="en-US" sz="1600" dirty="0"/>
              <a:t> в </a:t>
            </a:r>
            <a:r>
              <a:rPr lang="en-US" sz="1600" dirty="0" err="1"/>
              <a:t>других</a:t>
            </a:r>
            <a:r>
              <a:rPr lang="en-US" sz="1600" dirty="0"/>
              <a:t> </a:t>
            </a:r>
            <a:r>
              <a:rPr lang="en-US" sz="1600" dirty="0" err="1"/>
              <a:t>системах</a:t>
            </a:r>
            <a:r>
              <a:rPr lang="en-US" sz="1600" dirty="0"/>
              <a:t> </a:t>
            </a:r>
            <a:r>
              <a:rPr lang="en-US" sz="1600" dirty="0" err="1"/>
              <a:t>счисления</a:t>
            </a:r>
            <a:r>
              <a:rPr lang="en-US" sz="1600" dirty="0"/>
              <a:t> </a:t>
            </a:r>
            <a:r>
              <a:rPr lang="en-US" sz="1600" dirty="0" err="1"/>
              <a:t>представляются</a:t>
            </a:r>
            <a:r>
              <a:rPr lang="en-US" sz="1600" dirty="0"/>
              <a:t> в </a:t>
            </a:r>
            <a:r>
              <a:rPr lang="en-US" sz="1600" dirty="0" err="1"/>
              <a:t>виде</a:t>
            </a:r>
            <a:r>
              <a:rPr lang="en-US" sz="1600" dirty="0"/>
              <a:t> </a:t>
            </a:r>
            <a:r>
              <a:rPr lang="en-US" sz="1600" dirty="0" err="1"/>
              <a:t>суммы</a:t>
            </a:r>
            <a:r>
              <a:rPr lang="en-US" sz="1600" dirty="0"/>
              <a:t> разрядных </a:t>
            </a:r>
            <a:r>
              <a:rPr lang="en-US" sz="1600" dirty="0" err="1"/>
              <a:t>слагаемых</a:t>
            </a:r>
            <a:r>
              <a:rPr lang="ru-RU" sz="1600" dirty="0"/>
              <a:t>?</a:t>
            </a:r>
            <a:endParaRPr lang="en-US" sz="1600" dirty="0"/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3.</a:t>
            </a:r>
            <a:r>
              <a:rPr lang="ru-RU" sz="1600" dirty="0"/>
              <a:t> К</a:t>
            </a:r>
            <a:r>
              <a:rPr lang="en-US" sz="1600" dirty="0" err="1"/>
              <a:t>ак</a:t>
            </a:r>
            <a:r>
              <a:rPr lang="en-US" sz="1600" dirty="0"/>
              <a:t> </a:t>
            </a:r>
            <a:r>
              <a:rPr lang="en-US" sz="1600" dirty="0" err="1"/>
              <a:t>можно</a:t>
            </a:r>
            <a:r>
              <a:rPr lang="en-US" sz="1600" dirty="0"/>
              <a:t> </a:t>
            </a:r>
            <a:r>
              <a:rPr lang="en-US" sz="1600" dirty="0" err="1"/>
              <a:t>перейти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десятичной</a:t>
            </a:r>
            <a:r>
              <a:rPr lang="en-US" sz="1600" dirty="0"/>
              <a:t> системы </a:t>
            </a:r>
            <a:r>
              <a:rPr lang="en-US" sz="1600" dirty="0" err="1"/>
              <a:t>счисления</a:t>
            </a:r>
            <a:r>
              <a:rPr lang="en-US" sz="1600" dirty="0"/>
              <a:t> в </a:t>
            </a:r>
            <a:r>
              <a:rPr lang="en-US" sz="1600" dirty="0" err="1"/>
              <a:t>другую</a:t>
            </a:r>
            <a:r>
              <a:rPr lang="en-US" sz="1600" dirty="0"/>
              <a:t> </a:t>
            </a:r>
            <a:r>
              <a:rPr lang="en-US" sz="1600" dirty="0" err="1"/>
              <a:t>систему</a:t>
            </a:r>
            <a:r>
              <a:rPr lang="en-US" sz="1600" dirty="0"/>
              <a:t> </a:t>
            </a:r>
            <a:r>
              <a:rPr lang="en-US" sz="1600" dirty="0" err="1"/>
              <a:t>счисления</a:t>
            </a:r>
            <a:r>
              <a:rPr lang="ru-RU" sz="1600" dirty="0"/>
              <a:t>?</a:t>
            </a:r>
            <a:endParaRPr lang="en-US" sz="1600" dirty="0"/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4.</a:t>
            </a:r>
            <a:r>
              <a:rPr lang="ru-RU" sz="1600" dirty="0"/>
              <a:t> К</a:t>
            </a:r>
            <a:r>
              <a:rPr lang="en-US" sz="1600" dirty="0" err="1"/>
              <a:t>ак</a:t>
            </a:r>
            <a:r>
              <a:rPr lang="en-US" sz="1600" dirty="0"/>
              <a:t> </a:t>
            </a:r>
            <a:r>
              <a:rPr lang="en-US" sz="1600" dirty="0" err="1"/>
              <a:t>можно</a:t>
            </a:r>
            <a:r>
              <a:rPr lang="en-US" sz="1600" dirty="0"/>
              <a:t> </a:t>
            </a:r>
            <a:r>
              <a:rPr lang="en-US" sz="1600" dirty="0" err="1"/>
              <a:t>перейти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какой-нибудь</a:t>
            </a:r>
            <a:r>
              <a:rPr lang="en-US" sz="1600" dirty="0"/>
              <a:t> системы </a:t>
            </a:r>
            <a:r>
              <a:rPr lang="en-US" sz="1600" dirty="0" err="1"/>
              <a:t>счисления</a:t>
            </a:r>
            <a:r>
              <a:rPr lang="en-US" sz="1600" dirty="0"/>
              <a:t> в </a:t>
            </a:r>
            <a:r>
              <a:rPr lang="en-US" sz="1600" dirty="0" err="1"/>
              <a:t>десятичную</a:t>
            </a:r>
            <a:r>
              <a:rPr lang="en-US" sz="1600" dirty="0"/>
              <a:t> </a:t>
            </a:r>
            <a:r>
              <a:rPr lang="en-US" sz="1600" dirty="0" err="1"/>
              <a:t>систему</a:t>
            </a:r>
            <a:r>
              <a:rPr lang="en-US" sz="1600" dirty="0"/>
              <a:t> </a:t>
            </a:r>
            <a:r>
              <a:rPr lang="en-US" sz="1600" dirty="0" err="1"/>
              <a:t>счисления</a:t>
            </a:r>
            <a:r>
              <a:rPr lang="ru-RU" sz="1600" dirty="0"/>
              <a:t>?</a:t>
            </a:r>
            <a:endParaRPr lang="en-US" sz="1600" dirty="0"/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3" y="280988"/>
            <a:ext cx="8393112" cy="693737"/>
          </a:xfrm>
          <a:prstGeom prst="rect">
            <a:avLst/>
          </a:prstGeom>
          <a:noFill/>
        </p:spPr>
      </p:pic>
      <p:pic>
        <p:nvPicPr>
          <p:cNvPr id="27650" name="Picture 2" descr="C:\Users\Мама\Pictures\iCAA5Z9D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1650" y="828675"/>
            <a:ext cx="1871663" cy="3925888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5775" y="5022850"/>
            <a:ext cx="3541713" cy="811213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5588" y="3090863"/>
            <a:ext cx="7210426" cy="914400"/>
          </a:xfrm>
          <a:prstGeom prst="rect">
            <a:avLst/>
          </a:prstGeom>
          <a:noFill/>
        </p:spPr>
      </p:pic>
      <p:sp>
        <p:nvSpPr>
          <p:cNvPr id="8" name="Горизонтальный свиток 7"/>
          <p:cNvSpPr/>
          <p:nvPr/>
        </p:nvSpPr>
        <p:spPr>
          <a:xfrm>
            <a:off x="900113" y="4005263"/>
            <a:ext cx="4248150" cy="490537"/>
          </a:xfrm>
          <a:prstGeom prst="horizontalScroll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Работа с учебником №№ 573;574;575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5550" y="396875"/>
            <a:ext cx="5973763" cy="1577975"/>
          </a:xfrm>
          <a:prstGeom prst="rect">
            <a:avLst/>
          </a:prstGeom>
          <a:noFill/>
        </p:spPr>
      </p:pic>
      <p:pic>
        <p:nvPicPr>
          <p:cNvPr id="26626" name="Picture 2" descr="C:\Users\Мама\Pictures\img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2414588"/>
            <a:ext cx="3425825" cy="6656387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4463" y="2084388"/>
            <a:ext cx="2193925" cy="433387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8413" y="3529013"/>
            <a:ext cx="2779712" cy="433387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10213" y="5254625"/>
            <a:ext cx="1944687" cy="433388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>
            <a:endCxn id="0" idx="1"/>
          </p:cNvCxnSpPr>
          <p:nvPr/>
        </p:nvCxnSpPr>
        <p:spPr>
          <a:xfrm flipV="1">
            <a:off x="3998913" y="2301875"/>
            <a:ext cx="1225550" cy="966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851275" y="3716338"/>
            <a:ext cx="1225550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67175" y="5373688"/>
            <a:ext cx="136842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7" name="Picture 3" descr="C:\Users\Мама\Pictures\imgsho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7988" y="1557338"/>
            <a:ext cx="9223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6628" name="Picture 4" descr="C:\Users\Мама\Pictures\191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27988" y="3284538"/>
            <a:ext cx="8207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6629" name="Picture 5" descr="C:\Users\Мама\Pictures\humanoi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27988" y="4868863"/>
            <a:ext cx="768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C:\Users\Мама\Pictures\iCAG51PO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450983">
            <a:off x="4833144" y="1046956"/>
            <a:ext cx="2624138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3700" y="542925"/>
            <a:ext cx="5340350" cy="615950"/>
          </a:xfrm>
          <a:prstGeom prst="rect">
            <a:avLst/>
          </a:prstGeom>
          <a:noFill/>
        </p:spPr>
      </p:pic>
      <p:pic>
        <p:nvPicPr>
          <p:cNvPr id="1028" name="Picture 4" descr="C:\Users\Мама\Pictures\iCAEX965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3" y="3565525"/>
            <a:ext cx="2627312" cy="5413375"/>
          </a:xfrm>
          <a:prstGeom prst="rect">
            <a:avLst/>
          </a:prstGeom>
          <a:noFill/>
        </p:spPr>
      </p:pic>
      <p:pic>
        <p:nvPicPr>
          <p:cNvPr id="7" name="Picture 3" descr="C:\Users\Мама\Pictures\iCAUZ30D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9813" y="5645150"/>
            <a:ext cx="427037" cy="792163"/>
          </a:xfrm>
          <a:prstGeom prst="rect">
            <a:avLst/>
          </a:prstGeom>
          <a:noFill/>
        </p:spPr>
      </p:pic>
      <p:pic>
        <p:nvPicPr>
          <p:cNvPr id="8" name="Picture 3" descr="C:\Users\Мама\Pictures\iCAUZ30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27650" y="5711825"/>
            <a:ext cx="427038" cy="804863"/>
          </a:xfrm>
          <a:prstGeom prst="rect">
            <a:avLst/>
          </a:prstGeom>
          <a:noFill/>
        </p:spPr>
      </p:pic>
      <p:pic>
        <p:nvPicPr>
          <p:cNvPr id="9" name="Picture 3" descr="C:\Users\Мама\Pictures\iCAUZ30D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5488" y="5645150"/>
            <a:ext cx="427037" cy="792163"/>
          </a:xfrm>
          <a:prstGeom prst="rect">
            <a:avLst/>
          </a:prstGeom>
          <a:noFill/>
        </p:spPr>
      </p:pic>
      <p:sp>
        <p:nvSpPr>
          <p:cNvPr id="26631" name="Выноска-облако 9"/>
          <p:cNvSpPr>
            <a:spLocks noChangeArrowheads="1"/>
          </p:cNvSpPr>
          <p:nvPr/>
        </p:nvSpPr>
        <p:spPr bwMode="auto">
          <a:xfrm>
            <a:off x="684213" y="1844675"/>
            <a:ext cx="3240087" cy="1404938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9525">
            <a:solidFill>
              <a:srgbClr val="92D05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rbel" pitchFamily="34" charset="0"/>
              </a:rPr>
              <a:t>Собрать три ключа от сундука Звездочета.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TextBox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2275" y="219075"/>
            <a:ext cx="5559425" cy="866775"/>
          </a:xfrm>
          <a:prstGeom prst="rect">
            <a:avLst/>
          </a:prstGeom>
          <a:noFill/>
        </p:spPr>
      </p:pic>
      <p:sp>
        <p:nvSpPr>
          <p:cNvPr id="14342" name="Прямоугольник 13"/>
          <p:cNvSpPr>
            <a:spLocks noChangeArrowheads="1"/>
          </p:cNvSpPr>
          <p:nvPr/>
        </p:nvSpPr>
        <p:spPr bwMode="auto">
          <a:xfrm>
            <a:off x="2987675" y="1052513"/>
            <a:ext cx="5329238" cy="175418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/>
              <a:t> </a:t>
            </a:r>
            <a:r>
              <a:rPr lang="ru-RU" b="1" i="1" dirty="0"/>
              <a:t>Привет вам, Земляне!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Я </a:t>
            </a:r>
            <a:r>
              <a:rPr lang="ru-RU" i="1" dirty="0"/>
              <a:t>тоже,  как вы, люблю математику, и увлекаюсь ею со 111 летнего возраста, когда я учился еще в средней школе. С какого возраста  по вашему я люблю математику?</a:t>
            </a:r>
            <a:endParaRPr lang="ru-RU" dirty="0"/>
          </a:p>
        </p:txBody>
      </p:sp>
      <p:pic>
        <p:nvPicPr>
          <p:cNvPr id="28674" name="Picture 2" descr="C:\Users\Мама\Pictures\imgsho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901700"/>
            <a:ext cx="1658938" cy="6280150"/>
          </a:xfrm>
          <a:prstGeom prst="rect">
            <a:avLst/>
          </a:prstGeom>
          <a:noFill/>
        </p:spPr>
      </p:pic>
      <p:grpSp>
        <p:nvGrpSpPr>
          <p:cNvPr id="10" name="Двойные круглые скобки 9"/>
          <p:cNvGrpSpPr>
            <a:grpSpLocks/>
          </p:cNvGrpSpPr>
          <p:nvPr/>
        </p:nvGrpSpPr>
        <p:grpSpPr bwMode="auto">
          <a:xfrm>
            <a:off x="3395663" y="2974975"/>
            <a:ext cx="4621212" cy="1189038"/>
            <a:chOff x="2139" y="1874"/>
            <a:chExt cx="2911" cy="749"/>
          </a:xfrm>
        </p:grpSpPr>
        <p:pic>
          <p:nvPicPr>
            <p:cNvPr id="28676" name="Двойные круглые скобки 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39" y="1874"/>
              <a:ext cx="2911" cy="749"/>
            </a:xfrm>
            <a:prstGeom prst="rect">
              <a:avLst/>
            </a:prstGeom>
            <a:noFill/>
          </p:spPr>
        </p:pic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2312" y="2046"/>
              <a:ext cx="256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solidFill>
                    <a:srgbClr val="FFFFFF"/>
                  </a:solidFill>
                  <a:latin typeface="Corbel" pitchFamily="34" charset="0"/>
                </a:rPr>
                <a:t>Эталон:     </a:t>
              </a:r>
              <a:r>
                <a:rPr lang="ru-RU">
                  <a:solidFill>
                    <a:srgbClr val="FFFFFF"/>
                  </a:solidFill>
                  <a:latin typeface="Corbel" pitchFamily="34" charset="0"/>
                </a:rPr>
                <a:t>111</a:t>
              </a:r>
              <a:r>
                <a:rPr lang="ru-RU" sz="1000">
                  <a:solidFill>
                    <a:srgbClr val="FFFFFF"/>
                  </a:solidFill>
                  <a:latin typeface="Corbel" pitchFamily="34" charset="0"/>
                </a:rPr>
                <a:t>2</a:t>
              </a:r>
              <a:r>
                <a:rPr lang="ru-RU">
                  <a:solidFill>
                    <a:srgbClr val="FFFFFF"/>
                  </a:solidFill>
                  <a:latin typeface="Corbel" pitchFamily="34" charset="0"/>
                </a:rPr>
                <a:t> =1∙+1∙+1∙=4+2+1=7</a:t>
              </a:r>
              <a:r>
                <a:rPr lang="ru-RU" sz="1000">
                  <a:solidFill>
                    <a:srgbClr val="FFFFFF"/>
                  </a:solidFill>
                  <a:latin typeface="Corbel" pitchFamily="34" charset="0"/>
                </a:rPr>
                <a:t>10</a:t>
              </a:r>
              <a:r>
                <a:rPr lang="ru-RU">
                  <a:solidFill>
                    <a:srgbClr val="FFFFFF"/>
                  </a:solidFill>
                  <a:latin typeface="Corbel" pitchFamily="34" charset="0"/>
                </a:rPr>
                <a:t>, </a:t>
              </a:r>
            </a:p>
            <a:p>
              <a:pPr algn="ctr"/>
              <a:r>
                <a:rPr lang="ru-RU">
                  <a:solidFill>
                    <a:srgbClr val="FFFFFF"/>
                  </a:solidFill>
                  <a:latin typeface="Corbel" pitchFamily="34" charset="0"/>
                </a:rPr>
                <a:t>т.е. мне было 7 лет!</a:t>
              </a:r>
            </a:p>
          </p:txBody>
        </p:sp>
      </p:grpSp>
      <p:pic>
        <p:nvPicPr>
          <p:cNvPr id="11" name="Picture 3" descr="C:\Users\Мама\Pictures\iCAUZ30D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3" y="5078413"/>
            <a:ext cx="1054100" cy="2060575"/>
          </a:xfrm>
          <a:prstGeom prst="rect">
            <a:avLst/>
          </a:prstGeom>
          <a:noFill/>
        </p:spPr>
      </p:pic>
      <p:pic>
        <p:nvPicPr>
          <p:cNvPr id="28677" name="Picture 5" descr="C:\Users\Мама\Pictures\p9_izobrajenie09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75100" y="4505325"/>
            <a:ext cx="3352800" cy="4437063"/>
          </a:xfrm>
          <a:prstGeom prst="rect">
            <a:avLst/>
          </a:prstGeom>
          <a:noFill/>
        </p:spPr>
      </p:pic>
      <p:pic>
        <p:nvPicPr>
          <p:cNvPr id="8" name="Picture 8" descr="C:\Users\Мама\Pictures\iCAY14Q7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3861048"/>
            <a:ext cx="2340259" cy="1872208"/>
          </a:xfrm>
          <a:prstGeom prst="star4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Мама\Pictures\iCAY14Q7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7313" y="755650"/>
            <a:ext cx="2352675" cy="1890713"/>
          </a:xfrm>
          <a:prstGeom prst="rect">
            <a:avLst/>
          </a:prstGeom>
          <a:noFill/>
        </p:spPr>
      </p:pic>
      <p:pic>
        <p:nvPicPr>
          <p:cNvPr id="12" name="Picture 8" descr="C:\Users\Мама\Pictures\iCAY14Q7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332656"/>
            <a:ext cx="2340259" cy="1872208"/>
          </a:xfrm>
          <a:prstGeom prst="star4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Овал 60"/>
          <p:cNvSpPr/>
          <p:nvPr/>
        </p:nvSpPr>
        <p:spPr>
          <a:xfrm>
            <a:off x="3059113" y="4581525"/>
            <a:ext cx="339725" cy="3381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042988" y="5084763"/>
            <a:ext cx="482600" cy="48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692275" y="4797425"/>
            <a:ext cx="482600" cy="48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195513" y="5084763"/>
            <a:ext cx="482600" cy="48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2627313" y="4797425"/>
            <a:ext cx="482600" cy="48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987675" y="4581525"/>
            <a:ext cx="482600" cy="48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3" y="231775"/>
            <a:ext cx="5413375" cy="762000"/>
          </a:xfrm>
          <a:prstGeom prst="rect">
            <a:avLst/>
          </a:prstGeom>
          <a:noFill/>
        </p:spPr>
      </p:pic>
      <p:pic>
        <p:nvPicPr>
          <p:cNvPr id="16389" name="Picture 6" descr="C:\Users\Мама\Pictures\19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1650" y="328613"/>
            <a:ext cx="1597025" cy="6754812"/>
          </a:xfrm>
          <a:prstGeom prst="rect">
            <a:avLst/>
          </a:prstGeom>
          <a:noFill/>
        </p:spPr>
      </p:pic>
      <p:sp>
        <p:nvSpPr>
          <p:cNvPr id="16390" name="Прямоугольник 7"/>
          <p:cNvSpPr>
            <a:spLocks noChangeArrowheads="1"/>
          </p:cNvSpPr>
          <p:nvPr/>
        </p:nvSpPr>
        <p:spPr bwMode="auto">
          <a:xfrm>
            <a:off x="827088" y="1196975"/>
            <a:ext cx="5400675" cy="1476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Приветствую вас, жители Земли!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Раньше </a:t>
            </a:r>
            <a:r>
              <a:rPr lang="ru-RU" i="1" dirty="0"/>
              <a:t>я жил на </a:t>
            </a:r>
            <a:r>
              <a:rPr lang="ru-RU" i="1" dirty="0"/>
              <a:t>вашей </a:t>
            </a:r>
            <a:r>
              <a:rPr lang="ru-RU" i="1" dirty="0"/>
              <a:t>планете, а потом прилетел сюда в гости, да так и остался. </a:t>
            </a:r>
            <a:r>
              <a:rPr lang="ru-RU" i="1"/>
              <a:t>У вас </a:t>
            </a:r>
            <a:r>
              <a:rPr lang="ru-RU" i="1" dirty="0"/>
              <a:t>это 1996 год. С какого года по-нашему времени я живу здесь? </a:t>
            </a:r>
            <a:endParaRPr lang="ru-RU" dirty="0"/>
          </a:p>
        </p:txBody>
      </p:sp>
      <p:grpSp>
        <p:nvGrpSpPr>
          <p:cNvPr id="7" name="Прямоугольник 6"/>
          <p:cNvGrpSpPr>
            <a:grpSpLocks/>
          </p:cNvGrpSpPr>
          <p:nvPr/>
        </p:nvGrpSpPr>
        <p:grpSpPr bwMode="auto">
          <a:xfrm>
            <a:off x="725488" y="2895600"/>
            <a:ext cx="5535612" cy="3913188"/>
            <a:chOff x="457" y="1824"/>
            <a:chExt cx="3487" cy="2465"/>
          </a:xfrm>
        </p:grpSpPr>
        <p:pic>
          <p:nvPicPr>
            <p:cNvPr id="30730" name="Прямоугольник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" y="1824"/>
              <a:ext cx="3487" cy="2465"/>
            </a:xfrm>
            <a:prstGeom prst="rect">
              <a:avLst/>
            </a:prstGeom>
            <a:noFill/>
          </p:spPr>
        </p:pic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612" y="1979"/>
              <a:ext cx="3175" cy="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 u="sng">
                  <a:solidFill>
                    <a:srgbClr val="FFFFFF"/>
                  </a:solidFill>
                  <a:latin typeface="Corbel" pitchFamily="34" charset="0"/>
                </a:rPr>
                <a:t>Эталон:</a:t>
              </a:r>
            </a:p>
            <a:p>
              <a:r>
                <a:rPr lang="ru-RU" i="1">
                  <a:solidFill>
                    <a:srgbClr val="FFFFFF"/>
                  </a:solidFill>
                  <a:latin typeface="Corbel" pitchFamily="34" charset="0"/>
                </a:rPr>
                <a:t>1996   5</a:t>
              </a:r>
              <a:endParaRPr lang="ru-RU">
                <a:solidFill>
                  <a:srgbClr val="FFFFFF"/>
                </a:solidFill>
                <a:latin typeface="Corbel" pitchFamily="34" charset="0"/>
              </a:endParaRPr>
            </a:p>
            <a:p>
              <a:r>
                <a:rPr lang="ru-RU" i="1">
                  <a:solidFill>
                    <a:srgbClr val="FFFFFF"/>
                  </a:solidFill>
                  <a:latin typeface="Corbel" pitchFamily="34" charset="0"/>
                </a:rPr>
                <a:t>15         399      5</a:t>
              </a:r>
              <a:endParaRPr lang="ru-RU">
                <a:solidFill>
                  <a:srgbClr val="FFFFFF"/>
                </a:solidFill>
                <a:latin typeface="Corbel" pitchFamily="34" charset="0"/>
              </a:endParaRPr>
            </a:p>
            <a:p>
              <a:r>
                <a:rPr lang="ru-RU" i="1">
                  <a:solidFill>
                    <a:srgbClr val="FFFFFF"/>
                  </a:solidFill>
                  <a:latin typeface="Corbel" pitchFamily="34" charset="0"/>
                </a:rPr>
                <a:t> 49        35	        79   5</a:t>
              </a:r>
              <a:endParaRPr lang="ru-RU">
                <a:solidFill>
                  <a:srgbClr val="FFFFFF"/>
                </a:solidFill>
                <a:latin typeface="Corbel" pitchFamily="34" charset="0"/>
              </a:endParaRPr>
            </a:p>
            <a:p>
              <a:r>
                <a:rPr lang="ru-RU" i="1">
                  <a:solidFill>
                    <a:srgbClr val="FFFFFF"/>
                  </a:solidFill>
                  <a:latin typeface="Corbel" pitchFamily="34" charset="0"/>
                </a:rPr>
                <a:t> 45         49        75   15    5</a:t>
              </a:r>
              <a:endParaRPr lang="ru-RU">
                <a:solidFill>
                  <a:srgbClr val="FFFFFF"/>
                </a:solidFill>
                <a:latin typeface="Corbel" pitchFamily="34" charset="0"/>
              </a:endParaRPr>
            </a:p>
            <a:p>
              <a:r>
                <a:rPr lang="ru-RU" i="1">
                  <a:solidFill>
                    <a:srgbClr val="FFFFFF"/>
                  </a:solidFill>
                  <a:latin typeface="Corbel" pitchFamily="34" charset="0"/>
                </a:rPr>
                <a:t>  46        45         </a:t>
              </a:r>
              <a:r>
                <a:rPr lang="ru-RU" i="1">
                  <a:solidFill>
                    <a:srgbClr val="FF0000"/>
                  </a:solidFill>
                  <a:latin typeface="Corbel" pitchFamily="34" charset="0"/>
                </a:rPr>
                <a:t> 4   </a:t>
              </a:r>
              <a:r>
                <a:rPr lang="ru-RU" i="1">
                  <a:solidFill>
                    <a:srgbClr val="FFFFFF"/>
                  </a:solidFill>
                  <a:latin typeface="Corbel" pitchFamily="34" charset="0"/>
                </a:rPr>
                <a:t>15  </a:t>
              </a:r>
              <a:r>
                <a:rPr lang="ru-RU" b="1" i="1">
                  <a:solidFill>
                    <a:srgbClr val="FF0000"/>
                  </a:solidFill>
                  <a:latin typeface="Corbel" pitchFamily="34" charset="0"/>
                </a:rPr>
                <a:t>3</a:t>
              </a:r>
              <a:r>
                <a:rPr lang="ru-RU" i="1">
                  <a:solidFill>
                    <a:srgbClr val="FFFFFF"/>
                  </a:solidFill>
                  <a:latin typeface="Corbel" pitchFamily="34" charset="0"/>
                </a:rPr>
                <a:t>       </a:t>
              </a:r>
              <a:r>
                <a:rPr lang="en-US" b="1" i="1">
                  <a:solidFill>
                    <a:srgbClr val="FFFFFF"/>
                  </a:solidFill>
                  <a:latin typeface="Corbel" pitchFamily="34" charset="0"/>
                </a:rPr>
                <a:t>1996</a:t>
              </a:r>
              <a:r>
                <a:rPr lang="en-US" sz="1400" b="1" i="1">
                  <a:solidFill>
                    <a:srgbClr val="FFFFFF"/>
                  </a:solidFill>
                  <a:latin typeface="Corbel" pitchFamily="34" charset="0"/>
                </a:rPr>
                <a:t>1</a:t>
              </a:r>
              <a:r>
                <a:rPr lang="ru-RU" sz="1400" b="1" i="1">
                  <a:solidFill>
                    <a:srgbClr val="FFFFFF"/>
                  </a:solidFill>
                  <a:latin typeface="Corbel" pitchFamily="34" charset="0"/>
                </a:rPr>
                <a:t>0</a:t>
              </a:r>
              <a:r>
                <a:rPr lang="ru-RU" i="1">
                  <a:solidFill>
                    <a:srgbClr val="FFFFFF"/>
                  </a:solidFill>
                  <a:latin typeface="Corbel" pitchFamily="34" charset="0"/>
                </a:rPr>
                <a:t>  = </a:t>
              </a:r>
              <a:r>
                <a:rPr lang="ru-RU" b="1" i="1">
                  <a:solidFill>
                    <a:srgbClr val="FFFFFF"/>
                  </a:solidFill>
                  <a:latin typeface="Corbel" pitchFamily="34" charset="0"/>
                </a:rPr>
                <a:t>30441</a:t>
              </a:r>
              <a:r>
                <a:rPr lang="ru-RU" sz="1100" b="1" i="1">
                  <a:solidFill>
                    <a:srgbClr val="FFFFFF"/>
                  </a:solidFill>
                  <a:latin typeface="Corbel" pitchFamily="34" charset="0"/>
                </a:rPr>
                <a:t>5</a:t>
              </a:r>
              <a:endParaRPr lang="ru-RU" sz="1100" b="1">
                <a:solidFill>
                  <a:srgbClr val="FFFFFF"/>
                </a:solidFill>
                <a:latin typeface="Corbel" pitchFamily="34" charset="0"/>
              </a:endParaRPr>
            </a:p>
            <a:p>
              <a:r>
                <a:rPr lang="ru-RU" i="1">
                  <a:solidFill>
                    <a:srgbClr val="FFFFFF"/>
                  </a:solidFill>
                  <a:latin typeface="Corbel" pitchFamily="34" charset="0"/>
                </a:rPr>
                <a:t>  45           </a:t>
              </a:r>
              <a:r>
                <a:rPr lang="ru-RU" i="1">
                  <a:solidFill>
                    <a:srgbClr val="FF0000"/>
                  </a:solidFill>
                  <a:latin typeface="Corbel" pitchFamily="34" charset="0"/>
                </a:rPr>
                <a:t>4</a:t>
              </a:r>
              <a:r>
                <a:rPr lang="ru-RU" i="1">
                  <a:solidFill>
                    <a:srgbClr val="FFFFFF"/>
                  </a:solidFill>
                  <a:latin typeface="Corbel" pitchFamily="34" charset="0"/>
                </a:rPr>
                <a:t>                  </a:t>
              </a:r>
              <a:r>
                <a:rPr lang="ru-RU" i="1">
                  <a:solidFill>
                    <a:srgbClr val="FF0000"/>
                  </a:solidFill>
                  <a:latin typeface="Corbel" pitchFamily="34" charset="0"/>
                </a:rPr>
                <a:t> 0      </a:t>
              </a:r>
              <a:endParaRPr lang="ru-RU">
                <a:solidFill>
                  <a:srgbClr val="FF0000"/>
                </a:solidFill>
                <a:latin typeface="Corbel" pitchFamily="34" charset="0"/>
              </a:endParaRPr>
            </a:p>
            <a:p>
              <a:r>
                <a:rPr lang="ru-RU" i="1">
                  <a:solidFill>
                    <a:srgbClr val="FFFFFF"/>
                  </a:solidFill>
                  <a:latin typeface="Corbel" pitchFamily="34" charset="0"/>
                </a:rPr>
                <a:t>   </a:t>
              </a:r>
              <a:r>
                <a:rPr lang="ru-RU" i="1">
                  <a:solidFill>
                    <a:srgbClr val="FF0000"/>
                  </a:solidFill>
                  <a:latin typeface="Corbel" pitchFamily="34" charset="0"/>
                </a:rPr>
                <a:t> 1                   </a:t>
              </a:r>
              <a:endParaRPr lang="ru-RU">
                <a:solidFill>
                  <a:srgbClr val="FF0000"/>
                </a:solidFill>
                <a:latin typeface="Corbel" pitchFamily="34" charset="0"/>
              </a:endParaRPr>
            </a:p>
            <a:p>
              <a:r>
                <a:rPr lang="ru-RU" i="1">
                  <a:solidFill>
                    <a:srgbClr val="FFFFFF"/>
                  </a:solidFill>
                  <a:latin typeface="Corbel" pitchFamily="34" charset="0"/>
                </a:rPr>
                <a:t> </a:t>
              </a:r>
              <a:endParaRPr lang="ru-RU">
                <a:solidFill>
                  <a:srgbClr val="FFFFFF"/>
                </a:solidFill>
                <a:latin typeface="Corbel" pitchFamily="34" charset="0"/>
              </a:endParaRPr>
            </a:p>
            <a:p>
              <a:r>
                <a:rPr lang="ru-RU" i="1">
                  <a:solidFill>
                    <a:srgbClr val="FFFFFF"/>
                  </a:solidFill>
                  <a:latin typeface="Corbel" pitchFamily="34" charset="0"/>
                </a:rPr>
                <a:t> </a:t>
              </a:r>
              <a:endParaRPr lang="ru-RU">
                <a:solidFill>
                  <a:srgbClr val="FFFFFF"/>
                </a:solidFill>
                <a:latin typeface="Corbel" pitchFamily="34" charset="0"/>
              </a:endParaRPr>
            </a:p>
            <a:p>
              <a:r>
                <a:rPr lang="ru-RU">
                  <a:solidFill>
                    <a:srgbClr val="FFFFFF"/>
                  </a:solidFill>
                  <a:latin typeface="Corbel" pitchFamily="34" charset="0"/>
                </a:rPr>
                <a:t> </a:t>
              </a:r>
            </a:p>
            <a:p>
              <a:endParaRPr lang="ru-RU">
                <a:solidFill>
                  <a:srgbClr val="FFFFFF"/>
                </a:solidFill>
                <a:latin typeface="Corbel" pitchFamily="34" charset="0"/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1619250" y="3500438"/>
            <a:ext cx="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19250" y="3716338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42988" y="4005263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42988" y="4581525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16013" y="5084763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92275" y="4292600"/>
            <a:ext cx="287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627313" y="4005263"/>
            <a:ext cx="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35150" y="4797425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68538" y="3789363"/>
            <a:ext cx="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68538" y="4005263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339975" y="4581525"/>
            <a:ext cx="287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27313" y="4292600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87675" y="4581525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042988" y="3789363"/>
            <a:ext cx="73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00338" y="4868863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87675" y="4365625"/>
            <a:ext cx="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042988" y="4292600"/>
            <a:ext cx="73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1116013" y="4868863"/>
            <a:ext cx="71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547813" y="4005263"/>
            <a:ext cx="71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1763713" y="4581525"/>
            <a:ext cx="71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2195513" y="4292600"/>
            <a:ext cx="73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2268538" y="4581525"/>
            <a:ext cx="71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627313" y="4581525"/>
            <a:ext cx="73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Выгнутая вправо стрелка 52"/>
          <p:cNvSpPr/>
          <p:nvPr/>
        </p:nvSpPr>
        <p:spPr>
          <a:xfrm rot="5400000">
            <a:off x="1944688" y="4545013"/>
            <a:ext cx="503237" cy="21605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0" name="Picture 3" descr="C:\Users\Мама\Pictures\iCAUZ30D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38988" y="4791075"/>
            <a:ext cx="10541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529</Words>
  <Application>Microsoft Office PowerPoint</Application>
  <PresentationFormat>Экран (4:3)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Метро</vt:lpstr>
      <vt:lpstr>Метро</vt:lpstr>
      <vt:lpstr>Метро</vt:lpstr>
      <vt:lpstr>Метро</vt:lpstr>
      <vt:lpstr>Метро</vt:lpstr>
      <vt:lpstr>Метро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User</cp:lastModifiedBy>
  <cp:revision>123</cp:revision>
  <dcterms:created xsi:type="dcterms:W3CDTF">2012-03-24T09:11:53Z</dcterms:created>
  <dcterms:modified xsi:type="dcterms:W3CDTF">2012-12-04T14:43:01Z</dcterms:modified>
</cp:coreProperties>
</file>