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86" r:id="rId2"/>
    <p:sldId id="307" r:id="rId3"/>
    <p:sldId id="287" r:id="rId4"/>
    <p:sldId id="288" r:id="rId5"/>
    <p:sldId id="306" r:id="rId6"/>
    <p:sldId id="310" r:id="rId7"/>
    <p:sldId id="290" r:id="rId8"/>
    <p:sldId id="308" r:id="rId9"/>
    <p:sldId id="309" r:id="rId10"/>
    <p:sldId id="291" r:id="rId11"/>
    <p:sldId id="292" r:id="rId12"/>
    <p:sldId id="293" r:id="rId13"/>
    <p:sldId id="311" r:id="rId14"/>
    <p:sldId id="312" r:id="rId15"/>
    <p:sldId id="294" r:id="rId16"/>
    <p:sldId id="295" r:id="rId17"/>
    <p:sldId id="313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77" r:id="rId28"/>
    <p:sldId id="280" r:id="rId29"/>
    <p:sldId id="30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99"/>
    <a:srgbClr val="66FFFF"/>
    <a:srgbClr val="FF3300"/>
    <a:srgbClr val="00FF00"/>
    <a:srgbClr val="FF99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90" autoAdjust="0"/>
    <p:restoredTop sz="94660"/>
  </p:normalViewPr>
  <p:slideViewPr>
    <p:cSldViewPr>
      <p:cViewPr varScale="1">
        <p:scale>
          <a:sx n="95" d="100"/>
          <a:sy n="95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210B23-1D63-4763-8BAF-A4A9BB23A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543D-F01C-4942-99B1-BFA28744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5CFA-C992-44C0-A260-00C91F17F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50A4-7632-4CC0-B773-0B11AD4CC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A71C-3653-4B74-BBDA-BDC99BCBC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B59EF-0325-4DCC-849F-FE84D08D5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9B69-BB28-4B13-BB7F-E9A257260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D5C1-ED2D-4198-820F-12E11AE41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348C-84A9-45A2-8818-5108B0D3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9743EE-49DD-45F5-BB40-C09C1CB16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036C-282C-4A27-971A-646639E95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A8CC03-8AEB-4A31-BED9-2AB078965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8B02E9B-FD0A-45EA-AE11-B5A0FE1CB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5" r:id="rId7"/>
    <p:sldLayoutId id="2147483950" r:id="rId8"/>
    <p:sldLayoutId id="2147483956" r:id="rId9"/>
    <p:sldLayoutId id="2147483951" r:id="rId10"/>
    <p:sldLayoutId id="2147483952" r:id="rId11"/>
    <p:sldLayoutId id="21474839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onstantia" pitchFamily="18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a/ac/Kano_Eitoku_002.jpg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8;&#1089;&#1082;&#1091;&#1089;&#1089;&#1090;&#1074;&#1086;_&#1040;&#1092;&#1088;&#1080;&#1082;&#1080;" TargetMode="External"/><Relationship Id="rId2" Type="http://schemas.openxmlformats.org/officeDocument/2006/relationships/hyperlink" Target="http://ru.wikipedia.org/wiki/&#1040;&#1085;&#1080;&#1084;&#1072;&#1083;&#1080;&#1089;&#1090;&#1080;&#1095;&#1077;&#1089;&#1082;&#1080;&#1081;_&#1078;&#1072;&#1085;&#1088;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nimalist.ru/?action=show_article&amp;article=vatagin" TargetMode="External"/><Relationship Id="rId4" Type="http://schemas.openxmlformats.org/officeDocument/2006/relationships/hyperlink" Target="http://ru.wikiped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4/Yi-Yuanji-Fan-painting-Two-gibbons.jpg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e/Predynastic_collage.png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b/NarmerPalette_ROM-gamma.jpg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upload.wikimedia.org/wikipedia/commons/d/df/ThutmoseIII-StatueMarbleTorso_MetropolitanMuseumOfArt.p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//upload.wikimedia.org/wikipedia/commons/d/de/Ramses_IIs_seger_%C3%B6ver_Chetafolket_och_stormningen_av_Dapur%2C_Nordisk_familjebok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//upload.wikimedia.org/wikipedia/commons/b/b3/HieroglyphicFragment2.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//upload.wikimedia.org/wikipedia/commons/3/3e/HieroglyphicFragment1.pn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c/ce/Egypt_Hieroglyphe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7"/>
          <p:cNvGrpSpPr>
            <a:grpSpLocks/>
          </p:cNvGrpSpPr>
          <p:nvPr/>
        </p:nvGrpSpPr>
        <p:grpSpPr bwMode="auto">
          <a:xfrm>
            <a:off x="1619250" y="3357563"/>
            <a:ext cx="6985000" cy="2643187"/>
            <a:chOff x="1691091" y="3285554"/>
            <a:chExt cx="6984814" cy="264377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858168" y="5429154"/>
              <a:ext cx="1214405" cy="5001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" name="TextBox 9"/>
            <p:cNvSpPr txBox="1">
              <a:spLocks noChangeArrowheads="1"/>
            </p:cNvSpPr>
            <p:nvPr/>
          </p:nvSpPr>
          <p:spPr bwMode="auto">
            <a:xfrm>
              <a:off x="5929322" y="5500702"/>
              <a:ext cx="107157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defRPr/>
              </a:pPr>
              <a:r>
                <a:rPr lang="ru-RU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201</a:t>
              </a: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r>
                <a:rPr lang="ru-RU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год</a:t>
              </a:r>
            </a:p>
          </p:txBody>
        </p:sp>
        <p:grpSp>
          <p:nvGrpSpPr>
            <p:cNvPr id="7188" name="Группа 15"/>
            <p:cNvGrpSpPr>
              <a:grpSpLocks/>
            </p:cNvGrpSpPr>
            <p:nvPr/>
          </p:nvGrpSpPr>
          <p:grpSpPr bwMode="auto">
            <a:xfrm>
              <a:off x="1691091" y="3285554"/>
              <a:ext cx="6984814" cy="792092"/>
              <a:chOff x="1691091" y="3214116"/>
              <a:chExt cx="6984814" cy="792092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763099" y="3214116"/>
                <a:ext cx="6912806" cy="79209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TextBox 9"/>
              <p:cNvSpPr txBox="1">
                <a:spLocks noChangeArrowheads="1"/>
              </p:cNvSpPr>
              <p:nvPr/>
            </p:nvSpPr>
            <p:spPr bwMode="auto">
              <a:xfrm>
                <a:off x="1691091" y="3214116"/>
                <a:ext cx="6984814" cy="646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>
                  <a:defRPr/>
                </a:pPr>
                <a:r>
                  <a:rPr lang="ru-RU" sz="36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Тема: «Мой четвероногий друг»</a:t>
                </a:r>
              </a:p>
            </p:txBody>
          </p:sp>
        </p:grpSp>
      </p:grpSp>
      <p:grpSp>
        <p:nvGrpSpPr>
          <p:cNvPr id="7171" name="Группа 18"/>
          <p:cNvGrpSpPr>
            <a:grpSpLocks/>
          </p:cNvGrpSpPr>
          <p:nvPr/>
        </p:nvGrpSpPr>
        <p:grpSpPr bwMode="auto">
          <a:xfrm>
            <a:off x="1763713" y="549275"/>
            <a:ext cx="6859587" cy="2308225"/>
            <a:chOff x="1763688" y="548680"/>
            <a:chExt cx="6859140" cy="2308225"/>
          </a:xfrm>
        </p:grpSpPr>
        <p:grpSp>
          <p:nvGrpSpPr>
            <p:cNvPr id="7178" name="Группа 17"/>
            <p:cNvGrpSpPr>
              <a:grpSpLocks/>
            </p:cNvGrpSpPr>
            <p:nvPr/>
          </p:nvGrpSpPr>
          <p:grpSpPr bwMode="auto">
            <a:xfrm>
              <a:off x="1763688" y="548680"/>
              <a:ext cx="6859140" cy="2308225"/>
              <a:chOff x="1714480" y="428604"/>
              <a:chExt cx="6859141" cy="2308225"/>
            </a:xfrm>
          </p:grpSpPr>
          <p:sp>
            <p:nvSpPr>
              <p:cNvPr id="7172" name="TextBox 6"/>
              <p:cNvSpPr txBox="1">
                <a:spLocks noChangeArrowheads="1"/>
              </p:cNvSpPr>
              <p:nvPr/>
            </p:nvSpPr>
            <p:spPr bwMode="auto">
              <a:xfrm>
                <a:off x="1714480" y="428604"/>
                <a:ext cx="6786121" cy="23082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4400" b="1" i="1" dirty="0">
                  <a:solidFill>
                    <a:srgbClr val="95373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itchFamily="34" charset="0"/>
                </a:endParaRPr>
              </a:p>
              <a:p>
                <a:pPr algn="ctr">
                  <a:defRPr/>
                </a:pPr>
                <a:r>
                  <a:rPr lang="ru-RU" sz="5000" b="1" i="1" dirty="0">
                    <a:solidFill>
                      <a:srgbClr val="953735"/>
                    </a:solidFill>
                    <a:latin typeface="Corbel" pitchFamily="34" charset="0"/>
                  </a:rPr>
                  <a:t/>
                </a:r>
                <a:br>
                  <a:rPr lang="ru-RU" sz="5000" b="1" i="1" dirty="0">
                    <a:solidFill>
                      <a:srgbClr val="953735"/>
                    </a:solidFill>
                    <a:latin typeface="Corbel" pitchFamily="34" charset="0"/>
                  </a:rPr>
                </a:br>
                <a:endParaRPr lang="ru-RU" sz="5000" b="1" i="1" dirty="0">
                  <a:solidFill>
                    <a:srgbClr val="953735"/>
                  </a:solidFill>
                  <a:latin typeface="Corbel" pitchFamily="34" charset="0"/>
                </a:endParaRPr>
              </a:p>
            </p:txBody>
          </p:sp>
          <p:grpSp>
            <p:nvGrpSpPr>
              <p:cNvPr id="7181" name="Группа 18"/>
              <p:cNvGrpSpPr>
                <a:grpSpLocks/>
              </p:cNvGrpSpPr>
              <p:nvPr/>
            </p:nvGrpSpPr>
            <p:grpSpPr bwMode="auto">
              <a:xfrm>
                <a:off x="1858496" y="572620"/>
                <a:ext cx="6715125" cy="1946496"/>
                <a:chOff x="1858495" y="429743"/>
                <a:chExt cx="6715172" cy="1946510"/>
              </a:xfrm>
            </p:grpSpPr>
            <p:sp>
              <p:nvSpPr>
                <p:cNvPr id="11" name="Скругленный прямоугольник 10"/>
                <p:cNvSpPr/>
                <p:nvPr/>
              </p:nvSpPr>
              <p:spPr>
                <a:xfrm>
                  <a:off x="2002513" y="429743"/>
                  <a:ext cx="6355701" cy="194651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858495" y="501752"/>
                  <a:ext cx="6715172" cy="70789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000" i="1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rbel" pitchFamily="34" charset="0"/>
                    </a:rPr>
                    <a:t>МОУ прогимназия №208 «Веста»</a:t>
                  </a:r>
                </a:p>
                <a:p>
                  <a:pPr algn="ctr">
                    <a:defRPr/>
                  </a:pPr>
                  <a:r>
                    <a:rPr lang="ru-RU" sz="2000" b="1" i="1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Corbel" pitchFamily="34" charset="0"/>
                    </a:rPr>
                    <a:t>г.Тольятти</a:t>
                  </a:r>
                  <a:endParaRPr lang="ru-RU" sz="2000" b="1" i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2267744" y="1484784"/>
              <a:ext cx="5976664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rbel" pitchFamily="34" charset="0"/>
                </a:rPr>
                <a:t>Дополнительный конкурсный раздел:</a:t>
              </a:r>
            </a:p>
            <a:p>
              <a:pPr algn="ctr">
                <a:defRPr/>
              </a:pPr>
              <a:endPara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</a:endParaRPr>
            </a:p>
            <a:p>
              <a:pPr algn="ctr">
                <a:defRPr/>
              </a:pPr>
              <a:r>
                <a:rPr lang="ru-RU" sz="2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rbel" pitchFamily="34" charset="0"/>
                </a:rPr>
                <a:t>Презентация к уроку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 bwMode="auto">
          <a:xfrm>
            <a:off x="1691680" y="4509120"/>
            <a:ext cx="6912768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Преподаватель изобразительного искусства</a:t>
            </a:r>
          </a:p>
          <a:p>
            <a:pPr algn="ctr">
              <a:defRPr/>
            </a:pPr>
            <a:r>
              <a:rPr lang="ru-RU" b="1" dirty="0" err="1"/>
              <a:t>Жучая</a:t>
            </a:r>
            <a:r>
              <a:rPr lang="ru-RU" b="1" dirty="0"/>
              <a:t> Ирина Митрофановна</a:t>
            </a:r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1243881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293096"/>
            <a:ext cx="1243881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91" name="Рисунок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276872"/>
            <a:ext cx="1224136" cy="1890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611560" y="5301208"/>
            <a:ext cx="69127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1628800"/>
            <a:ext cx="813690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Оно существовало на протяжении тысячелетий, 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у каждого народа и в разные эпохи.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548680"/>
            <a:ext cx="6912768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Искусство, </a:t>
            </a:r>
          </a:p>
          <a:p>
            <a:pPr algn="ctr">
              <a:defRPr/>
            </a:pPr>
            <a:r>
              <a:rPr lang="ru-RU" sz="2800" b="1" dirty="0"/>
              <a:t>в котором изображаются  животные, называется анималистическим</a:t>
            </a:r>
          </a:p>
        </p:txBody>
      </p:sp>
      <p:pic>
        <p:nvPicPr>
          <p:cNvPr id="16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924175"/>
            <a:ext cx="3646487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Прямоугольник 10"/>
          <p:cNvSpPr>
            <a:spLocks noChangeArrowheads="1"/>
          </p:cNvSpPr>
          <p:nvPr/>
        </p:nvSpPr>
        <p:spPr bwMode="auto">
          <a:xfrm>
            <a:off x="900113" y="3284538"/>
            <a:ext cx="360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Олимпия, около 740 г. до н.э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611560" y="5301208"/>
            <a:ext cx="69127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1341438"/>
            <a:ext cx="3529012" cy="36718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400" dirty="0"/>
              <a:t>Древнего Востока,</a:t>
            </a:r>
          </a:p>
          <a:p>
            <a:pPr>
              <a:defRPr/>
            </a:pPr>
            <a:r>
              <a:rPr lang="ru-RU" sz="2400" dirty="0"/>
              <a:t>Африки,</a:t>
            </a:r>
          </a:p>
          <a:p>
            <a:pPr>
              <a:defRPr/>
            </a:pPr>
            <a:r>
              <a:rPr lang="ru-RU" sz="2400" dirty="0"/>
              <a:t>Океании,</a:t>
            </a:r>
          </a:p>
          <a:p>
            <a:pPr>
              <a:defRPr/>
            </a:pPr>
            <a:r>
              <a:rPr lang="ru-RU" sz="2400" dirty="0"/>
              <a:t>древней Америки,</a:t>
            </a:r>
          </a:p>
          <a:p>
            <a:pPr algn="ctr">
              <a:defRPr/>
            </a:pPr>
            <a:r>
              <a:rPr lang="ru-RU" sz="2400" dirty="0"/>
              <a:t>в народном творчестве многих стран.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548680"/>
            <a:ext cx="69127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Стилизованные фигуры животных имеются среди памятников звериного стиля, в искусстве:</a:t>
            </a:r>
            <a:endParaRPr lang="ru-RU" sz="2400" b="1" dirty="0"/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156325" y="1916113"/>
            <a:ext cx="25257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6"/>
          <p:cNvSpPr>
            <a:spLocks noChangeArrowheads="1"/>
          </p:cNvSpPr>
          <p:nvPr/>
        </p:nvSpPr>
        <p:spPr bwMode="auto">
          <a:xfrm>
            <a:off x="3276600" y="5445125"/>
            <a:ext cx="3598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Искусство Кубы</a:t>
            </a: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 rot="16200000">
            <a:off x="4031940" y="4257092"/>
            <a:ext cx="3888432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1188" y="1125538"/>
            <a:ext cx="5832475" cy="28797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35696" y="4293096"/>
            <a:ext cx="69127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84784"/>
            <a:ext cx="6231312" cy="4120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1259632" y="548680"/>
            <a:ext cx="388843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Искусство Японии, </a:t>
            </a:r>
            <a:r>
              <a:rPr lang="en-US" sz="2400" b="1" dirty="0"/>
              <a:t>XI </a:t>
            </a:r>
            <a:r>
              <a:rPr lang="ru-RU" sz="2400" b="1" dirty="0"/>
              <a:t>в.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11560" y="6021288"/>
            <a:ext cx="6912768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908175" y="5661025"/>
            <a:ext cx="6480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Юаньцзи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«Обезьяна и кошки» (фрагмент)</a:t>
            </a:r>
            <a:endParaRPr lang="ru-RU" dirty="0">
              <a:latin typeface="Arial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1188" y="1125538"/>
            <a:ext cx="5832475" cy="28797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35696" y="4293096"/>
            <a:ext cx="69127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87624" y="620688"/>
            <a:ext cx="388843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Искусство Японии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11560" y="6021288"/>
            <a:ext cx="6912768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19468" name="Picture 15" descr="Файл:Kano Eitoku 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060575"/>
            <a:ext cx="754697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2267744" y="1484784"/>
            <a:ext cx="576064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Китайские львы, </a:t>
            </a:r>
            <a:r>
              <a:rPr lang="en-US" sz="2400" b="1" dirty="0"/>
              <a:t>XVI </a:t>
            </a:r>
            <a:r>
              <a:rPr lang="ru-RU" sz="2400" b="1" dirty="0"/>
              <a:t>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1188" y="1268413"/>
            <a:ext cx="5832475" cy="1873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000" dirty="0" err="1"/>
              <a:t>Богодская</a:t>
            </a:r>
            <a:r>
              <a:rPr lang="ru-RU" sz="2000" dirty="0"/>
              <a:t> игрушка</a:t>
            </a:r>
          </a:p>
          <a:p>
            <a:pPr algn="ctr">
              <a:defRPr/>
            </a:pPr>
            <a:r>
              <a:rPr lang="ru-RU" sz="2000" dirty="0"/>
              <a:t>Троице - Сергиевский монастырь в селе </a:t>
            </a:r>
            <a:r>
              <a:rPr lang="ru-RU" sz="2000" dirty="0" err="1"/>
              <a:t>Богородское</a:t>
            </a:r>
            <a:r>
              <a:rPr lang="ru-RU" sz="2000" dirty="0"/>
              <a:t> близ Загорска, около Москвы.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548680"/>
            <a:ext cx="69127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Страницы творчества народных мастеров и зодчих и Древней Руси</a:t>
            </a:r>
            <a:endParaRPr lang="ru-RU" sz="2400" b="1" dirty="0"/>
          </a:p>
        </p:txBody>
      </p:sp>
      <p:pic>
        <p:nvPicPr>
          <p:cNvPr id="20486" name="Рисунок 5" descr="страница 1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3357563"/>
            <a:ext cx="23225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4" descr="страница 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84538"/>
            <a:ext cx="295275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043608" y="6165304"/>
            <a:ext cx="6912768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20491" name="Рисунок 9" descr="страница 1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708275"/>
            <a:ext cx="23669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1188" y="1268413"/>
            <a:ext cx="5832475" cy="1873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548680"/>
            <a:ext cx="69127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/>
              <a:t>Богородская</a:t>
            </a:r>
            <a:r>
              <a:rPr lang="ru-RU" sz="2400" dirty="0"/>
              <a:t> барыня с собачкой</a:t>
            </a:r>
            <a:endParaRPr lang="ru-RU" sz="2400" b="1" dirty="0"/>
          </a:p>
        </p:txBody>
      </p:sp>
      <p:pic>
        <p:nvPicPr>
          <p:cNvPr id="21510" name="Рисунок 2" descr="страница 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286067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043608" y="6165304"/>
            <a:ext cx="6912768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21514" name="Рисунок 2" descr="страница 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13100"/>
            <a:ext cx="45958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4787900" y="2708275"/>
            <a:ext cx="143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фрагмент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5661248"/>
            <a:ext cx="691276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1268413"/>
            <a:ext cx="5832475" cy="31686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000" b="1" dirty="0"/>
              <a:t>Вот мудрец перед </a:t>
            </a:r>
            <a:r>
              <a:rPr lang="ru-RU" sz="2000" b="1" dirty="0" err="1"/>
              <a:t>Дадоном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Встал и вынул из мешка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Золотого петушка.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«Посади ты эту птицу, — 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Молвил он царю, — на спицу;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Петушок мой золотой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Будет верный сторож твой...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548680"/>
            <a:ext cx="69127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/>
              <a:t>Богородские</a:t>
            </a:r>
            <a:r>
              <a:rPr lang="ru-RU" sz="2400" dirty="0"/>
              <a:t> игрушки – это почти скульптуры</a:t>
            </a:r>
            <a:endParaRPr lang="ru-RU" sz="2400" b="1" dirty="0"/>
          </a:p>
        </p:txBody>
      </p:sp>
      <p:pic>
        <p:nvPicPr>
          <p:cNvPr id="51202" name="Рисунок 7" descr="страница 1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2133600"/>
            <a:ext cx="37687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187624" y="6309320"/>
            <a:ext cx="6912768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5661248"/>
            <a:ext cx="691276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1268413"/>
            <a:ext cx="4465637" cy="31686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/>
              <a:t>Каждое животное в дымковских игрушках имеет свой характер.</a:t>
            </a:r>
            <a:endParaRPr lang="ru-RU" sz="2000" dirty="0"/>
          </a:p>
          <a:p>
            <a:pPr algn="ctr">
              <a:defRPr/>
            </a:pPr>
            <a:r>
              <a:rPr lang="ru-RU" sz="2000" dirty="0"/>
              <a:t>Вот сказочный конь в зеленых кругах - «яблоках», гордо изгибает шею</a:t>
            </a:r>
            <a:r>
              <a:rPr lang="ru-RU" sz="2000" b="1" dirty="0"/>
              <a:t>.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259632" y="548680"/>
            <a:ext cx="69127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Дымковская игрушка</a:t>
            </a:r>
            <a:endParaRPr lang="ru-RU" sz="3600" b="1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87624" y="6381328"/>
            <a:ext cx="6912768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23564" name="Picture 2" descr="страница 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844675"/>
            <a:ext cx="36322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683568" y="6021288"/>
            <a:ext cx="69127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1341438"/>
            <a:ext cx="4897437" cy="4032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000" dirty="0"/>
              <a:t>Начиная с XIX столетия, анималистическая тема </a:t>
            </a:r>
          </a:p>
          <a:p>
            <a:pPr algn="ctr">
              <a:defRPr/>
            </a:pPr>
            <a:r>
              <a:rPr lang="ru-RU" sz="2000" dirty="0"/>
              <a:t>привлекает внимание профессиональных художников, среди которых</a:t>
            </a:r>
          </a:p>
          <a:p>
            <a:pPr algn="ctr">
              <a:defRPr/>
            </a:pPr>
            <a:r>
              <a:rPr lang="ru-RU" sz="2000" dirty="0"/>
              <a:t> первым был </a:t>
            </a:r>
            <a:r>
              <a:rPr lang="ru-RU" sz="2000" dirty="0" err="1"/>
              <a:t>П.К.Клодт</a:t>
            </a:r>
            <a:r>
              <a:rPr lang="ru-RU" sz="2000" dirty="0"/>
              <a:t>,</a:t>
            </a:r>
          </a:p>
          <a:p>
            <a:pPr algn="ctr">
              <a:defRPr/>
            </a:pPr>
            <a:r>
              <a:rPr lang="ru-RU" sz="2000" dirty="0"/>
              <a:t> знаток лошадей, </a:t>
            </a:r>
          </a:p>
          <a:p>
            <a:pPr algn="ctr">
              <a:defRPr/>
            </a:pPr>
            <a:r>
              <a:rPr lang="ru-RU" sz="2000" dirty="0"/>
              <a:t>непревзойденный в этой области скульптор.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15616" y="548680"/>
            <a:ext cx="69127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Скульптура  </a:t>
            </a:r>
          </a:p>
          <a:p>
            <a:pPr algn="ctr">
              <a:defRPr/>
            </a:pPr>
            <a:r>
              <a:rPr lang="ru-RU" sz="2800" dirty="0"/>
              <a:t>в  русском анималистическом жанре</a:t>
            </a:r>
            <a:endParaRPr lang="ru-RU" sz="2800" b="1" dirty="0"/>
          </a:p>
        </p:txBody>
      </p:sp>
      <p:pic>
        <p:nvPicPr>
          <p:cNvPr id="2458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989138"/>
            <a:ext cx="33051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5661248"/>
            <a:ext cx="691276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1268413"/>
            <a:ext cx="4537075" cy="4176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000" dirty="0"/>
              <a:t>Основным объектом а</a:t>
            </a:r>
            <a:r>
              <a:rPr lang="ru-RU" sz="2000" b="1" dirty="0"/>
              <a:t>нималистического жанра,</a:t>
            </a:r>
            <a:r>
              <a:rPr lang="ru-RU" sz="2000" dirty="0"/>
              <a:t> главным образом в живописи, фотографии, скульптуре и графике, являются животные. Анималистический жанр произошел от  латинского </a:t>
            </a:r>
            <a:r>
              <a:rPr lang="ru-RU" sz="2000" dirty="0"/>
              <a:t>слова </a:t>
            </a:r>
            <a:r>
              <a:rPr lang="ru-RU" sz="2000" dirty="0"/>
              <a:t>«</a:t>
            </a:r>
            <a:r>
              <a:rPr lang="ru-RU" sz="2000" dirty="0" err="1"/>
              <a:t>Anima</a:t>
            </a:r>
            <a:r>
              <a:rPr lang="ru-RU" sz="2000" dirty="0"/>
              <a:t>», что в переводе означает животное.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548680"/>
            <a:ext cx="6912768" cy="1224136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Художников, которые рисуют животных, называют </a:t>
            </a:r>
            <a:r>
              <a:rPr lang="ru-RU" sz="2400" dirty="0"/>
              <a:t>анималистами</a:t>
            </a:r>
            <a:endParaRPr lang="ru-RU" sz="2400" b="1" dirty="0"/>
          </a:p>
        </p:txBody>
      </p:sp>
      <p:pic>
        <p:nvPicPr>
          <p:cNvPr id="2560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35893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1258888" y="5589588"/>
            <a:ext cx="367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 Марк Синий конь, 1911 г.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8"/>
          <p:cNvGrpSpPr>
            <a:grpSpLocks/>
          </p:cNvGrpSpPr>
          <p:nvPr/>
        </p:nvGrpSpPr>
        <p:grpSpPr bwMode="auto">
          <a:xfrm>
            <a:off x="1547813" y="549275"/>
            <a:ext cx="7002462" cy="2308225"/>
            <a:chOff x="1547653" y="548680"/>
            <a:chExt cx="7002155" cy="2308225"/>
          </a:xfrm>
        </p:grpSpPr>
        <p:grpSp>
          <p:nvGrpSpPr>
            <p:cNvPr id="8205" name="Группа 17"/>
            <p:cNvGrpSpPr>
              <a:grpSpLocks/>
            </p:cNvGrpSpPr>
            <p:nvPr/>
          </p:nvGrpSpPr>
          <p:grpSpPr bwMode="auto">
            <a:xfrm>
              <a:off x="1547653" y="548680"/>
              <a:ext cx="7002155" cy="2308225"/>
              <a:chOff x="1498445" y="428604"/>
              <a:chExt cx="7002156" cy="2308225"/>
            </a:xfrm>
          </p:grpSpPr>
          <p:sp>
            <p:nvSpPr>
              <p:cNvPr id="7172" name="TextBox 6"/>
              <p:cNvSpPr txBox="1">
                <a:spLocks noChangeArrowheads="1"/>
              </p:cNvSpPr>
              <p:nvPr/>
            </p:nvSpPr>
            <p:spPr bwMode="auto">
              <a:xfrm>
                <a:off x="1714336" y="428604"/>
                <a:ext cx="6786265" cy="23082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sz="4400" b="1" i="1" dirty="0">
                  <a:solidFill>
                    <a:srgbClr val="95373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itchFamily="34" charset="0"/>
                </a:endParaRPr>
              </a:p>
              <a:p>
                <a:pPr algn="ctr">
                  <a:defRPr/>
                </a:pPr>
                <a:r>
                  <a:rPr lang="ru-RU" sz="5000" b="1" i="1" dirty="0">
                    <a:solidFill>
                      <a:srgbClr val="953735"/>
                    </a:solidFill>
                    <a:latin typeface="Corbel" pitchFamily="34" charset="0"/>
                  </a:rPr>
                  <a:t/>
                </a:r>
                <a:br>
                  <a:rPr lang="ru-RU" sz="5000" b="1" i="1" dirty="0">
                    <a:solidFill>
                      <a:srgbClr val="953735"/>
                    </a:solidFill>
                    <a:latin typeface="Corbel" pitchFamily="34" charset="0"/>
                  </a:rPr>
                </a:br>
                <a:endParaRPr lang="ru-RU" sz="5000" b="1" i="1" dirty="0">
                  <a:solidFill>
                    <a:srgbClr val="953735"/>
                  </a:solidFill>
                  <a:latin typeface="Corbel" pitchFamily="34" charset="0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 bwMode="auto">
              <a:xfrm>
                <a:off x="1498445" y="572025"/>
                <a:ext cx="6355657" cy="194649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691660" y="908125"/>
              <a:ext cx="5976664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rbel" pitchFamily="34" charset="0"/>
                </a:rPr>
                <a:t>Анималистический</a:t>
              </a:r>
            </a:p>
            <a:p>
              <a:pPr algn="ctr">
                <a:defRPr/>
              </a:pPr>
              <a:r>
                <a:rPr lang="ru-RU" sz="4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rbel" pitchFamily="34" charset="0"/>
                </a:rPr>
                <a:t>жанр</a:t>
              </a:r>
            </a:p>
          </p:txBody>
        </p:sp>
      </p:grp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1243881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293096"/>
            <a:ext cx="1243881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91" name="Рисунок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276872"/>
            <a:ext cx="1224136" cy="1890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198" name="Группа 14"/>
          <p:cNvGrpSpPr>
            <a:grpSpLocks/>
          </p:cNvGrpSpPr>
          <p:nvPr/>
        </p:nvGrpSpPr>
        <p:grpSpPr bwMode="auto">
          <a:xfrm>
            <a:off x="1692275" y="3284538"/>
            <a:ext cx="7056438" cy="2447925"/>
            <a:chOff x="1691680" y="3140968"/>
            <a:chExt cx="7056438" cy="2447925"/>
          </a:xfrm>
        </p:grpSpPr>
        <p:grpSp>
          <p:nvGrpSpPr>
            <p:cNvPr id="8199" name="Группа 15"/>
            <p:cNvGrpSpPr>
              <a:grpSpLocks/>
            </p:cNvGrpSpPr>
            <p:nvPr/>
          </p:nvGrpSpPr>
          <p:grpSpPr bwMode="auto">
            <a:xfrm>
              <a:off x="1691680" y="3140968"/>
              <a:ext cx="7056438" cy="2447925"/>
              <a:chOff x="1619507" y="3190245"/>
              <a:chExt cx="7056398" cy="792092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619507" y="3190245"/>
                <a:ext cx="6912806" cy="79209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TextBox 9"/>
              <p:cNvSpPr txBox="1">
                <a:spLocks noChangeArrowheads="1"/>
              </p:cNvSpPr>
              <p:nvPr/>
            </p:nvSpPr>
            <p:spPr bwMode="auto">
              <a:xfrm>
                <a:off x="1690945" y="3213874"/>
                <a:ext cx="6984960" cy="646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>
                  <a:defRPr/>
                </a:pPr>
                <a:endParaRPr lang="ru-RU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200" name="Прямоугольник 20"/>
            <p:cNvSpPr>
              <a:spLocks noChangeArrowheads="1"/>
            </p:cNvSpPr>
            <p:nvPr/>
          </p:nvSpPr>
          <p:spPr bwMode="auto">
            <a:xfrm>
              <a:off x="1763688" y="3212976"/>
              <a:ext cx="6408737" cy="230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 глубоким чувством изумления, уважения и любви смотрю я на мир животных.</a:t>
              </a:r>
            </a:p>
            <a:p>
              <a:pPr algn="ctr" eaLnBrk="0" hangingPunct="0"/>
              <a:r>
                <a:rPr lang="ru-RU" sz="2400" b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Отвергнуть такое отношение может лишь тот, кто не знаком с этим миром,</a:t>
              </a:r>
            </a:p>
            <a:p>
              <a:pPr algn="ctr" eaLnBrk="0" hangingPunct="0"/>
              <a:r>
                <a:rPr lang="ru-RU" sz="2400" b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не обращал на него внимания.</a:t>
              </a:r>
            </a:p>
            <a:p>
              <a:pPr algn="r" eaLnBrk="0" hangingPunct="0"/>
              <a:r>
                <a:rPr lang="ru-RU" sz="2400" b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В.А. Ватагин</a:t>
              </a:r>
              <a:r>
                <a:rPr lang="ru-RU" sz="2400">
                  <a:solidFill>
                    <a:schemeClr val="bg1"/>
                  </a:solidFill>
                  <a:ea typeface="Calibri" pitchFamily="34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5661248"/>
            <a:ext cx="691276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1268413"/>
            <a:ext cx="4897437" cy="4176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/>
              <a:t>точность изображения животного,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/>
              <a:t>его художественно-образные характеристики,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/>
              <a:t>декоративная выразительность изображения животного,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/>
              <a:t>наделение животных присущими людям чертами, поступками и переживаниями, например, как в баснях.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548680"/>
            <a:ext cx="6912768" cy="1224136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Главной задачей анималиста </a:t>
            </a:r>
          </a:p>
          <a:p>
            <a:pPr algn="ctr">
              <a:defRPr/>
            </a:pPr>
            <a:r>
              <a:rPr lang="ru-RU" sz="2400" b="1" dirty="0"/>
              <a:t>в изображении животных может быть</a:t>
            </a:r>
            <a:r>
              <a:rPr lang="ru-RU" sz="2400" dirty="0"/>
              <a:t>:</a:t>
            </a:r>
          </a:p>
          <a:p>
            <a:pPr algn="ctr">
              <a:defRPr/>
            </a:pPr>
            <a:endParaRPr lang="ru-RU" sz="2400" b="1" dirty="0"/>
          </a:p>
        </p:txBody>
      </p:sp>
      <p:pic>
        <p:nvPicPr>
          <p:cNvPr id="6" name="Рисунок 5" descr="DSCF16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988840"/>
            <a:ext cx="3643313" cy="227647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1115616" y="5661248"/>
            <a:ext cx="69127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1268413"/>
            <a:ext cx="7921625" cy="4176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Василий </a:t>
            </a:r>
            <a:r>
              <a:rPr lang="ru-RU" dirty="0" err="1"/>
              <a:t>Ватагин</a:t>
            </a:r>
            <a:r>
              <a:rPr lang="ru-RU" dirty="0"/>
              <a:t> (1883—1969) — русский живописец и скульптор.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Евгений </a:t>
            </a:r>
            <a:r>
              <a:rPr lang="ru-RU" dirty="0" err="1"/>
              <a:t>Чарушин</a:t>
            </a:r>
            <a:r>
              <a:rPr lang="ru-RU" dirty="0"/>
              <a:t> (1901—1965) — русский график, Заслуженный деятель искусств РСФСР.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Константин Флёров (1904—1980) — русский палеонтолог, график и живописец, доктор наук.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Николай Кондаков (1908—1999) — русский биолог, иллюстратор, кандидат наук.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err="1"/>
              <a:t>Рьен</a:t>
            </a:r>
            <a:r>
              <a:rPr lang="ru-RU" dirty="0"/>
              <a:t> </a:t>
            </a:r>
            <a:r>
              <a:rPr lang="ru-RU" dirty="0" err="1"/>
              <a:t>Пуртвлиет</a:t>
            </a:r>
            <a:r>
              <a:rPr lang="ru-RU" dirty="0"/>
              <a:t> (1932—1995) — голландский художник-иллюстратор.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Роберт </a:t>
            </a:r>
            <a:r>
              <a:rPr lang="ru-RU" dirty="0" err="1"/>
              <a:t>Бейтман</a:t>
            </a:r>
            <a:r>
              <a:rPr lang="ru-RU" dirty="0"/>
              <a:t> (род. 1930) - канадский художник-анималист.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87624" y="548680"/>
            <a:ext cx="6912768" cy="1224136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Известные художники - анималисты:</a:t>
            </a:r>
            <a:endParaRPr lang="ru-RU" sz="2800" dirty="0"/>
          </a:p>
          <a:p>
            <a:pPr algn="ctr">
              <a:defRPr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5661248"/>
            <a:ext cx="691276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15616" y="404664"/>
            <a:ext cx="6912768" cy="1152128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Василий </a:t>
            </a:r>
            <a:r>
              <a:rPr lang="ru-RU" sz="3200" b="1" dirty="0" err="1"/>
              <a:t>Ватагин</a:t>
            </a:r>
            <a:r>
              <a:rPr lang="ru-RU" sz="3200" b="1" dirty="0"/>
              <a:t>.</a:t>
            </a:r>
            <a:endParaRPr lang="ru-RU" sz="3200" dirty="0"/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981075"/>
            <a:ext cx="4897437" cy="41767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/>
              <a:t>С глубоким чувством изумления, уважения и любви смотрю</a:t>
            </a:r>
          </a:p>
          <a:p>
            <a:pPr algn="ctr">
              <a:defRPr/>
            </a:pPr>
            <a:r>
              <a:rPr lang="ru-RU" sz="2000" b="1" dirty="0"/>
              <a:t> я на мир животных.</a:t>
            </a:r>
          </a:p>
          <a:p>
            <a:pPr algn="ctr">
              <a:defRPr/>
            </a:pPr>
            <a:r>
              <a:rPr lang="ru-RU" sz="2000" b="1" dirty="0"/>
              <a:t>Отвергнуть такое отношение может лишь тот,</a:t>
            </a:r>
          </a:p>
          <a:p>
            <a:pPr algn="ctr">
              <a:defRPr/>
            </a:pPr>
            <a:r>
              <a:rPr lang="ru-RU" sz="2000" b="1" dirty="0"/>
              <a:t> кто не знаком с этим миром,</a:t>
            </a:r>
          </a:p>
          <a:p>
            <a:pPr algn="ctr">
              <a:defRPr/>
            </a:pPr>
            <a:r>
              <a:rPr lang="ru-RU" sz="2000" b="1" dirty="0"/>
              <a:t> не обращал на него внимания.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b="1" dirty="0"/>
              <a:t>слова В.А. </a:t>
            </a:r>
            <a:r>
              <a:rPr lang="ru-RU" sz="2000" b="1" dirty="0" err="1"/>
              <a:t>Ватагина</a:t>
            </a:r>
            <a:r>
              <a:rPr lang="ru-RU" sz="2000" b="1" dirty="0"/>
              <a:t>.</a:t>
            </a:r>
            <a:endParaRPr lang="ru-RU" sz="2000" dirty="0"/>
          </a:p>
          <a:p>
            <a:pPr>
              <a:buFont typeface="Arial" pitchFamily="34" charset="0"/>
              <a:buChar char="•"/>
              <a:defRPr/>
            </a:pPr>
            <a:endParaRPr lang="ru-RU" sz="2000" dirty="0"/>
          </a:p>
        </p:txBody>
      </p:sp>
      <p:pic>
        <p:nvPicPr>
          <p:cNvPr id="54274" name="Рисунок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772816"/>
            <a:ext cx="2819400" cy="36893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1259632" y="5589240"/>
            <a:ext cx="6912768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15616" y="404664"/>
            <a:ext cx="6912768" cy="1152128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/>
              <a:t>Ватагин</a:t>
            </a:r>
            <a:r>
              <a:rPr lang="ru-RU" sz="2400" dirty="0"/>
              <a:t> — первооткрыватель анималистического жанра нашего времени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1484313"/>
            <a:ext cx="4897437" cy="4176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sz="2000" b="1" i="1" dirty="0"/>
          </a:p>
          <a:p>
            <a:pPr algn="ctr">
              <a:defRPr/>
            </a:pPr>
            <a:endParaRPr lang="ru-RU" sz="2000" b="1" i="1" dirty="0"/>
          </a:p>
          <a:p>
            <a:pPr algn="ctr">
              <a:defRPr/>
            </a:pPr>
            <a:endParaRPr lang="ru-RU" sz="2000" b="1" i="1" dirty="0"/>
          </a:p>
          <a:p>
            <a:pPr algn="ctr">
              <a:defRPr/>
            </a:pPr>
            <a:endParaRPr lang="ru-RU" sz="2000" b="1" i="1" dirty="0"/>
          </a:p>
          <a:p>
            <a:pPr algn="ctr">
              <a:defRPr/>
            </a:pPr>
            <a:endParaRPr lang="ru-RU" sz="2000" b="1" i="1" dirty="0"/>
          </a:p>
          <a:p>
            <a:pPr algn="ctr">
              <a:defRPr/>
            </a:pPr>
            <a:endParaRPr lang="ru-RU" sz="2000" b="1" i="1" dirty="0"/>
          </a:p>
          <a:p>
            <a:pPr algn="ctr">
              <a:defRPr/>
            </a:pPr>
            <a:r>
              <a:rPr lang="ru-RU" sz="2000" b="1" i="1" dirty="0"/>
              <a:t>Любовь к животным...</a:t>
            </a:r>
            <a:r>
              <a:rPr lang="ru-RU" sz="2000" dirty="0"/>
              <a:t> Без этого, говорил </a:t>
            </a:r>
            <a:r>
              <a:rPr lang="ru-RU" sz="2000" dirty="0" err="1"/>
              <a:t>Ватагин</a:t>
            </a:r>
            <a:r>
              <a:rPr lang="ru-RU" sz="2000" dirty="0"/>
              <a:t>, не состоится художник-анималист. </a:t>
            </a:r>
          </a:p>
          <a:p>
            <a:pPr algn="ctr">
              <a:defRPr/>
            </a:pPr>
            <a:r>
              <a:rPr lang="ru-RU" sz="2000" dirty="0"/>
              <a:t>Она неотъемлема, как умение рисовать, </a:t>
            </a:r>
            <a:r>
              <a:rPr lang="ru-RU" sz="2000" dirty="0"/>
              <a:t>лепить. </a:t>
            </a:r>
            <a:endParaRPr lang="ru-RU" sz="2000" dirty="0"/>
          </a:p>
        </p:txBody>
      </p:sp>
      <p:pic>
        <p:nvPicPr>
          <p:cNvPr id="29705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73238"/>
            <a:ext cx="26797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Рисунок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1772816"/>
            <a:ext cx="2736304" cy="347196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5877272"/>
            <a:ext cx="6912768" cy="216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1341438"/>
            <a:ext cx="4897437" cy="41751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/>
              <a:t>В том числе рассказы: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 </a:t>
            </a:r>
            <a:r>
              <a:rPr lang="ru-RU" sz="2000" dirty="0" err="1"/>
              <a:t>Д.Н.Мамина-Сибиряка</a:t>
            </a:r>
            <a:r>
              <a:rPr lang="ru-RU" sz="2000" dirty="0"/>
              <a:t>, </a:t>
            </a:r>
          </a:p>
          <a:p>
            <a:pPr algn="ctr">
              <a:defRPr/>
            </a:pPr>
            <a:r>
              <a:rPr lang="ru-RU" sz="2000" dirty="0"/>
              <a:t>В.Л.Дурова,</a:t>
            </a:r>
          </a:p>
          <a:p>
            <a:pPr algn="ctr">
              <a:defRPr/>
            </a:pPr>
            <a:r>
              <a:rPr lang="ru-RU" sz="2000" dirty="0"/>
              <a:t> Э.Сетон-Томпсона, </a:t>
            </a:r>
          </a:p>
          <a:p>
            <a:pPr algn="ctr">
              <a:defRPr/>
            </a:pPr>
            <a:r>
              <a:rPr lang="ru-RU" sz="2000" dirty="0" err="1"/>
              <a:t>Ч.Робертса</a:t>
            </a:r>
            <a:r>
              <a:rPr lang="ru-RU" sz="2000" dirty="0"/>
              <a:t>, </a:t>
            </a:r>
          </a:p>
          <a:p>
            <a:pPr algn="ctr">
              <a:defRPr/>
            </a:pPr>
            <a:r>
              <a:rPr lang="ru-RU" sz="2000" dirty="0"/>
              <a:t>Л.Н.Толстого, </a:t>
            </a:r>
          </a:p>
          <a:p>
            <a:pPr algn="ctr">
              <a:defRPr/>
            </a:pPr>
            <a:r>
              <a:rPr lang="ru-RU" sz="2000" dirty="0"/>
              <a:t>В.Бианки.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971600" y="620688"/>
            <a:ext cx="6912768" cy="1152128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Около пятидесяти книг о животных иллюстрировал </a:t>
            </a:r>
            <a:r>
              <a:rPr lang="ru-RU" sz="2400" b="1" dirty="0" err="1"/>
              <a:t>Ватагин</a:t>
            </a:r>
            <a:r>
              <a:rPr lang="ru-RU" sz="2400" b="1" dirty="0"/>
              <a:t>.</a:t>
            </a:r>
          </a:p>
          <a:p>
            <a:pPr algn="ctr">
              <a:defRPr/>
            </a:pP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411760" y="1988840"/>
            <a:ext cx="51125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3073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28775"/>
            <a:ext cx="3756025" cy="46799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6093296"/>
            <a:ext cx="6912768" cy="216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981075"/>
            <a:ext cx="4897437" cy="50403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Его иллюстрации настолько индивидуальны, </a:t>
            </a:r>
          </a:p>
          <a:p>
            <a:pPr algn="ctr">
              <a:defRPr/>
            </a:pPr>
            <a:r>
              <a:rPr lang="ru-RU" sz="2000" dirty="0"/>
              <a:t>что художник, наряду с </a:t>
            </a:r>
            <a:r>
              <a:rPr lang="ru-RU" sz="2000" dirty="0"/>
              <a:t>писателем,</a:t>
            </a:r>
            <a:endParaRPr lang="ru-RU" sz="2000" dirty="0"/>
          </a:p>
          <a:p>
            <a:pPr algn="ctr">
              <a:defRPr/>
            </a:pPr>
            <a:r>
              <a:rPr lang="ru-RU" sz="2000" dirty="0"/>
              <a:t>становится равноправным</a:t>
            </a:r>
          </a:p>
          <a:p>
            <a:pPr algn="ctr">
              <a:defRPr/>
            </a:pPr>
            <a:r>
              <a:rPr lang="ru-RU" sz="2000" dirty="0"/>
              <a:t> автором книги. 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Одиннадцать переизданий выдержала она, </a:t>
            </a:r>
          </a:p>
          <a:p>
            <a:pPr algn="ctr">
              <a:defRPr/>
            </a:pPr>
            <a:r>
              <a:rPr lang="ru-RU" sz="2000" dirty="0"/>
              <a:t>воспитав не одно поколение детей, на всю жизнь, </a:t>
            </a:r>
          </a:p>
          <a:p>
            <a:pPr algn="ctr">
              <a:defRPr/>
            </a:pPr>
            <a:r>
              <a:rPr lang="ru-RU" sz="2000" dirty="0"/>
              <a:t>сохраняясь в благодарной памяти людей, как одно из самых удивительных </a:t>
            </a:r>
          </a:p>
          <a:p>
            <a:pPr algn="ctr">
              <a:defRPr/>
            </a:pPr>
            <a:r>
              <a:rPr lang="ru-RU" sz="2000" dirty="0"/>
              <a:t>переживаний  детства.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15616" y="188640"/>
            <a:ext cx="6912768" cy="1152128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«Главной» же книгой среди них можно назвать «</a:t>
            </a:r>
            <a:r>
              <a:rPr lang="ru-RU" sz="2400" dirty="0" err="1"/>
              <a:t>Маугли</a:t>
            </a:r>
            <a:r>
              <a:rPr lang="ru-RU" sz="2400" dirty="0"/>
              <a:t>» Р.Киплинга.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203848" y="6381328"/>
            <a:ext cx="5112568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59394" name="Рисунок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628800"/>
            <a:ext cx="36590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6093296"/>
            <a:ext cx="6912768" cy="216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836613"/>
            <a:ext cx="4897437" cy="51847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/>
              <a:t>Ушла в прошлое ситуация, о которой </a:t>
            </a:r>
            <a:r>
              <a:rPr lang="ru-RU" sz="2000" dirty="0" err="1"/>
              <a:t>Ватагин</a:t>
            </a:r>
            <a:r>
              <a:rPr lang="ru-RU" sz="2000" dirty="0"/>
              <a:t> писал еще в 1968 году: «Меня часто спрашивают, почему я стал анималистом... </a:t>
            </a:r>
          </a:p>
          <a:p>
            <a:pPr algn="ctr">
              <a:defRPr/>
            </a:pPr>
            <a:r>
              <a:rPr lang="ru-RU" sz="2000" dirty="0"/>
              <a:t>Иной раз в этом вопросе я подмечаю не только любопытство, но и несколько пренебрежительное недоумение — вот, мол, как странно: всю жизнь человек посвятил несолидному занятию».</a:t>
            </a:r>
          </a:p>
          <a:p>
            <a:pPr algn="ctr">
              <a:defRPr/>
            </a:pPr>
            <a:r>
              <a:rPr lang="ru-RU" sz="2000" dirty="0"/>
              <a:t> </a:t>
            </a:r>
          </a:p>
          <a:p>
            <a:pPr algn="ctr">
              <a:defRPr/>
            </a:pPr>
            <a:r>
              <a:rPr lang="ru-RU" sz="2000" dirty="0"/>
              <a:t>Осуществилась мечта художника — анималистический жанр окреп и утвердился.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115616" y="188640"/>
            <a:ext cx="6912768" cy="1152128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/>
              <a:t>Человек, сам частица природы, не может жить изолированно от нее.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131840" y="6381328"/>
            <a:ext cx="5112568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pic>
        <p:nvPicPr>
          <p:cNvPr id="60418" name="Рисунок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628800"/>
            <a:ext cx="358427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714500" y="142875"/>
            <a:ext cx="7000875" cy="10001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14563" y="1571625"/>
            <a:ext cx="6643687" cy="47148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0313" y="2000250"/>
          <a:ext cx="6096000" cy="367507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1623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18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807" name="Picture 4" descr="вас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284797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35696" y="260648"/>
            <a:ext cx="692948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spc="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Ответь на вопросы</a:t>
            </a:r>
          </a:p>
        </p:txBody>
      </p:sp>
      <p:pic>
        <p:nvPicPr>
          <p:cNvPr id="33809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857625"/>
            <a:ext cx="15097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5357813"/>
            <a:ext cx="14414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55776" y="2060848"/>
            <a:ext cx="2786062" cy="14287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charset="0"/>
              </a:rPr>
              <a:t>Как называют художников, которые изображают животных 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2060848"/>
            <a:ext cx="2786062" cy="14287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Художник - анималист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24128" y="2060848"/>
            <a:ext cx="2786062" cy="14287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charset="0"/>
              </a:rPr>
              <a:t>Как имя художника, который выполнил иллюстрации к книге </a:t>
            </a:r>
            <a:r>
              <a:rPr lang="ru-RU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charset="0"/>
              </a:rPr>
              <a:t>Маугли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24128" y="2060848"/>
            <a:ext cx="2786062" cy="14287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Василий</a:t>
            </a:r>
          </a:p>
          <a:p>
            <a:pPr algn="ctr">
              <a:defRPr/>
            </a:pPr>
            <a:r>
              <a:rPr lang="ru-RU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Ватагин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27784" y="3861048"/>
            <a:ext cx="2786062" cy="14287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charset="0"/>
              </a:rPr>
              <a:t>Как называют жанр искусства, в котором изображают животных 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83768" y="3861048"/>
            <a:ext cx="3154486" cy="14287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Анималистический</a:t>
            </a:r>
          </a:p>
          <a:p>
            <a:pPr algn="ctr">
              <a:defRPr/>
            </a:pP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жанр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4128" y="3861048"/>
            <a:ext cx="2786062" cy="14287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charset="0"/>
              </a:rPr>
              <a:t>В каком Древнем государстве изображения птиц заменяли слова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24128" y="3861048"/>
            <a:ext cx="2808312" cy="150075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 Древнем </a:t>
            </a:r>
          </a:p>
          <a:p>
            <a:pPr algn="ctr">
              <a:defRPr/>
            </a:pP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Египте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D0026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4531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8243888" y="5661025"/>
            <a:ext cx="649287" cy="936625"/>
          </a:xfrm>
          <a:prstGeom prst="star4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2843213" y="5661025"/>
            <a:ext cx="649287" cy="936625"/>
          </a:xfrm>
          <a:prstGeom prst="star4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539750" y="5589588"/>
            <a:ext cx="649288" cy="936625"/>
          </a:xfrm>
          <a:prstGeom prst="star4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7019925" y="5661025"/>
            <a:ext cx="649288" cy="936625"/>
          </a:xfrm>
          <a:prstGeom prst="star4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823" name="AutoShape 15"/>
          <p:cNvSpPr>
            <a:spLocks noChangeArrowheads="1"/>
          </p:cNvSpPr>
          <p:nvPr/>
        </p:nvSpPr>
        <p:spPr bwMode="auto">
          <a:xfrm>
            <a:off x="7092950" y="260350"/>
            <a:ext cx="649288" cy="9366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6929438" y="1428750"/>
            <a:ext cx="649287" cy="936625"/>
          </a:xfrm>
          <a:prstGeom prst="star4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825" name="AutoShape 17"/>
          <p:cNvSpPr>
            <a:spLocks noChangeArrowheads="1"/>
          </p:cNvSpPr>
          <p:nvPr/>
        </p:nvSpPr>
        <p:spPr bwMode="auto">
          <a:xfrm>
            <a:off x="1619250" y="5921375"/>
            <a:ext cx="649288" cy="9366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>
            <a:off x="8001000" y="857250"/>
            <a:ext cx="649288" cy="9366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5"/>
          <p:cNvSpPr>
            <a:spLocks noChangeArrowheads="1"/>
          </p:cNvSpPr>
          <p:nvPr/>
        </p:nvSpPr>
        <p:spPr bwMode="auto">
          <a:xfrm>
            <a:off x="357188" y="2357438"/>
            <a:ext cx="649287" cy="9366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AutoShape 15"/>
          <p:cNvSpPr>
            <a:spLocks noChangeArrowheads="1"/>
          </p:cNvSpPr>
          <p:nvPr/>
        </p:nvSpPr>
        <p:spPr bwMode="auto">
          <a:xfrm>
            <a:off x="8215313" y="3500438"/>
            <a:ext cx="649287" cy="9366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AutoShape 15"/>
          <p:cNvSpPr>
            <a:spLocks noChangeArrowheads="1"/>
          </p:cNvSpPr>
          <p:nvPr/>
        </p:nvSpPr>
        <p:spPr bwMode="auto">
          <a:xfrm>
            <a:off x="928688" y="3929063"/>
            <a:ext cx="649287" cy="936625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03648" y="764704"/>
            <a:ext cx="6192688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Спасибо </a:t>
            </a:r>
          </a:p>
          <a:p>
            <a:pPr algn="ctr">
              <a:defRPr/>
            </a:pPr>
            <a:r>
              <a:rPr lang="ru-RU" sz="8800" b="1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3131840" y="3284984"/>
            <a:ext cx="51125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899592" y="5661248"/>
            <a:ext cx="6912768" cy="216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288" y="1673225"/>
            <a:ext cx="6624637" cy="51847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691680" y="476672"/>
            <a:ext cx="6804248" cy="1800200"/>
          </a:xfrm>
          <a:prstGeom prst="roundRect">
            <a:avLst/>
          </a:prstGeom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/>
              <a:t>Презентацию подготовила </a:t>
            </a:r>
          </a:p>
          <a:p>
            <a:pPr algn="ctr">
              <a:defRPr/>
            </a:pPr>
            <a:r>
              <a:rPr lang="ru-RU" sz="2400" b="1" i="1" dirty="0"/>
              <a:t>Учитель изобразительного искусства</a:t>
            </a:r>
          </a:p>
          <a:p>
            <a:pPr algn="ctr">
              <a:defRPr/>
            </a:pPr>
            <a:r>
              <a:rPr lang="ru-RU" sz="2400" b="1" i="1" dirty="0"/>
              <a:t>МОУ прогимназии №208 «Веста»</a:t>
            </a:r>
          </a:p>
          <a:p>
            <a:pPr algn="ctr">
              <a:defRPr/>
            </a:pPr>
            <a:r>
              <a:rPr lang="ru-RU" sz="2400" b="1" i="1" dirty="0"/>
              <a:t>Самарской области </a:t>
            </a:r>
          </a:p>
          <a:p>
            <a:pPr algn="ctr">
              <a:defRPr/>
            </a:pPr>
            <a:endParaRPr lang="ru-RU" sz="2400" b="1" dirty="0"/>
          </a:p>
        </p:txBody>
      </p:sp>
      <p:grpSp>
        <p:nvGrpSpPr>
          <p:cNvPr id="35852" name="Группа 17"/>
          <p:cNvGrpSpPr>
            <a:grpSpLocks/>
          </p:cNvGrpSpPr>
          <p:nvPr/>
        </p:nvGrpSpPr>
        <p:grpSpPr bwMode="auto">
          <a:xfrm>
            <a:off x="5651500" y="5861050"/>
            <a:ext cx="2736850" cy="500063"/>
            <a:chOff x="5857879" y="5429262"/>
            <a:chExt cx="1214443" cy="50006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857879" y="5429262"/>
              <a:ext cx="1214443" cy="5000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5929322" y="5500702"/>
              <a:ext cx="107157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defRPr/>
              </a:pPr>
              <a:r>
                <a:rPr lang="ru-RU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г. Тольятти, 201</a:t>
              </a: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r>
                <a:rPr lang="ru-RU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год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 bwMode="auto">
          <a:xfrm>
            <a:off x="1403648" y="2420888"/>
            <a:ext cx="691276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35856" name="Прямоугольник 17"/>
          <p:cNvSpPr>
            <a:spLocks noChangeArrowheads="1"/>
          </p:cNvSpPr>
          <p:nvPr/>
        </p:nvSpPr>
        <p:spPr bwMode="auto">
          <a:xfrm>
            <a:off x="2411413" y="2492375"/>
            <a:ext cx="4805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6C3600"/>
                </a:solidFill>
                <a:latin typeface="Times New Roman" pitchFamily="18" charset="0"/>
                <a:cs typeface="Times New Roman" pitchFamily="18" charset="0"/>
              </a:rPr>
              <a:t>В качестве иллюстраций использованы:</a:t>
            </a:r>
            <a:endParaRPr lang="ru-RU" sz="2000"/>
          </a:p>
        </p:txBody>
      </p:sp>
      <p:sp>
        <p:nvSpPr>
          <p:cNvPr id="35857" name="TextBox 19"/>
          <p:cNvSpPr txBox="1">
            <a:spLocks noChangeArrowheads="1"/>
          </p:cNvSpPr>
          <p:nvPr/>
        </p:nvSpPr>
        <p:spPr bwMode="auto">
          <a:xfrm>
            <a:off x="468313" y="2997200"/>
            <a:ext cx="103679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hlinkClick r:id="rId2"/>
              </a:rPr>
              <a:t>http://ru.wikipedia.org/wiki/</a:t>
            </a:r>
            <a:r>
              <a:rPr lang="ru-RU" sz="1600">
                <a:hlinkClick r:id="rId2"/>
              </a:rPr>
              <a:t>Анималистический_жанр</a:t>
            </a:r>
            <a:r>
              <a:rPr lang="ru-RU" sz="1600"/>
              <a:t>. </a:t>
            </a:r>
          </a:p>
          <a:p>
            <a:r>
              <a:rPr lang="ru-RU" sz="1600"/>
              <a:t>Материал из Википедии – свободной энциклопедии</a:t>
            </a:r>
          </a:p>
          <a:p>
            <a:pPr>
              <a:buFont typeface="Arial" charset="0"/>
              <a:buChar char="•"/>
            </a:pPr>
            <a:r>
              <a:rPr lang="ru-RU" sz="1600" b="1"/>
              <a:t>Изображение «Конь», бронза, Олимпия, </a:t>
            </a:r>
          </a:p>
          <a:p>
            <a:r>
              <a:rPr lang="ru-RU" sz="1600" b="1"/>
              <a:t>около 740 г. до н.э. Лувр.</a:t>
            </a:r>
            <a:endParaRPr lang="ru-RU" sz="1600"/>
          </a:p>
          <a:p>
            <a:r>
              <a:rPr lang="ru-RU" sz="1600"/>
              <a:t>Файл</a:t>
            </a:r>
            <a:r>
              <a:rPr lang="en-US" sz="1600"/>
              <a:t>:Bronze horse Louvre Br90.jpg</a:t>
            </a:r>
            <a:endParaRPr lang="ru-RU" sz="1600"/>
          </a:p>
          <a:p>
            <a:r>
              <a:rPr lang="ru-RU" sz="1600"/>
              <a:t>Материал из Википедии — свободной энциклопедии</a:t>
            </a:r>
          </a:p>
          <a:p>
            <a:pPr>
              <a:buFont typeface="Arial" charset="0"/>
              <a:buChar char="•"/>
            </a:pPr>
            <a:r>
              <a:rPr lang="ru-RU" sz="1600" b="1"/>
              <a:t>Маска мулвалва этнической группы куба</a:t>
            </a:r>
          </a:p>
          <a:p>
            <a:r>
              <a:rPr lang="en-US" sz="1600">
                <a:hlinkClick r:id="rId3"/>
              </a:rPr>
              <a:t>http://ru.wikipedia.org/wiki/</a:t>
            </a:r>
            <a:r>
              <a:rPr lang="ru-RU" sz="1600">
                <a:hlinkClick r:id="rId3"/>
              </a:rPr>
              <a:t>Искусство_Африки</a:t>
            </a:r>
            <a:endParaRPr lang="ru-RU" sz="1600"/>
          </a:p>
          <a:p>
            <a:pPr>
              <a:buFont typeface="Arial" charset="0"/>
              <a:buChar char="•"/>
            </a:pPr>
            <a:r>
              <a:rPr lang="ru-RU" sz="1600" b="1"/>
              <a:t>Избражения: Файл:Rahotep statue.jpg, </a:t>
            </a:r>
            <a:r>
              <a:rPr lang="ru-RU" sz="1600"/>
              <a:t>(</a:t>
            </a:r>
            <a:r>
              <a:rPr lang="en-US" sz="1600">
                <a:hlinkClick r:id="rId4"/>
              </a:rPr>
              <a:t>http://ru.wikipedia.org</a:t>
            </a:r>
            <a:r>
              <a:rPr lang="ru-RU" sz="1600"/>
              <a:t>),</a:t>
            </a:r>
            <a:endParaRPr lang="ru-RU" sz="1600" b="1"/>
          </a:p>
          <a:p>
            <a:r>
              <a:rPr lang="ru-RU" sz="1600" b="1"/>
              <a:t> Файл:Franz Marc 003.jpg </a:t>
            </a:r>
            <a:r>
              <a:rPr lang="ru-RU" sz="1600"/>
              <a:t>(</a:t>
            </a:r>
            <a:r>
              <a:rPr lang="en-US" sz="1600">
                <a:hlinkClick r:id="rId4"/>
              </a:rPr>
              <a:t>http://ru.wikipedia.org</a:t>
            </a:r>
            <a:r>
              <a:rPr lang="ru-RU" sz="1600"/>
              <a:t>),</a:t>
            </a:r>
          </a:p>
          <a:p>
            <a:r>
              <a:rPr lang="ru-RU" sz="1600" b="1"/>
              <a:t> Файл:HouMaoTu-fragment.jpg,</a:t>
            </a:r>
            <a:endParaRPr lang="ru-RU" sz="1600"/>
          </a:p>
          <a:p>
            <a:r>
              <a:rPr lang="ru-RU" sz="1600" b="1"/>
              <a:t> И Юаньцзи, Обезьяна и кошки (фрагмент), XI век</a:t>
            </a:r>
            <a:endParaRPr lang="ru-RU" sz="1600"/>
          </a:p>
          <a:p>
            <a:r>
              <a:rPr lang="ru-RU" sz="1600" b="1"/>
              <a:t>  </a:t>
            </a:r>
            <a:r>
              <a:rPr lang="ru-RU" sz="1600"/>
              <a:t>(</a:t>
            </a:r>
            <a:r>
              <a:rPr lang="en-US" sz="1600">
                <a:hlinkClick r:id="rId4"/>
              </a:rPr>
              <a:t>http://ru.wikipedia.org</a:t>
            </a:r>
            <a:r>
              <a:rPr lang="ru-RU" sz="1600"/>
              <a:t>),</a:t>
            </a:r>
          </a:p>
          <a:p>
            <a:pPr>
              <a:buFont typeface="Arial" charset="0"/>
              <a:buChar char="•"/>
            </a:pPr>
            <a:r>
              <a:rPr lang="ru-RU" sz="1600" b="1"/>
              <a:t>   Василий Ватагин.</a:t>
            </a:r>
            <a:endParaRPr lang="ru-RU" sz="1600"/>
          </a:p>
          <a:p>
            <a:r>
              <a:rPr lang="ru-RU" sz="1600"/>
              <a:t>       </a:t>
            </a:r>
            <a:r>
              <a:rPr lang="en-US" sz="1600">
                <a:hlinkClick r:id="rId5"/>
              </a:rPr>
              <a:t>http://www.animalist.ru/?action=show_article&amp;article=vatagin</a:t>
            </a:r>
            <a:endParaRPr lang="ru-RU" sz="1600"/>
          </a:p>
          <a:p>
            <a:endParaRPr lang="ru-RU" sz="1600"/>
          </a:p>
          <a:p>
            <a:pPr>
              <a:buFont typeface="Arial" charset="0"/>
              <a:buChar char="•"/>
            </a:pPr>
            <a:endParaRPr lang="ru-RU" sz="1600"/>
          </a:p>
          <a:p>
            <a:pPr>
              <a:buFont typeface="Arial" charset="0"/>
              <a:buChar char="•"/>
            </a:pP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55576" y="620688"/>
            <a:ext cx="7643866" cy="25922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 доисторических времен во все века люди жили в окружении зверей и птиц и всегда их изображали: процарапанным контуром и минеральными красками на стенах пещер, вырезали в камне и дереве, лепили из глины.</a:t>
            </a:r>
          </a:p>
        </p:txBody>
      </p:sp>
      <p:pic>
        <p:nvPicPr>
          <p:cNvPr id="9219" name="Picture 4" descr="вас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20002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Наскальная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220072" y="3429000"/>
            <a:ext cx="2862263" cy="21542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8197" name="Рисунок 4" descr="Олень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051720" y="3933056"/>
            <a:ext cx="2905561" cy="21865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691680" y="5589240"/>
            <a:ext cx="69127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20688"/>
            <a:ext cx="7992888" cy="21602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Фигурки животных выполняли роль  талисманов;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ими украшали бытовые предметы,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ювелирные изделия,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архитектурные сооружения.</a:t>
            </a:r>
          </a:p>
        </p:txBody>
      </p:sp>
      <p:pic>
        <p:nvPicPr>
          <p:cNvPr id="10246" name="Picture 4" descr="вас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20002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Файл:Yi-Yuanji-Fan-painting-Two-gibb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141663"/>
            <a:ext cx="33131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Прямоугольник 6"/>
          <p:cNvSpPr>
            <a:spLocks noChangeArrowheads="1"/>
          </p:cNvSpPr>
          <p:nvPr/>
        </p:nvSpPr>
        <p:spPr bwMode="auto">
          <a:xfrm>
            <a:off x="684213" y="3860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«Гиббоны играющие на дереве»</a:t>
            </a:r>
          </a:p>
        </p:txBody>
      </p:sp>
      <p:sp>
        <p:nvSpPr>
          <p:cNvPr id="10249" name="Прямоугольник 7"/>
          <p:cNvSpPr>
            <a:spLocks noChangeArrowheads="1"/>
          </p:cNvSpPr>
          <p:nvPr/>
        </p:nvSpPr>
        <p:spPr bwMode="auto">
          <a:xfrm>
            <a:off x="827088" y="3500438"/>
            <a:ext cx="360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 Юаньцзи </a:t>
            </a:r>
            <a:r>
              <a:rPr lang="ru-RU"/>
              <a:t>картина на веере</a:t>
            </a:r>
            <a:r>
              <a:rPr lang="ru-RU" b="1"/>
              <a:t> </a:t>
            </a:r>
            <a:endParaRPr lang="ru-RU"/>
          </a:p>
        </p:txBody>
      </p:sp>
      <p:sp>
        <p:nvSpPr>
          <p:cNvPr id="10250" name="Прямоугольник 8"/>
          <p:cNvSpPr>
            <a:spLocks noChangeArrowheads="1"/>
          </p:cNvSpPr>
          <p:nvPr/>
        </p:nvSpPr>
        <p:spPr bwMode="auto">
          <a:xfrm>
            <a:off x="900113" y="3068638"/>
            <a:ext cx="360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Искусство Древнего Китая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691680" y="5589240"/>
            <a:ext cx="69127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20688"/>
            <a:ext cx="799288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Бытовые </a:t>
            </a:r>
            <a:r>
              <a:rPr lang="ru-RU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предметы</a:t>
            </a:r>
            <a:endParaRPr lang="ru-RU" sz="3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70" name="Picture 4" descr="вас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200025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611560" y="1772816"/>
            <a:ext cx="5472608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Керамические кувшины Древнего Египта </a:t>
            </a:r>
          </a:p>
        </p:txBody>
      </p:sp>
      <p:pic>
        <p:nvPicPr>
          <p:cNvPr id="11274" name="Picture 4" descr="Файл:Predynastic collag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141663"/>
            <a:ext cx="266382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" descr="Файл:Predynastic collage.pn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916113"/>
            <a:ext cx="22320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1763688" y="5733256"/>
            <a:ext cx="6912768" cy="144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20688"/>
            <a:ext cx="7992888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4" name="Picture 4" descr="вас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200025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755576" y="908720"/>
            <a:ext cx="5472608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Керамические кувшины Древнего Египта </a:t>
            </a:r>
          </a:p>
        </p:txBody>
      </p:sp>
      <p:pic>
        <p:nvPicPr>
          <p:cNvPr id="12298" name="Picture 15" descr="Файл:NarmerPalette ROM-gamm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9681"/>
          <a:stretch>
            <a:fillRect/>
          </a:stretch>
        </p:blipFill>
        <p:spPr bwMode="auto">
          <a:xfrm>
            <a:off x="2484438" y="2133600"/>
            <a:ext cx="25923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5" descr="Файл:NarmerPalette ROM-gamm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50319"/>
          <a:stretch>
            <a:fillRect/>
          </a:stretch>
        </p:blipFill>
        <p:spPr bwMode="auto">
          <a:xfrm>
            <a:off x="5724525" y="1773238"/>
            <a:ext cx="2592388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1043608" y="3429000"/>
            <a:ext cx="7120408" cy="636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548680"/>
            <a:ext cx="6552728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Искусство Древнего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Египта</a:t>
            </a: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8" name="Picture 14" descr="Файл:ThutmoseIII-StatueMarbleTorso MetropolitanMuseumOfArt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341438"/>
            <a:ext cx="249713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827584" y="2780928"/>
            <a:ext cx="30243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/>
              <a:t>Взятие города </a:t>
            </a:r>
            <a:r>
              <a:rPr lang="ru-RU" b="1" dirty="0" err="1"/>
              <a:t>Дапур</a:t>
            </a:r>
            <a:endParaRPr lang="ru-RU" b="1" dirty="0"/>
          </a:p>
          <a:p>
            <a:pPr algn="ctr">
              <a:defRPr/>
            </a:pP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347864" y="1844824"/>
            <a:ext cx="30243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Статуя Тутмоса </a:t>
            </a:r>
            <a:r>
              <a:rPr lang="en-US" b="1" dirty="0"/>
              <a:t>III</a:t>
            </a:r>
            <a:endParaRPr lang="ru-RU" b="1" dirty="0"/>
          </a:p>
        </p:txBody>
      </p:sp>
      <p:pic>
        <p:nvPicPr>
          <p:cNvPr id="13325" name="Picture 17" descr="Файл:Ramses IIs seger över Chetafolket och stormningen av Dapur, Nordisk familjebok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500438"/>
            <a:ext cx="5761038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1403648" y="6165304"/>
            <a:ext cx="7120408" cy="1356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7544" y="548680"/>
            <a:ext cx="6552728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Искусство Древнего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Египта</a:t>
            </a: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084" name="Picture 4" descr="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494088"/>
            <a:ext cx="1204912" cy="130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6" name="Picture 6" descr="G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500438"/>
            <a:ext cx="1141412" cy="123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8" name="Picture 8" descr="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16338"/>
            <a:ext cx="1176338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0" name="Picture 10" descr="G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5013325"/>
            <a:ext cx="1512887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539552" y="1628800"/>
            <a:ext cx="4824536" cy="1656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 Древнем Египте </a:t>
            </a:r>
          </a:p>
          <a:p>
            <a:pPr algn="ctr">
              <a:defRPr/>
            </a:pPr>
            <a:r>
              <a:rPr lang="ru-RU" b="1" dirty="0"/>
              <a:t>иероглифическое письмо </a:t>
            </a:r>
          </a:p>
          <a:p>
            <a:pPr algn="ctr">
              <a:defRPr/>
            </a:pPr>
            <a:r>
              <a:rPr lang="ru-RU" b="1" dirty="0"/>
              <a:t>состояло из слов, которые изображали птицы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508104" y="548680"/>
            <a:ext cx="30243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папирус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1628800"/>
            <a:ext cx="2596360" cy="475252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 rot="10800000">
            <a:off x="2267744" y="1484784"/>
            <a:ext cx="3888432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16200000">
            <a:off x="6480212" y="2672916"/>
            <a:ext cx="3888432" cy="72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548680"/>
            <a:ext cx="6552728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Фрагменты иероглифического письма </a:t>
            </a:r>
          </a:p>
          <a:p>
            <a:pPr algn="ctr">
              <a:defRPr/>
            </a:pP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Древнего </a:t>
            </a:r>
            <a:r>
              <a:rPr lang="ru-RU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Египта</a:t>
            </a: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23528" y="4149080"/>
            <a:ext cx="7632848" cy="22322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699792" y="3429000"/>
            <a:ext cx="604867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pic>
        <p:nvPicPr>
          <p:cNvPr id="15375" name="Picture 2" descr="Файл:HieroglyphicFragment2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8024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" descr="Файл:Egypt Hieroglyphe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716338"/>
            <a:ext cx="34321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4" descr="Файл:HieroglyphicFragment1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75" y="4365625"/>
            <a:ext cx="4876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1700</TotalTime>
  <Words>980</Words>
  <Application>Microsoft Office PowerPoint</Application>
  <PresentationFormat>Экран (4:3)</PresentationFormat>
  <Paragraphs>202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Constantia</vt:lpstr>
      <vt:lpstr>Wingdings 2</vt:lpstr>
      <vt:lpstr>Verdana</vt:lpstr>
      <vt:lpstr>Calibri</vt:lpstr>
      <vt:lpstr>Corbel</vt:lpstr>
      <vt:lpstr>Times New Roman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Центр медиаобразования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«…И глаза «скажут» спасибо»</dc:title>
  <dc:creator>user</dc:creator>
  <cp:lastModifiedBy>Tata</cp:lastModifiedBy>
  <cp:revision>119</cp:revision>
  <dcterms:created xsi:type="dcterms:W3CDTF">2011-02-02T11:33:53Z</dcterms:created>
  <dcterms:modified xsi:type="dcterms:W3CDTF">2012-05-12T17:47:50Z</dcterms:modified>
</cp:coreProperties>
</file>