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9" r:id="rId4"/>
    <p:sldId id="272" r:id="rId5"/>
    <p:sldId id="261" r:id="rId6"/>
    <p:sldId id="262" r:id="rId7"/>
    <p:sldId id="260" r:id="rId8"/>
    <p:sldId id="263" r:id="rId9"/>
    <p:sldId id="257" r:id="rId10"/>
    <p:sldId id="264" r:id="rId11"/>
    <p:sldId id="269" r:id="rId12"/>
    <p:sldId id="275" r:id="rId13"/>
    <p:sldId id="276" r:id="rId14"/>
    <p:sldId id="277" r:id="rId15"/>
    <p:sldId id="278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040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lexander\&#1056;&#1072;&#1073;&#1086;&#1095;&#1080;&#1081;%20&#1089;&#1090;&#1086;&#1083;\&#1051;&#1080;&#1089;&#1090;%20Microsoft%20Office%20Excel%2097-2003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1класс</c:v>
                </c:pt>
              </c:strCache>
            </c:strRef>
          </c:tx>
          <c:cat>
            <c:strRef>
              <c:f>Лист3!$B$1:$C$1</c:f>
              <c:strCache>
                <c:ptCount val="2"/>
                <c:pt idx="0">
                  <c:v>2010-2011</c:v>
                </c:pt>
                <c:pt idx="1">
                  <c:v>2011-2012</c:v>
                </c:pt>
              </c:strCache>
            </c:strRef>
          </c:cat>
          <c:val>
            <c:numRef>
              <c:f>Лист3!$B$2:$C$2</c:f>
              <c:numCache>
                <c:formatCode>0</c:formatCode>
                <c:ptCount val="2"/>
                <c:pt idx="0">
                  <c:v>15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2-3класс</c:v>
                </c:pt>
              </c:strCache>
            </c:strRef>
          </c:tx>
          <c:cat>
            <c:strRef>
              <c:f>Лист3!$B$1:$C$1</c:f>
              <c:strCache>
                <c:ptCount val="2"/>
                <c:pt idx="0">
                  <c:v>2010-2011</c:v>
                </c:pt>
                <c:pt idx="1">
                  <c:v>2011-2012</c:v>
                </c:pt>
              </c:strCache>
            </c:strRef>
          </c:cat>
          <c:val>
            <c:numRef>
              <c:f>Лист3!$B$3:$C$3</c:f>
              <c:numCache>
                <c:formatCode>0</c:formatCode>
                <c:ptCount val="2"/>
                <c:pt idx="0">
                  <c:v>15</c:v>
                </c:pt>
                <c:pt idx="1">
                  <c:v>10</c:v>
                </c:pt>
              </c:numCache>
            </c:numRef>
          </c:val>
        </c:ser>
        <c:shape val="cylinder"/>
        <c:axId val="51472256"/>
        <c:axId val="51473792"/>
        <c:axId val="0"/>
      </c:bar3DChart>
      <c:catAx>
        <c:axId val="51472256"/>
        <c:scaling>
          <c:orientation val="minMax"/>
        </c:scaling>
        <c:axPos val="b"/>
        <c:tickLblPos val="nextTo"/>
        <c:crossAx val="51473792"/>
        <c:crosses val="autoZero"/>
        <c:auto val="1"/>
        <c:lblAlgn val="ctr"/>
        <c:lblOffset val="100"/>
      </c:catAx>
      <c:valAx>
        <c:axId val="51473792"/>
        <c:scaling>
          <c:orientation val="minMax"/>
        </c:scaling>
        <c:axPos val="l"/>
        <c:majorGridlines/>
        <c:numFmt formatCode="0" sourceLinked="1"/>
        <c:tickLblPos val="nextTo"/>
        <c:crossAx val="51472256"/>
        <c:crosses val="autoZero"/>
        <c:crossBetween val="between"/>
      </c:valAx>
    </c:plotArea>
    <c:legend>
      <c:legendPos val="r"/>
      <c:layout/>
    </c:legend>
    <c:plotVisOnly val="1"/>
  </c:chart>
  <c:spPr>
    <a:noFill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FF42-49E0-402F-892E-B790111E3E4A}" type="datetimeFigureOut">
              <a:rPr lang="ru-RU" smtClean="0"/>
              <a:pPr/>
              <a:t>19.05.2012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1E512-E7A9-4435-B2DB-85804265B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215018-D2C6-49E4-860C-12933ECA72A0}" type="datetimeFigureOut">
              <a:rPr lang="ru-RU" smtClean="0"/>
              <a:pPr/>
              <a:t>19.05.2012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273A7A-859F-4A80-B6F2-61EB0CC13C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229600" cy="2914672"/>
          </a:xfrm>
        </p:spPr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Корригирующая гимнастика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1785950"/>
          </a:xfrm>
        </p:spPr>
        <p:txBody>
          <a:bodyPr>
            <a:normAutofit fontScale="40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7300" b="1" i="1" dirty="0" smtClean="0">
                <a:solidFill>
                  <a:srgbClr val="FF0000"/>
                </a:solidFill>
              </a:rPr>
              <a:t>Как средство профилактики заболеваний опорно-двигательного аппарата</a:t>
            </a:r>
          </a:p>
          <a:p>
            <a:endParaRPr lang="ru-RU" sz="7300" b="1" i="1" dirty="0" smtClean="0"/>
          </a:p>
          <a:p>
            <a:endParaRPr lang="ru-RU" sz="7300" dirty="0" smtClean="0"/>
          </a:p>
          <a:p>
            <a:endParaRPr lang="ru-RU" dirty="0"/>
          </a:p>
        </p:txBody>
      </p:sp>
      <p:pic>
        <p:nvPicPr>
          <p:cNvPr id="1027" name="Picture 3" descr="C:\Documents and Settings\Alexander\Рабочий стол\84107defda7920ea092082e5a1bb735a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5072074"/>
            <a:ext cx="1238250" cy="1238250"/>
          </a:xfrm>
          <a:prstGeom prst="rect">
            <a:avLst/>
          </a:prstGeom>
          <a:noFill/>
        </p:spPr>
      </p:pic>
      <p:pic>
        <p:nvPicPr>
          <p:cNvPr id="9" name="Picture 3" descr="C:\Documents and Settings\Alexander\Рабочий стол\84107defda7920ea092082e5a1bb735a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96168" y="5224474"/>
            <a:ext cx="1238250" cy="1238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Формирование групп учащихся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имеющие  отклонения в здоровье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1506" name="Picture 2" descr="C:\Documents and Settings\Alexander\Рабочий стол\фото\HPIM42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4286" y="1600200"/>
            <a:ext cx="6195427" cy="47085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Наполняемость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Сформировано 2 группы (20 человек) 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-группа учащихся 1 класса- 10 человек: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6 чел. диагноз- плоскостопие;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4 чел. диагноз-нарушение осанки.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 -группа учащихся 2-3 классов-10 человек: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6 чел. диагноз-плоскостопие;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2 чел. диагноз- нарушение осанки;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2 чел. Диагноз- сколиоз.</a:t>
            </a:r>
          </a:p>
          <a:p>
            <a:pPr>
              <a:buNone/>
            </a:pPr>
            <a:r>
              <a:rPr lang="ru-RU" u="sng" dirty="0" smtClean="0">
                <a:solidFill>
                  <a:schemeClr val="bg1"/>
                </a:solidFill>
              </a:rPr>
              <a:t>Занятия в группах 3 раза в неделю по 45 минут.</a:t>
            </a:r>
          </a:p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             </a:t>
            </a:r>
            <a:endParaRPr lang="ru-RU" u="sng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Теоретическая  подготовка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Общая физическая подготовка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endParaRPr lang="ru-RU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Специальная физическая подготовка</a:t>
            </a:r>
            <a:r>
              <a:rPr lang="ru-RU" sz="4000" dirty="0" smtClean="0">
                <a:solidFill>
                  <a:schemeClr val="bg1"/>
                </a:solidFill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Теоретическая подготовка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b="1" dirty="0" smtClean="0">
                <a:solidFill>
                  <a:srgbClr val="0000CC"/>
                </a:solidFill>
              </a:rPr>
              <a:t>Основы знаний.</a:t>
            </a:r>
            <a:endParaRPr lang="ru-RU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1. Здоровье и физическое развитие человека.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2. Оценка собственного здоровья.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3. Влияние физических упражнений на организм человека.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4. Закаливание и здоровье.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5. Питание и здоровье.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00CC"/>
                </a:solidFill>
              </a:rPr>
              <a:t>6. Образ жизни как фактор здоровья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Общая физическая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432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Развитие координационных способностей: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Развитие скоростных способностей: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Развитие силовых способностей: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Развитие выносливости: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 Развитие гибкости: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Физические упражнения прикладного характера.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Documents and Settings\Alexander\Рабочий стол\фото\HPIM427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4500570"/>
            <a:ext cx="2692083" cy="2045937"/>
          </a:xfrm>
          <a:prstGeom prst="rect">
            <a:avLst/>
          </a:prstGeom>
          <a:noFill/>
        </p:spPr>
      </p:pic>
      <p:pic>
        <p:nvPicPr>
          <p:cNvPr id="5" name="Picture 4" descr="C:\Documents and Settings\Alexander\Рабочий стол\фото\HPIM4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4500570"/>
            <a:ext cx="2591718" cy="20259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Специальная физическая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Дыхательные упражнения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Корригирующие упражнения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Упражнения на активное и пассивное растяжение позвоночника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 Упражнения для развития подвижности во всех отделах позвоночника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Тренировка основных исходных положений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Упражнения для укрепления мышечно-связочного аппарата стопы.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Упражнения в равновесии направлены на тренировку вестибулярного аппарата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Упражнения на расслабление 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sz="2000" dirty="0"/>
          </a:p>
        </p:txBody>
      </p:sp>
      <p:pic>
        <p:nvPicPr>
          <p:cNvPr id="4" name="Picture 3" descr="C:\Documents and Settings\Alexander\Рабочий стол\фото\HPIM42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7426" y="4143380"/>
            <a:ext cx="3526574" cy="24451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30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-Отсутствие  гимнастического зала  для занятий;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-недостаточное количество часов выделяемых для занятий корригирующей гимнастикой;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-отсутствие современных методических пособий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 данном направлении;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-медицинское сопровождение (отсутствие врача в образовательном учреждении)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324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71538" y="1714487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buFontTx/>
              <a:buNone/>
            </a:pPr>
            <a:r>
              <a:rPr lang="ru-RU" sz="7200" dirty="0" smtClean="0">
                <a:solidFill>
                  <a:srgbClr val="FF3399"/>
                </a:solidFill>
              </a:rPr>
              <a:t>Спасибо за внимание</a:t>
            </a:r>
            <a:r>
              <a:rPr lang="en-US" sz="7200" dirty="0" smtClean="0">
                <a:solidFill>
                  <a:srgbClr val="FF3399"/>
                </a:solidFill>
              </a:rPr>
              <a:t>!!!</a:t>
            </a:r>
            <a:endParaRPr lang="ru-RU" sz="72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Показатели заболевания опорно-двигательного аппарата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357694"/>
            <a:ext cx="4071934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71612"/>
            <a:ext cx="399166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354640"/>
            <a:ext cx="3929090" cy="250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571612"/>
            <a:ext cx="403414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Разработана  программа по корригирующей гимнастике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3" name="Picture 1" descr="B60516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1714488"/>
            <a:ext cx="3299105" cy="4536269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62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25" name="Picture 1" descr="C9A409D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1785926"/>
            <a:ext cx="3286148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Материально-техническое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89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Спортивный зал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Оборудование:                            Инвентарь: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-Гимнастические скамейки;              - Набивные мячи;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-гимнастическая стенка;                    -гимнастические обручи;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-гимнастические маты;                      -гимнастические палки;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</a:t>
            </a:r>
            <a:r>
              <a:rPr lang="ru-RU" sz="2400" dirty="0" err="1" smtClean="0">
                <a:solidFill>
                  <a:schemeClr val="bg1"/>
                </a:solidFill>
              </a:rPr>
              <a:t>вибро-тренажёр</a:t>
            </a:r>
            <a:r>
              <a:rPr lang="ru-RU" sz="2400" dirty="0" smtClean="0">
                <a:solidFill>
                  <a:schemeClr val="bg1"/>
                </a:solidFill>
              </a:rPr>
              <a:t>.                               - баскетбольные мячи.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Picture 2" descr="C:\Documents and Settings\Alexander\Рабочий стол\b26135e542af787af29d2a3cfd54d22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4929198"/>
            <a:ext cx="847725" cy="1095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4398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Цель: Сохранение и укрепление здоровья учащихся,  направленное  на укрепление опорно-двигательного аппарата  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Формировать у учащихся систему  теоретических  знаний, необходимых для физического развития ребенка.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Воспитывать привычку сохранять правильную осанку, потребности в систематических занятиях оздоровительной гимнастикой.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Закаливать, укреплять здоровье и содействовать правильному физическому развитию ребенка.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Привитие навыков здорового образа жизни, соблюдения гигиены, правильного режима труда и отдыха.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Ожидаемый результат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00174"/>
          <a:ext cx="8072494" cy="4143404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4143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1.Коррекция нарушений или  приостановка дальнейшего прогрессирования заболевания.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2.Улучшение </a:t>
                      </a: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физического здоровья детей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Умение самостоятельно применять полученные знания во время занятий.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Овладение навыками здорового образа жизни.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Documents and Settings\Alexander\Рабочий стол\a5123813a55a214ce14ab9c5e6c12504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5638800"/>
            <a:ext cx="57150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Принципы организации занятий по корригирующей гимнастике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Оздоровительная </a:t>
            </a:r>
            <a:r>
              <a:rPr lang="ru-RU" sz="3200" dirty="0" err="1" smtClean="0">
                <a:solidFill>
                  <a:schemeClr val="bg1"/>
                </a:solidFill>
              </a:rPr>
              <a:t>коррекционно</a:t>
            </a:r>
            <a:r>
              <a:rPr lang="ru-RU" sz="3200" dirty="0" smtClean="0">
                <a:solidFill>
                  <a:schemeClr val="bg1"/>
                </a:solidFill>
              </a:rPr>
              <a:t> –профилактическая направленность занятий.</a:t>
            </a:r>
          </a:p>
          <a:p>
            <a:pPr marL="651510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Дифференцированный подход к исполнению средств физической культуры в зависимости от характера и выраженности структурных и функциональных нарушений в организме.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Documents and Settings\Alexander\Рабочий стол\b26135e542af787af29d2a3cfd54d22b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2396" y="5500702"/>
            <a:ext cx="847725" cy="109537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82550" y="0"/>
            <a:ext cx="9226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85786" y="428605"/>
            <a:ext cx="750099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Содержание работы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корригирующей    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гимнастики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294472" cy="98583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71538" y="571480"/>
            <a:ext cx="7358114" cy="1357322"/>
          </a:xfrm>
        </p:spPr>
        <p:txBody>
          <a:bodyPr>
            <a:no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Медицинский осмотр учащихся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PB260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857364"/>
            <a:ext cx="6357982" cy="38451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958</TotalTime>
  <Words>419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 Корригирующая гимнастика </vt:lpstr>
      <vt:lpstr>Показатели заболевания опорно-двигательного аппарата</vt:lpstr>
      <vt:lpstr>Разработана  программа по корригирующей гимнастике</vt:lpstr>
      <vt:lpstr>Материально-техническое обеспечение</vt:lpstr>
      <vt:lpstr>Цель: Сохранение и укрепление здоровья учащихся,  направленное  на укрепление опорно-двигательного аппарата  </vt:lpstr>
      <vt:lpstr>Ожидаемый результат</vt:lpstr>
      <vt:lpstr>Принципы организации занятий по корригирующей гимнастике</vt:lpstr>
      <vt:lpstr>Слайд 8</vt:lpstr>
      <vt:lpstr> </vt:lpstr>
      <vt:lpstr>Формирование групп учащихся  имеющие  отклонения в здоровье</vt:lpstr>
      <vt:lpstr>Наполняемость групп</vt:lpstr>
      <vt:lpstr>Направление деятельности</vt:lpstr>
      <vt:lpstr>Теоретическая подготовка</vt:lpstr>
      <vt:lpstr>Общая физическая подготовка</vt:lpstr>
      <vt:lpstr>Специальная физическая подготовка</vt:lpstr>
      <vt:lpstr>Результаты </vt:lpstr>
      <vt:lpstr>проблемы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Корригирующая гимнастика</dc:title>
  <dc:creator>Alexs</dc:creator>
  <cp:lastModifiedBy>Tata</cp:lastModifiedBy>
  <cp:revision>85</cp:revision>
  <dcterms:created xsi:type="dcterms:W3CDTF">2011-10-09T04:19:32Z</dcterms:created>
  <dcterms:modified xsi:type="dcterms:W3CDTF">2012-05-18T22:20:19Z</dcterms:modified>
</cp:coreProperties>
</file>