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28456-C1D1-46A1-AFBF-A0EABC6DA94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A40D0-5BD9-4AE2-B1AC-222B6630D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AFB5E-88FD-45AE-836B-231AA065E1E1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230F0E-B8EC-4008-8023-7C10797B88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ПЕРВОНАЧАЛЬНЫЕ ХИМИЧЕСКИЕ ПОНЯТИЯ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ru-RU" dirty="0" smtClean="0"/>
              <a:t>ОБОБЩАЮЩИЙ </a:t>
            </a:r>
            <a:r>
              <a:rPr lang="ru-RU" dirty="0" smtClean="0"/>
              <a:t>УРОК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«ТРЕТИЙ ЛИШНИЙ»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S, H</a:t>
            </a:r>
            <a:r>
              <a:rPr lang="en-US" b="1" baseline="-25000" dirty="0" smtClean="0"/>
              <a:t>2</a:t>
            </a:r>
            <a:r>
              <a:rPr lang="en-US" b="1" dirty="0" smtClean="0"/>
              <a:t>, H</a:t>
            </a:r>
            <a:r>
              <a:rPr lang="en-US" b="1" baseline="-25000" dirty="0" smtClean="0"/>
              <a:t>2</a:t>
            </a:r>
            <a:r>
              <a:rPr lang="en-US" b="1" dirty="0" smtClean="0"/>
              <a:t>S</a:t>
            </a:r>
            <a:r>
              <a:rPr lang="en-US" dirty="0" smtClean="0"/>
              <a:t>              </a:t>
            </a:r>
            <a:r>
              <a:rPr lang="ru-RU" dirty="0" smtClean="0"/>
              <a:t>                  </a:t>
            </a:r>
            <a:r>
              <a:rPr lang="en-US" b="1" dirty="0" err="1" smtClean="0"/>
              <a:t>NaOH</a:t>
            </a:r>
            <a:r>
              <a:rPr lang="en-US" b="1" dirty="0" smtClean="0"/>
              <a:t>, </a:t>
            </a:r>
            <a:r>
              <a:rPr lang="en-US" b="1" dirty="0" err="1" smtClean="0"/>
              <a:t>CaO</a:t>
            </a:r>
            <a:r>
              <a:rPr lang="en-US" b="1" dirty="0" smtClean="0"/>
              <a:t>, O</a:t>
            </a:r>
            <a:r>
              <a:rPr lang="en-US" b="1" baseline="-25000" dirty="0" smtClean="0"/>
              <a:t>2</a:t>
            </a:r>
            <a:r>
              <a:rPr lang="en-US" u="sng" baseline="-25000" dirty="0" smtClean="0"/>
              <a:t/>
            </a:r>
            <a:br>
              <a:rPr lang="en-US" u="sng" baseline="-25000" dirty="0" smtClean="0"/>
            </a:b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HCl</a:t>
            </a:r>
            <a:r>
              <a:rPr lang="en-US" b="1" dirty="0" smtClean="0"/>
              <a:t>, Cl</a:t>
            </a:r>
            <a:r>
              <a:rPr lang="en-US" b="1" baseline="-25000" dirty="0" smtClean="0"/>
              <a:t>2</a:t>
            </a:r>
            <a:r>
              <a:rPr lang="en-US" b="1" dirty="0" smtClean="0"/>
              <a:t>, Si           </a:t>
            </a:r>
            <a:r>
              <a:rPr lang="ru-RU" b="1" dirty="0" smtClean="0"/>
              <a:t>       </a:t>
            </a:r>
            <a:r>
              <a:rPr lang="ru-RU" dirty="0" smtClean="0"/>
              <a:t>             </a:t>
            </a:r>
            <a:r>
              <a:rPr lang="en-US" b="1" dirty="0" smtClean="0"/>
              <a:t>Al, Al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3</a:t>
            </a:r>
            <a:r>
              <a:rPr lang="en-US" b="1" dirty="0" smtClean="0"/>
              <a:t>, </a:t>
            </a:r>
            <a:r>
              <a:rPr lang="en-US" b="1" dirty="0" err="1" smtClean="0"/>
              <a:t>CuO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Fe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3</a:t>
            </a:r>
            <a:r>
              <a:rPr lang="en-US" b="1" dirty="0" smtClean="0"/>
              <a:t>, </a:t>
            </a:r>
            <a:r>
              <a:rPr lang="en-US" b="1" dirty="0" err="1" smtClean="0"/>
              <a:t>MgO</a:t>
            </a:r>
            <a:r>
              <a:rPr lang="en-US" b="1" dirty="0" smtClean="0"/>
              <a:t>, Mg         </a:t>
            </a:r>
            <a:r>
              <a:rPr lang="ru-RU" dirty="0" smtClean="0"/>
              <a:t>             </a:t>
            </a:r>
            <a:r>
              <a:rPr lang="en-US" b="1" dirty="0" smtClean="0"/>
              <a:t>O</a:t>
            </a:r>
            <a:r>
              <a:rPr lang="en-US" b="1" baseline="-25000" dirty="0" smtClean="0"/>
              <a:t>3</a:t>
            </a:r>
            <a:r>
              <a:rPr lang="en-US" b="1" dirty="0" smtClean="0"/>
              <a:t>, C, CO</a:t>
            </a:r>
            <a:endParaRPr lang="ru-RU" b="1" dirty="0" smtClean="0"/>
          </a:p>
          <a:p>
            <a:pPr marL="514350" indent="-514350">
              <a:buNone/>
            </a:pPr>
            <a:endParaRPr lang="ru-RU" b="1" dirty="0" smtClean="0"/>
          </a:p>
          <a:p>
            <a:pPr marL="514350" indent="-514350">
              <a:buNone/>
            </a:pP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97818"/>
          </a:xfrm>
        </p:spPr>
        <p:txBody>
          <a:bodyPr/>
          <a:lstStyle/>
          <a:p>
            <a:pPr algn="ctr"/>
            <a:r>
              <a:rPr lang="ru-RU" dirty="0" smtClean="0"/>
              <a:t>СЧАСТЛИВЫЙ БИЛЕТ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РЕШЕНИЕ ЗАДАЧ НА ВЫЧИСЛЕНИЕ МАССОВОЙ ДОЛИ ЭЛЕМЕНТА В СЛОЖНОМ ВЕЩЕСТВЕ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ВОССТАНОВЛЕНИЕ УТРАЧЕННОГО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СЛУЧАЙНО БЫЛА СТЁРТА ВАЖНАЯ ИНФОРМАЦИЯ В ТАБЛИЦЕ, ПОМОГИТЕ ВОССТАНОВИТЬ ЕЁ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«ВОССТАНОВЛЕНИЕ УТРАЧЕННОГО»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63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857256"/>
                <a:gridCol w="785818"/>
                <a:gridCol w="714380"/>
                <a:gridCol w="814390"/>
                <a:gridCol w="914400"/>
                <a:gridCol w="914400"/>
                <a:gridCol w="914400"/>
                <a:gridCol w="914400"/>
              </a:tblGrid>
              <a:tr h="9092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</a:t>
                      </a:r>
                      <a:r>
                        <a:rPr lang="en-US" baseline="-25000" dirty="0" err="1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N</a:t>
                      </a:r>
                      <a:r>
                        <a:rPr lang="en-US" baseline="-25000" dirty="0" smtClean="0"/>
                        <a:t>A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</a:tr>
              <a:tr h="9092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09244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2моль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09244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/>
                        <a:t>HCl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2,24л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«ВОССТАНОВЛЕНИЕ УТРАЧЕННОГО»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5" y="1854789"/>
          <a:ext cx="8372477" cy="3717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5"/>
                <a:gridCol w="500066"/>
                <a:gridCol w="1071570"/>
                <a:gridCol w="571504"/>
                <a:gridCol w="1000132"/>
                <a:gridCol w="857256"/>
                <a:gridCol w="1071570"/>
                <a:gridCol w="1316812"/>
                <a:gridCol w="697682"/>
              </a:tblGrid>
              <a:tr h="502641">
                <a:tc>
                  <a:txBody>
                    <a:bodyPr/>
                    <a:lstStyle/>
                    <a:p>
                      <a:r>
                        <a:rPr lang="ru-RU" dirty="0" smtClean="0"/>
                        <a:t>Вещество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</a:t>
                      </a:r>
                      <a:r>
                        <a:rPr lang="en-US" baseline="-25000" dirty="0" err="1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32г/моль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r>
                        <a:rPr lang="ru-RU" sz="1400" dirty="0" err="1" smtClean="0"/>
                        <a:t>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0,625моль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3,75∙10</a:t>
                      </a:r>
                      <a:r>
                        <a:rPr lang="ru-RU" sz="1400" baseline="30000" dirty="0" smtClean="0"/>
                        <a:t>23</a:t>
                      </a:r>
                      <a:r>
                        <a:rPr lang="ru-RU" sz="1400" baseline="0" dirty="0" smtClean="0"/>
                        <a:t> молекул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22,4л/моль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6∙10</a:t>
                      </a:r>
                      <a:r>
                        <a:rPr lang="ru-RU" sz="1400" baseline="30000" dirty="0" smtClean="0"/>
                        <a:t>23</a:t>
                      </a:r>
                      <a:br>
                        <a:rPr lang="ru-RU" sz="1400" baseline="30000" dirty="0" smtClean="0"/>
                      </a:br>
                      <a:r>
                        <a:rPr lang="ru-RU" sz="1400" baseline="0" dirty="0" smtClean="0"/>
                        <a:t>молекул/моль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14л</a:t>
                      </a:r>
                      <a:endParaRPr lang="ru-RU" sz="1400" dirty="0"/>
                    </a:p>
                  </a:txBody>
                  <a:tcPr/>
                </a:tc>
              </a:tr>
              <a:tr h="67848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28г/моль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54г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2моль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12∙10</a:t>
                      </a:r>
                      <a:r>
                        <a:rPr lang="ru-RU" sz="1400" baseline="30000" dirty="0" smtClean="0"/>
                        <a:t>23</a:t>
                      </a:r>
                      <a:br>
                        <a:rPr lang="ru-RU" sz="1400" baseline="30000" dirty="0" smtClean="0"/>
                      </a:br>
                      <a:r>
                        <a:rPr lang="ru-RU" sz="1400" baseline="0" dirty="0" smtClean="0"/>
                        <a:t>молекул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22,4л/моль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6∙10</a:t>
                      </a:r>
                      <a:r>
                        <a:rPr lang="ru-RU" sz="1400" baseline="30000" dirty="0" smtClean="0"/>
                        <a:t>23</a:t>
                      </a:r>
                      <a:br>
                        <a:rPr lang="ru-RU" sz="1400" baseline="30000" dirty="0" smtClean="0"/>
                      </a:br>
                      <a:r>
                        <a:rPr lang="ru-RU" sz="1400" baseline="0" dirty="0" smtClean="0"/>
                        <a:t>молекул/моль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44,8л</a:t>
                      </a:r>
                      <a:endParaRPr lang="ru-RU" sz="1400" dirty="0"/>
                    </a:p>
                  </a:txBody>
                  <a:tcPr/>
                </a:tc>
              </a:tr>
              <a:tr h="119730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36,5г/моль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3,65г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0,1моль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</a:t>
                      </a:r>
                      <a:r>
                        <a:rPr lang="ru-RU" sz="1400" dirty="0" smtClean="0"/>
                        <a:t>,6∙10</a:t>
                      </a:r>
                      <a:r>
                        <a:rPr lang="ru-RU" sz="1400" baseline="30000" dirty="0" smtClean="0"/>
                        <a:t>23</a:t>
                      </a:r>
                      <a:br>
                        <a:rPr lang="ru-RU" sz="1400" baseline="30000" dirty="0" smtClean="0"/>
                      </a:br>
                      <a:r>
                        <a:rPr lang="ru-RU" sz="1400" baseline="0" dirty="0" smtClean="0"/>
                        <a:t>молекул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22,4л/моль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6∙10</a:t>
                      </a:r>
                      <a:r>
                        <a:rPr lang="ru-RU" sz="1400" baseline="30000" dirty="0" smtClean="0"/>
                        <a:t>23</a:t>
                      </a:r>
                      <a:br>
                        <a:rPr lang="ru-RU" sz="1400" baseline="30000" dirty="0" smtClean="0"/>
                      </a:br>
                      <a:r>
                        <a:rPr lang="ru-RU" sz="1400" baseline="0" dirty="0" smtClean="0"/>
                        <a:t>молекул/моль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2,24л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112132"/>
          </a:xfrm>
        </p:spPr>
        <p:txBody>
          <a:bodyPr/>
          <a:lstStyle/>
          <a:p>
            <a:pPr algn="ctr"/>
            <a:r>
              <a:rPr lang="ru-RU" dirty="0" smtClean="0"/>
              <a:t>КОНКУРС КАПИТАНОВ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ОПРЕДЕЛИТЬ ВАЛЕНТНОСТЬ ПО ФОРМУЛЕ И СОСТАВИТЬ ФОРМУЛЫ ПО ИЗВЕСТНОЙ ВАЛЕНТНОСТИ ХИМИЧЕСКИХ ЭЛЕМЕНТОВ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«КОНКУРС КАПИТАНОВ»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Определить валентность элементов в </a:t>
            </a:r>
            <a:r>
              <a:rPr lang="ru-RU" dirty="0" smtClean="0"/>
              <a:t>соединениях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SO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ru-RU" b="1" dirty="0" smtClean="0"/>
              <a:t>,</a:t>
            </a:r>
            <a:r>
              <a:rPr lang="en-US" b="1" dirty="0" smtClean="0"/>
              <a:t>   Al</a:t>
            </a:r>
            <a:r>
              <a:rPr lang="en-US" b="1" baseline="-25000" dirty="0" smtClean="0"/>
              <a:t>2 </a:t>
            </a:r>
            <a:r>
              <a:rPr lang="en-US" b="1" dirty="0" smtClean="0"/>
              <a:t>S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ru-RU" b="1" dirty="0" smtClean="0"/>
              <a:t>,</a:t>
            </a:r>
            <a:r>
              <a:rPr lang="en-US" b="1" dirty="0" smtClean="0"/>
              <a:t>    K</a:t>
            </a:r>
            <a:r>
              <a:rPr lang="en-US" b="1" baseline="-25000" dirty="0" smtClean="0"/>
              <a:t>2</a:t>
            </a:r>
            <a:r>
              <a:rPr lang="en-US" b="1" dirty="0" smtClean="0"/>
              <a:t>S</a:t>
            </a:r>
            <a:r>
              <a:rPr lang="ru-RU" b="1" dirty="0" smtClean="0"/>
              <a:t>.</a:t>
            </a:r>
            <a:r>
              <a:rPr lang="en-US" b="1" dirty="0" smtClean="0"/>
              <a:t>       </a:t>
            </a:r>
            <a:endParaRPr lang="ru-RU" b="1" dirty="0" smtClean="0"/>
          </a:p>
          <a:p>
            <a:pPr marL="514350" indent="-514350">
              <a:buNone/>
            </a:pPr>
            <a:r>
              <a:rPr lang="ru-RU" dirty="0" smtClean="0"/>
              <a:t>     </a:t>
            </a:r>
            <a:r>
              <a:rPr lang="en-US" dirty="0" smtClean="0"/>
              <a:t> </a:t>
            </a:r>
            <a:r>
              <a:rPr lang="ru-RU" dirty="0" smtClean="0"/>
              <a:t>Составить формулу </a:t>
            </a:r>
            <a:r>
              <a:rPr lang="ru-RU" b="1" dirty="0" smtClean="0"/>
              <a:t>оксида углерода (</a:t>
            </a:r>
            <a:r>
              <a:rPr lang="en-US" b="1" dirty="0" smtClean="0"/>
              <a:t>IV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  <a:p>
            <a:pPr marL="571500" indent="-571500">
              <a:buFont typeface="+mj-lt"/>
              <a:buAutoNum type="romanUcPeriod" startAt="2"/>
            </a:pPr>
            <a:r>
              <a:rPr lang="ru-RU" dirty="0" smtClean="0"/>
              <a:t>Определить валентность элементов в </a:t>
            </a:r>
            <a:r>
              <a:rPr lang="ru-RU" dirty="0" smtClean="0"/>
              <a:t>соединениях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Na</a:t>
            </a:r>
            <a:r>
              <a:rPr lang="en-US" b="1" baseline="-25000" dirty="0" smtClean="0"/>
              <a:t>2</a:t>
            </a:r>
            <a:r>
              <a:rPr lang="en-US" b="1" dirty="0" smtClean="0"/>
              <a:t>S</a:t>
            </a:r>
            <a:r>
              <a:rPr lang="ru-RU" b="1" dirty="0" smtClean="0"/>
              <a:t>,</a:t>
            </a:r>
            <a:r>
              <a:rPr lang="en-US" b="1" dirty="0" smtClean="0"/>
              <a:t>   Na</a:t>
            </a:r>
            <a:r>
              <a:rPr lang="en-US" b="1" baseline="-25000" dirty="0" smtClean="0"/>
              <a:t>3</a:t>
            </a:r>
            <a:r>
              <a:rPr lang="en-US" b="1" dirty="0" smtClean="0"/>
              <a:t> P</a:t>
            </a:r>
            <a:r>
              <a:rPr lang="ru-RU" b="1" dirty="0" smtClean="0"/>
              <a:t>,</a:t>
            </a:r>
            <a:r>
              <a:rPr lang="en-US" b="1" dirty="0" smtClean="0"/>
              <a:t>    </a:t>
            </a:r>
            <a:r>
              <a:rPr lang="en-US" b="1" dirty="0" err="1" smtClean="0"/>
              <a:t>NaCl</a:t>
            </a:r>
            <a:r>
              <a:rPr lang="ru-RU" dirty="0" smtClean="0"/>
              <a:t>.</a:t>
            </a:r>
            <a:r>
              <a:rPr lang="en-US" dirty="0" smtClean="0"/>
              <a:t>       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    </a:t>
            </a:r>
            <a:r>
              <a:rPr lang="en-US" dirty="0" smtClean="0"/>
              <a:t> </a:t>
            </a:r>
            <a:r>
              <a:rPr lang="ru-RU" dirty="0" smtClean="0"/>
              <a:t>Составить формулу </a:t>
            </a:r>
            <a:r>
              <a:rPr lang="ru-RU" b="1" dirty="0" smtClean="0"/>
              <a:t>оксида железа (</a:t>
            </a:r>
            <a:r>
              <a:rPr lang="en-US" b="1" dirty="0" smtClean="0"/>
              <a:t>III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  <a:p>
            <a:pPr marL="571500" indent="-571500">
              <a:buFont typeface="+mj-lt"/>
              <a:buAutoNum type="romanUcPeriod" startAt="3"/>
            </a:pPr>
            <a:r>
              <a:rPr lang="ru-RU" dirty="0" smtClean="0"/>
              <a:t>Определить валентность элементов в </a:t>
            </a:r>
            <a:r>
              <a:rPr lang="ru-RU" dirty="0" smtClean="0"/>
              <a:t>соединениях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CH</a:t>
            </a:r>
            <a:r>
              <a:rPr lang="en-US" b="1" baseline="-25000" dirty="0" smtClean="0"/>
              <a:t>4</a:t>
            </a:r>
            <a:r>
              <a:rPr lang="en-US" b="1" dirty="0" smtClean="0"/>
              <a:t>,    </a:t>
            </a:r>
            <a:r>
              <a:rPr lang="en-US" b="1" dirty="0" err="1" smtClean="0"/>
              <a:t>HCl</a:t>
            </a:r>
            <a:r>
              <a:rPr lang="en-US" b="1" dirty="0" smtClean="0"/>
              <a:t>,    H</a:t>
            </a:r>
            <a:r>
              <a:rPr lang="en-US" b="1" baseline="-25000" dirty="0" smtClean="0"/>
              <a:t>2</a:t>
            </a:r>
            <a:r>
              <a:rPr lang="en-US" b="1" dirty="0" smtClean="0"/>
              <a:t>O.         </a:t>
            </a:r>
            <a:endParaRPr lang="ru-RU" b="1" dirty="0" smtClean="0"/>
          </a:p>
          <a:p>
            <a:pPr marL="514350" indent="-514350">
              <a:buNone/>
            </a:pPr>
            <a:r>
              <a:rPr lang="ru-RU" dirty="0" smtClean="0"/>
              <a:t>     </a:t>
            </a:r>
            <a:r>
              <a:rPr lang="en-US" dirty="0" smtClean="0"/>
              <a:t> </a:t>
            </a:r>
            <a:r>
              <a:rPr lang="ru-RU" dirty="0" smtClean="0"/>
              <a:t>Составить формулу </a:t>
            </a:r>
            <a:r>
              <a:rPr lang="ru-RU" b="1" dirty="0" smtClean="0"/>
              <a:t>оксида натрия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Итоговые результаты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2" y="1935161"/>
          <a:ext cx="8572558" cy="285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544"/>
                <a:gridCol w="1093443"/>
                <a:gridCol w="1100723"/>
                <a:gridCol w="940370"/>
                <a:gridCol w="1321841"/>
                <a:gridCol w="1302421"/>
                <a:gridCol w="1150274"/>
                <a:gridCol w="642942"/>
              </a:tblGrid>
              <a:tr h="13094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Разминка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Слово-грамма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Третий лишний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Счастливый билет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Восстановление утраченного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Конкурс</a:t>
                      </a:r>
                      <a:r>
                        <a:rPr lang="ru-RU" sz="1400" baseline="0" dirty="0" smtClean="0"/>
                        <a:t> капитанов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</a:t>
                      </a:r>
                      <a:endParaRPr lang="ru-RU" sz="1400" dirty="0"/>
                    </a:p>
                  </a:txBody>
                  <a:tcPr/>
                </a:tc>
              </a:tr>
              <a:tr h="51391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91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91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962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ВСЕМ СПАСИБО ЗА РАБОТУ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44291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305800" cy="278608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Чтобы что-то узнать,</a:t>
            </a:r>
            <a:br>
              <a:rPr lang="ru-RU" dirty="0" smtClean="0"/>
            </a:br>
            <a:r>
              <a:rPr lang="ru-RU" dirty="0" smtClean="0"/>
              <a:t>            Нужно уже что-то знать.</a:t>
            </a:r>
            <a:br>
              <a:rPr lang="ru-RU" dirty="0" smtClean="0"/>
            </a:br>
            <a:r>
              <a:rPr lang="ru-RU" dirty="0" smtClean="0"/>
              <a:t>                                             </a:t>
            </a:r>
            <a:r>
              <a:rPr lang="ru-RU" dirty="0" err="1" smtClean="0"/>
              <a:t>С.Лем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ДЕМОНСТРАЦИЯ КОМАНДАМИ ЗНАНИЙ ТЕРМИНОВ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«РАЗМИНКА»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8229600" cy="4317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52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baseline="0" dirty="0" smtClean="0"/>
                        <a:t> команда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команда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 команда</a:t>
                      </a:r>
                      <a:endParaRPr lang="ru-RU" dirty="0"/>
                    </a:p>
                  </a:txBody>
                  <a:tcPr/>
                </a:tc>
              </a:tr>
              <a:tr h="6522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молекула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атом</a:t>
                      </a:r>
                      <a:endParaRPr lang="ru-RU" dirty="0"/>
                    </a:p>
                  </a:txBody>
                  <a:tcPr/>
                </a:tc>
              </a:tr>
              <a:tr h="7608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химический элемент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чистое вещество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химические явления</a:t>
                      </a:r>
                      <a:endParaRPr lang="ru-RU" dirty="0"/>
                    </a:p>
                  </a:txBody>
                  <a:tcPr/>
                </a:tc>
              </a:tr>
              <a:tr h="11258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физические 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химическая формула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однородные и неоднородные смеси</a:t>
                      </a:r>
                      <a:endParaRPr lang="ru-RU" dirty="0"/>
                    </a:p>
                  </a:txBody>
                  <a:tcPr/>
                </a:tc>
              </a:tr>
              <a:tr h="11258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относительная атомная масса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относительная молекулярная масса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молярная масса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СЛОВОГРАММА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ВЕРНО ЗАПИСАВ НАЗВАНИЯ ХИМИЧЕСКИХ </a:t>
            </a:r>
          </a:p>
          <a:p>
            <a:pPr algn="ctr"/>
            <a:r>
              <a:rPr lang="ru-RU" sz="2800" dirty="0" smtClean="0"/>
              <a:t>ЭЛЕМЕНТОВ В СООТВЕТСТВУЮЩИЕ СТРОКИ, В </a:t>
            </a:r>
          </a:p>
          <a:p>
            <a:pPr algn="ctr"/>
            <a:r>
              <a:rPr lang="ru-RU" sz="2800" dirty="0" smtClean="0"/>
              <a:t>ВЫДЕЛЕННОМ ВЕРТИКАЛЬНОМ СТОЛБЦЕ ВЫ </a:t>
            </a:r>
          </a:p>
          <a:p>
            <a:pPr algn="ctr"/>
            <a:r>
              <a:rPr lang="ru-RU" sz="2800" dirty="0" smtClean="0"/>
              <a:t>ПРОЧТЁТЕ НАЗВАНИЕ ЕЩЁ ОДНОГО ЭЛЕМЕНТА.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532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«СЛОВОГРАММА 1»</a:t>
            </a:r>
            <a:endParaRPr lang="ru-RU" sz="31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1" y="1920875"/>
          <a:ext cx="5900749" cy="3079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5639"/>
                <a:gridCol w="655639"/>
                <a:gridCol w="655639"/>
                <a:gridCol w="655639"/>
                <a:gridCol w="655639"/>
                <a:gridCol w="655639"/>
                <a:gridCol w="655639"/>
                <a:gridCol w="655639"/>
                <a:gridCol w="655637"/>
              </a:tblGrid>
              <a:tr h="513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513294">
                <a:tc rowSpan="2"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3294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513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3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3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929454" y="1928802"/>
            <a:ext cx="1752584" cy="3429024"/>
          </a:xfrm>
        </p:spPr>
        <p:txBody>
          <a:bodyPr/>
          <a:lstStyle/>
          <a:p>
            <a:r>
              <a:rPr lang="en-US" dirty="0" smtClean="0"/>
              <a:t>Si</a:t>
            </a:r>
          </a:p>
          <a:p>
            <a:r>
              <a:rPr lang="en-US" dirty="0" smtClean="0"/>
              <a:t>K</a:t>
            </a:r>
          </a:p>
          <a:p>
            <a:r>
              <a:rPr lang="en-US" dirty="0" smtClean="0"/>
              <a:t>F</a:t>
            </a:r>
          </a:p>
          <a:p>
            <a:r>
              <a:rPr lang="en-US" dirty="0" smtClean="0"/>
              <a:t>O</a:t>
            </a:r>
          </a:p>
          <a:p>
            <a:r>
              <a:rPr lang="en-US" dirty="0" smtClean="0"/>
              <a:t>Al</a:t>
            </a:r>
          </a:p>
          <a:p>
            <a:r>
              <a:rPr lang="en-US" dirty="0" smtClean="0"/>
              <a:t>Mg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«СЛОВОГРАММА 2»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920871"/>
          <a:ext cx="5972186" cy="3294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159"/>
                <a:gridCol w="586159"/>
                <a:gridCol w="586159"/>
                <a:gridCol w="586159"/>
                <a:gridCol w="586159"/>
                <a:gridCol w="586159"/>
                <a:gridCol w="586159"/>
                <a:gridCol w="586159"/>
                <a:gridCol w="586159"/>
                <a:gridCol w="696755"/>
              </a:tblGrid>
              <a:tr h="549013"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013"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549013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013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0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0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929454" y="1928802"/>
            <a:ext cx="1752584" cy="4434840"/>
          </a:xfrm>
        </p:spPr>
        <p:txBody>
          <a:bodyPr/>
          <a:lstStyle/>
          <a:p>
            <a:r>
              <a:rPr lang="en-US" dirty="0" smtClean="0"/>
              <a:t>Cu</a:t>
            </a:r>
          </a:p>
          <a:p>
            <a:r>
              <a:rPr lang="en-US" dirty="0" smtClean="0"/>
              <a:t>Na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Zn</a:t>
            </a:r>
          </a:p>
          <a:p>
            <a:r>
              <a:rPr lang="en-US" dirty="0" err="1" smtClean="0"/>
              <a:t>Ba</a:t>
            </a:r>
            <a:endParaRPr lang="en-US" dirty="0" smtClean="0"/>
          </a:p>
          <a:p>
            <a:r>
              <a:rPr lang="en-US" dirty="0" smtClean="0"/>
              <a:t>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«СЛОВОГРАММА 3»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920871"/>
          <a:ext cx="6043626" cy="3294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1514"/>
                <a:gridCol w="671514"/>
                <a:gridCol w="671514"/>
                <a:gridCol w="671514"/>
                <a:gridCol w="671514"/>
                <a:gridCol w="671514"/>
                <a:gridCol w="671514"/>
                <a:gridCol w="671514"/>
                <a:gridCol w="671514"/>
              </a:tblGrid>
              <a:tr h="549013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0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013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013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013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549013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929454" y="1920085"/>
            <a:ext cx="1757346" cy="4434840"/>
          </a:xfrm>
        </p:spPr>
        <p:txBody>
          <a:bodyPr/>
          <a:lstStyle/>
          <a:p>
            <a:r>
              <a:rPr lang="en-US" dirty="0" smtClean="0"/>
              <a:t>N</a:t>
            </a:r>
          </a:p>
          <a:p>
            <a:r>
              <a:rPr lang="en-US" dirty="0" smtClean="0"/>
              <a:t>P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Br</a:t>
            </a:r>
          </a:p>
          <a:p>
            <a:r>
              <a:rPr lang="en-US" dirty="0" smtClean="0"/>
              <a:t>Hg</a:t>
            </a:r>
          </a:p>
          <a:p>
            <a:r>
              <a:rPr lang="en-US" dirty="0" err="1" smtClean="0"/>
              <a:t>Cl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ТРЕТИЙ ЛИШНИЙ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НЕОБХОДИМО ОБНАРУЖИТЬ ЛИШНЮЮ ФОРМУЛУ ПРОСТОГО ИЛИ СЛОЖНОГО ВЕЩЕСТВА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211</Words>
  <Application>Microsoft Office PowerPoint</Application>
  <PresentationFormat>Экран (4:3)</PresentationFormat>
  <Paragraphs>135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ПЕРВОНАЧАЛЬНЫЕ ХИМИЧЕСКИЕ ПОНЯТИЯ</vt:lpstr>
      <vt:lpstr>            Чтобы что-то узнать,             Нужно уже что-то знать.                                              С.Лем</vt:lpstr>
      <vt:lpstr>РАЗМИНКА</vt:lpstr>
      <vt:lpstr>                «РАЗМИНКА»</vt:lpstr>
      <vt:lpstr>СЛОВОГРАММА</vt:lpstr>
      <vt:lpstr> «СЛОВОГРАММА 1»</vt:lpstr>
      <vt:lpstr>«СЛОВОГРАММА 2»</vt:lpstr>
      <vt:lpstr>«СЛОВОГРАММА 3»</vt:lpstr>
      <vt:lpstr>ТРЕТИЙ ЛИШНИЙ</vt:lpstr>
      <vt:lpstr>«ТРЕТИЙ ЛИШНИЙ»</vt:lpstr>
      <vt:lpstr>СЧАСТЛИВЫЙ БИЛЕТ</vt:lpstr>
      <vt:lpstr>ВОССТАНОВЛЕНИЕ УТРАЧЕННОГО</vt:lpstr>
      <vt:lpstr>«ВОССТАНОВЛЕНИЕ УТРАЧЕННОГО»</vt:lpstr>
      <vt:lpstr>«ВОССТАНОВЛЕНИЕ УТРАЧЕННОГО»</vt:lpstr>
      <vt:lpstr>КОНКУРС КАПИТАНОВ</vt:lpstr>
      <vt:lpstr>«КОНКУРС КАПИТАНОВ»</vt:lpstr>
      <vt:lpstr>Итоговые результаты </vt:lpstr>
      <vt:lpstr>ВСЕМ СПАСИБО ЗА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ПЕРВОНАЧАЛЬНЫЕ ХИМИЧЕСКИЕ ПОНЯТИЯ</dc:title>
  <dc:creator>Павлова Л.В.</dc:creator>
  <cp:lastModifiedBy>NNN</cp:lastModifiedBy>
  <cp:revision>25</cp:revision>
  <dcterms:created xsi:type="dcterms:W3CDTF">2012-01-29T15:41:50Z</dcterms:created>
  <dcterms:modified xsi:type="dcterms:W3CDTF">2012-01-30T11:30:09Z</dcterms:modified>
</cp:coreProperties>
</file>