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7" r:id="rId2"/>
    <p:sldMasterId id="2147483679" r:id="rId3"/>
  </p:sldMasterIdLst>
  <p:notesMasterIdLst>
    <p:notesMasterId r:id="rId16"/>
  </p:notesMasterIdLst>
  <p:handoutMasterIdLst>
    <p:handoutMasterId r:id="rId17"/>
  </p:handoutMasterIdLst>
  <p:sldIdLst>
    <p:sldId id="356" r:id="rId4"/>
    <p:sldId id="292" r:id="rId5"/>
    <p:sldId id="309" r:id="rId6"/>
    <p:sldId id="314" r:id="rId7"/>
    <p:sldId id="363" r:id="rId8"/>
    <p:sldId id="339" r:id="rId9"/>
    <p:sldId id="362" r:id="rId10"/>
    <p:sldId id="357" r:id="rId11"/>
    <p:sldId id="365" r:id="rId12"/>
    <p:sldId id="313" r:id="rId13"/>
    <p:sldId id="366" r:id="rId14"/>
    <p:sldId id="29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00"/>
    <a:srgbClr val="0000FF"/>
    <a:srgbClr val="9900FF"/>
    <a:srgbClr val="9F23C9"/>
    <a:srgbClr val="9933FF"/>
    <a:srgbClr val="00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8" autoAdjust="0"/>
    <p:restoredTop sz="94600"/>
  </p:normalViewPr>
  <p:slideViewPr>
    <p:cSldViewPr>
      <p:cViewPr varScale="1">
        <p:scale>
          <a:sx n="51" d="100"/>
          <a:sy n="51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4206B41-62D5-4AED-AE2E-12ABAEFA8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C59CD3B-CFA1-4512-A1F1-5CC936F39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2E99A-290E-470F-9CE4-B1775655D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B995-EA84-4A77-A3A9-0C7E97B6E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DBB50-F322-4D3D-8815-AD395D936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5FBE-A6B7-45A4-AB58-35BCC0309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7235-B8C6-4C91-BE0D-1CD830904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4ECE7-1212-419A-92B6-54E8EBBEB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BDD4-EE0A-429F-AE03-FC6444B67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8B7E5-A6BF-40B8-869A-ECCCB79FE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3B826-BF59-4089-A061-B619F07BD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5A9FA-F07A-42A9-BADC-513E719B8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1904C-D4EA-45BC-B18F-4203FC6BC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10698-C488-42C7-8686-37AD1C608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1FBBE-9962-4D01-B32A-865CC38BA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E03D-E4B4-4046-8731-80B1B5CC5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C148-A3E1-46E7-AA7E-11445D02C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6" name="Picture 5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15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15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71443F0E-D722-407A-B2B2-621534905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7065-8D58-460D-92A9-7895161D4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DD9FA-34E7-4D32-93B9-25B0433E7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687E-09FE-4887-BD7C-E13F7F08E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85BBD-BB11-40E4-92C6-6142847C8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9ADBC-B644-4075-B8EF-7AFCE5B78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58440-E7EA-4A27-AD98-7F5491696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C1A06-8EED-489F-9680-8334807FF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3E8B-053C-482C-943E-66044EB08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C96F3-3A9A-484E-91DD-1D06B5D7F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7F5B5-C69D-42CE-93D5-6F501B7FC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20AF1-E2FE-4264-A5F0-85901D423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37277-461A-46D7-90E0-9D86A0A8E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B100D-34C4-4559-8DED-67D7795B9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D69D-3337-4989-A8FA-0383E4A38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6B5DD-7FE7-4F76-AFDA-AFE47B208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3EE5F-F228-40F5-BF0A-885CD6AB8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BAA8-E98F-4D88-92A6-AFBC4D8B3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C63ED-AB13-423E-83E1-68C42CC85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9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22D57A7-0EB1-45DF-BF79-F01EEBB1B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ransition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5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E1A521D7-8A49-4AF3-9701-DEDBE9EFE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ransition>
    <p:strips dir="l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604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5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5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5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5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4105" name="Picture 56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05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05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05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CA27C328-E0FE-419D-A9ED-511E9F8E8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  <p:sldLayoutId id="2147484083" r:id="rId12"/>
  </p:sldLayoutIdLst>
  <p:transition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2.ppt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9" name="WordArt 5"/>
          <p:cNvSpPr>
            <a:spLocks noChangeArrowheads="1" noChangeShapeType="1" noTextEdit="1"/>
          </p:cNvSpPr>
          <p:nvPr/>
        </p:nvSpPr>
        <p:spPr bwMode="auto">
          <a:xfrm>
            <a:off x="468313" y="692150"/>
            <a:ext cx="4608512" cy="3097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chemeClr val="bg1"/>
                    </a:gs>
                    <a:gs pos="50000">
                      <a:schemeClr val="tx1"/>
                    </a:gs>
                    <a:gs pos="100000">
                      <a:schemeClr val="bg1"/>
                    </a:gs>
                  </a:gsLst>
                  <a:lin ang="2700000" scaled="1"/>
                </a:gradFill>
                <a:latin typeface="Arial"/>
                <a:cs typeface="Arial"/>
              </a:rPr>
              <a:t> </a:t>
            </a:r>
          </a:p>
          <a:p>
            <a:pPr algn="ctr">
              <a:defRPr/>
            </a:pPr>
            <a:r>
              <a:rPr lang="ru-RU" sz="3600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chemeClr val="bg1"/>
                    </a:gs>
                    <a:gs pos="50000">
                      <a:schemeClr val="tx1"/>
                    </a:gs>
                    <a:gs pos="100000">
                      <a:schemeClr val="bg1"/>
                    </a:gs>
                  </a:gsLst>
                  <a:lin ang="2700000" scaled="1"/>
                </a:gradFill>
                <a:latin typeface="Arial"/>
                <a:cs typeface="Arial"/>
              </a:rPr>
              <a:t> </a:t>
            </a:r>
          </a:p>
        </p:txBody>
      </p:sp>
      <p:pic>
        <p:nvPicPr>
          <p:cNvPr id="3993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 contrast="36000"/>
          </a:blip>
          <a:srcRect/>
          <a:stretch>
            <a:fillRect/>
          </a:stretch>
        </p:blipFill>
        <p:spPr bwMode="auto">
          <a:xfrm>
            <a:off x="4357688" y="642938"/>
            <a:ext cx="32861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2714620"/>
            <a:ext cx="485742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Теорема</a:t>
            </a:r>
          </a:p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Пифагора</a:t>
            </a:r>
          </a:p>
        </p:txBody>
      </p:sp>
      <p:pic>
        <p:nvPicPr>
          <p:cNvPr id="3994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284663"/>
            <a:ext cx="3294063" cy="25733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>
    <p:strips dir="l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7772400" cy="1600200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rgbClr val="FF0000"/>
                </a:solidFill>
              </a:rPr>
              <a:t>Причина популярности 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теоремы Пифагора триедина – это 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ln w="10541" cmpd="sng">
                  <a:solidFill>
                    <a:schemeClr val="bg1">
                      <a:lumMod val="2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красота, простота и значимость!</a:t>
            </a:r>
            <a:r>
              <a:rPr lang="ru-RU" sz="2800" b="1" dirty="0" smtClean="0">
                <a:ln w="10541" cmpd="sng">
                  <a:solidFill>
                    <a:schemeClr val="bg1">
                      <a:lumMod val="2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800" b="1" dirty="0" smtClean="0">
                <a:ln w="10541" cmpd="sng">
                  <a:solidFill>
                    <a:schemeClr val="bg1">
                      <a:lumMod val="2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700" b="1" dirty="0" smtClean="0">
              <a:ln w="10541" cmpd="sng">
                <a:solidFill>
                  <a:schemeClr val="bg1">
                    <a:lumMod val="25000"/>
                  </a:schemeClr>
                </a:solidFill>
                <a:prstDash val="solid"/>
              </a:ln>
            </a:endParaRPr>
          </a:p>
        </p:txBody>
      </p:sp>
      <p:pic>
        <p:nvPicPr>
          <p:cNvPr id="7168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 contrast="36000"/>
          </a:blip>
          <a:srcRect/>
          <a:stretch>
            <a:fillRect/>
          </a:stretch>
        </p:blipFill>
        <p:spPr bwMode="auto">
          <a:xfrm>
            <a:off x="428596" y="2500306"/>
            <a:ext cx="4360949" cy="322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571744"/>
            <a:ext cx="3294063" cy="2573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>
    <p:strips dir="l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714356"/>
            <a:ext cx="7414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Домашнее задание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000240"/>
            <a:ext cx="75009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1. Задачи древнекитайского ученого </a:t>
            </a:r>
            <a:r>
              <a:rPr lang="ru-RU" b="1" dirty="0" err="1" smtClean="0"/>
              <a:t>Цзинь</a:t>
            </a:r>
            <a:r>
              <a:rPr lang="ru-RU" b="1" dirty="0" smtClean="0"/>
              <a:t> </a:t>
            </a:r>
            <a:r>
              <a:rPr lang="ru-RU" b="1" dirty="0" err="1" smtClean="0"/>
              <a:t>Киу-чау</a:t>
            </a:r>
            <a:r>
              <a:rPr lang="ru-RU" b="1" dirty="0" smtClean="0"/>
              <a:t>,               1250 лет до н. э.</a:t>
            </a:r>
          </a:p>
          <a:p>
            <a:pPr marL="342900" indent="-342900"/>
            <a:r>
              <a:rPr lang="ru-RU" b="1" dirty="0" smtClean="0"/>
              <a:t>         Бамбуковый ствол 9 футов высотой переломлен бурей так, что если верхнюю часть его нагнуть к земле, то верхушка коснется земли на расстоянии 3 футов от основания ствола. На какой высоте</a:t>
            </a:r>
            <a:br>
              <a:rPr lang="ru-RU" b="1" dirty="0" smtClean="0"/>
            </a:br>
            <a:r>
              <a:rPr lang="ru-RU" b="1" dirty="0" smtClean="0"/>
              <a:t>переломлен ствол?</a:t>
            </a:r>
          </a:p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/>
            <a:r>
              <a:rPr lang="ru-RU" b="1" dirty="0" smtClean="0"/>
              <a:t>2.  № 490, 491(а)</a:t>
            </a:r>
            <a:endParaRPr lang="ru-RU" b="1" dirty="0"/>
          </a:p>
        </p:txBody>
      </p:sp>
    </p:spTree>
  </p:cSld>
  <p:clrMapOvr>
    <a:masterClrMapping/>
  </p:clrMapOvr>
  <p:transition>
    <p:strips dir="l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68" y="1357298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Arial" charset="0"/>
              </a:rPr>
              <a:t>Пребудет Вечной истина, как скоро</a:t>
            </a:r>
          </a:p>
          <a:p>
            <a:r>
              <a:rPr lang="ru-RU" b="1" i="1" dirty="0" smtClean="0">
                <a:latin typeface="Arial" charset="0"/>
              </a:rPr>
              <a:t>Её познает слабый человек!</a:t>
            </a:r>
          </a:p>
          <a:p>
            <a:r>
              <a:rPr lang="ru-RU" b="1" i="1" dirty="0" smtClean="0">
                <a:latin typeface="Arial" charset="0"/>
              </a:rPr>
              <a:t>И ныне теорема Пифагора</a:t>
            </a:r>
          </a:p>
          <a:p>
            <a:r>
              <a:rPr lang="ru-RU" b="1" i="1" dirty="0" smtClean="0">
                <a:latin typeface="Arial" charset="0"/>
              </a:rPr>
              <a:t>Верна, как и в его далекий век.</a:t>
            </a:r>
          </a:p>
          <a:p>
            <a:endParaRPr lang="ru-RU" b="1" i="1" dirty="0" smtClean="0">
              <a:latin typeface="Arial" charset="0"/>
            </a:endParaRPr>
          </a:p>
          <a:p>
            <a:r>
              <a:rPr lang="ru-RU" b="1" i="1" dirty="0" smtClean="0">
                <a:latin typeface="Arial" charset="0"/>
              </a:rPr>
              <a:t>Обильно было жертвоприношение</a:t>
            </a:r>
          </a:p>
          <a:p>
            <a:r>
              <a:rPr lang="ru-RU" b="1" i="1" dirty="0" smtClean="0">
                <a:latin typeface="Arial" charset="0"/>
              </a:rPr>
              <a:t>Богам от Пифагора. Сто быков</a:t>
            </a:r>
          </a:p>
          <a:p>
            <a:r>
              <a:rPr lang="ru-RU" b="1" i="1" dirty="0" smtClean="0">
                <a:latin typeface="Arial" charset="0"/>
              </a:rPr>
              <a:t>Он отдал на закланье и сожженье</a:t>
            </a:r>
          </a:p>
          <a:p>
            <a:r>
              <a:rPr lang="ru-RU" b="1" i="1" dirty="0" smtClean="0">
                <a:latin typeface="Arial" charset="0"/>
              </a:rPr>
              <a:t>За свет луча, пришедший с облаков.</a:t>
            </a:r>
          </a:p>
          <a:p>
            <a:endParaRPr lang="ru-RU" b="1" i="1" dirty="0" smtClean="0">
              <a:latin typeface="Arial" charset="0"/>
            </a:endParaRPr>
          </a:p>
          <a:p>
            <a:r>
              <a:rPr lang="ru-RU" b="1" i="1" dirty="0" smtClean="0">
                <a:latin typeface="Arial" charset="0"/>
              </a:rPr>
              <a:t> Поэтому всегда с тех самых пор</a:t>
            </a:r>
          </a:p>
          <a:p>
            <a:r>
              <a:rPr lang="ru-RU" b="1" i="1" dirty="0" smtClean="0">
                <a:latin typeface="Arial" charset="0"/>
              </a:rPr>
              <a:t> Чуть истина рождается на свет,</a:t>
            </a:r>
          </a:p>
          <a:p>
            <a:r>
              <a:rPr lang="ru-RU" b="1" i="1" dirty="0" smtClean="0">
                <a:latin typeface="Arial" charset="0"/>
              </a:rPr>
              <a:t> Быки ревут, ее </a:t>
            </a:r>
            <a:r>
              <a:rPr lang="ru-RU" b="1" i="1" dirty="0" err="1" smtClean="0">
                <a:latin typeface="Arial" charset="0"/>
              </a:rPr>
              <a:t>почуя</a:t>
            </a:r>
            <a:r>
              <a:rPr lang="ru-RU" b="1" i="1" dirty="0" smtClean="0">
                <a:latin typeface="Arial" charset="0"/>
              </a:rPr>
              <a:t>, вслед.</a:t>
            </a:r>
          </a:p>
          <a:p>
            <a:endParaRPr lang="ru-RU" b="1" i="1" dirty="0" smtClean="0">
              <a:latin typeface="Arial" charset="0"/>
            </a:endParaRPr>
          </a:p>
          <a:p>
            <a:r>
              <a:rPr lang="ru-RU" b="1" i="1" dirty="0" smtClean="0">
                <a:latin typeface="Arial" charset="0"/>
              </a:rPr>
              <a:t> Они не в силах свету помешать,</a:t>
            </a:r>
          </a:p>
          <a:p>
            <a:r>
              <a:rPr lang="ru-RU" b="1" i="1" dirty="0" smtClean="0">
                <a:latin typeface="Arial" charset="0"/>
              </a:rPr>
              <a:t> А могут лишь, закрыв глаза, дрожать</a:t>
            </a:r>
          </a:p>
          <a:p>
            <a:r>
              <a:rPr lang="ru-RU" b="1" i="1" dirty="0" smtClean="0">
                <a:latin typeface="Arial" charset="0"/>
              </a:rPr>
              <a:t> От страха, что вселил в них Пифагор.</a:t>
            </a:r>
            <a:endParaRPr lang="ru-RU" b="1" i="1" dirty="0">
              <a:latin typeface="Arial" charset="0"/>
            </a:endParaRPr>
          </a:p>
        </p:txBody>
      </p:sp>
      <p:pic>
        <p:nvPicPr>
          <p:cNvPr id="3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3116"/>
            <a:ext cx="2771775" cy="410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000100" y="214290"/>
            <a:ext cx="681949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err="1" smtClean="0">
                <a:ln w="11430">
                  <a:solidFill>
                    <a:schemeClr val="tx1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Применеие</a:t>
            </a:r>
            <a:r>
              <a:rPr lang="ru-RU" sz="2800" b="1" cap="none" spc="50" dirty="0" smtClean="0">
                <a:ln w="11430">
                  <a:solidFill>
                    <a:schemeClr val="tx1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теоремы Пифагора</a:t>
            </a:r>
          </a:p>
          <a:p>
            <a:pPr algn="ctr"/>
            <a:r>
              <a:rPr lang="ru-RU" sz="2800" b="1" cap="none" spc="50" dirty="0" smtClean="0">
                <a:ln w="11430">
                  <a:solidFill>
                    <a:schemeClr val="tx1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литературе</a:t>
            </a:r>
            <a:endParaRPr lang="ru-RU" sz="2800" b="1" cap="none" spc="50" dirty="0">
              <a:ln w="11430">
                <a:solidFill>
                  <a:schemeClr val="tx1">
                    <a:lumMod val="7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5"/>
          <p:cNvSpPr txBox="1">
            <a:spLocks noChangeArrowheads="1"/>
          </p:cNvSpPr>
          <p:nvPr/>
        </p:nvSpPr>
        <p:spPr bwMode="auto">
          <a:xfrm>
            <a:off x="179388" y="549275"/>
            <a:ext cx="7993062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100" b="1" i="1" dirty="0">
                <a:latin typeface="Monotype Corsiva" pitchFamily="66" charset="0"/>
              </a:rPr>
              <a:t>«Да, путь познания не гладок.</a:t>
            </a:r>
          </a:p>
          <a:p>
            <a:r>
              <a:rPr lang="ru-RU" sz="5100" b="1" i="1" dirty="0">
                <a:latin typeface="Monotype Corsiva" pitchFamily="66" charset="0"/>
              </a:rPr>
              <a:t>Но знаем мы со школьных лет,</a:t>
            </a:r>
          </a:p>
          <a:p>
            <a:r>
              <a:rPr lang="ru-RU" sz="5100" b="1" i="1" dirty="0">
                <a:latin typeface="Monotype Corsiva" pitchFamily="66" charset="0"/>
              </a:rPr>
              <a:t>Загадок больше, чем разгадок,</a:t>
            </a:r>
          </a:p>
          <a:p>
            <a:r>
              <a:rPr lang="ru-RU" sz="5100" b="1" i="1" dirty="0">
                <a:latin typeface="Monotype Corsiva" pitchFamily="66" charset="0"/>
              </a:rPr>
              <a:t>И поискам предела нет!»</a:t>
            </a:r>
          </a:p>
        </p:txBody>
      </p:sp>
      <p:pic>
        <p:nvPicPr>
          <p:cNvPr id="40963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3933825"/>
            <a:ext cx="3559175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10"/>
          <p:cNvSpPr>
            <a:spLocks noChangeArrowheads="1"/>
          </p:cNvSpPr>
          <p:nvPr/>
        </p:nvSpPr>
        <p:spPr bwMode="auto">
          <a:xfrm>
            <a:off x="214282" y="857232"/>
            <a:ext cx="4572032" cy="3786214"/>
          </a:xfrm>
          <a:prstGeom prst="horizontalScrol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2400" i="1" dirty="0"/>
              <a:t>«Геометрия владеет </a:t>
            </a:r>
          </a:p>
          <a:p>
            <a:pPr algn="ctr"/>
            <a:r>
              <a:rPr lang="en-US" sz="2400" i="1" dirty="0"/>
              <a:t> </a:t>
            </a:r>
            <a:r>
              <a:rPr lang="ru-RU" sz="2400" i="1" dirty="0"/>
              <a:t>  многими сокровищами: </a:t>
            </a:r>
            <a:endParaRPr lang="en-US" sz="2400" i="1" dirty="0"/>
          </a:p>
          <a:p>
            <a:pPr algn="ctr"/>
            <a:r>
              <a:rPr lang="ru-RU" sz="2400" i="1" dirty="0"/>
              <a:t>одно из них – это </a:t>
            </a:r>
          </a:p>
          <a:p>
            <a:pPr algn="ctr"/>
            <a:r>
              <a:rPr lang="ru-RU" sz="2400" i="1" dirty="0"/>
              <a:t>теорема Пифагора»</a:t>
            </a:r>
          </a:p>
        </p:txBody>
      </p:sp>
      <p:grpSp>
        <p:nvGrpSpPr>
          <p:cNvPr id="43011" name="Group 13"/>
          <p:cNvGrpSpPr>
            <a:grpSpLocks/>
          </p:cNvGrpSpPr>
          <p:nvPr/>
        </p:nvGrpSpPr>
        <p:grpSpPr bwMode="auto">
          <a:xfrm>
            <a:off x="785786" y="4429132"/>
            <a:ext cx="3384550" cy="863600"/>
            <a:chOff x="3334" y="3158"/>
            <a:chExt cx="2132" cy="544"/>
          </a:xfrm>
        </p:grpSpPr>
        <p:sp>
          <p:nvSpPr>
            <p:cNvPr id="43013" name="AutoShape 14"/>
            <p:cNvSpPr>
              <a:spLocks noChangeArrowheads="1"/>
            </p:cNvSpPr>
            <p:nvPr/>
          </p:nvSpPr>
          <p:spPr bwMode="auto">
            <a:xfrm>
              <a:off x="3334" y="3158"/>
              <a:ext cx="2132" cy="544"/>
            </a:xfrm>
            <a:prstGeom prst="ellipseRibbon">
              <a:avLst>
                <a:gd name="adj1" fmla="val 25000"/>
                <a:gd name="adj2" fmla="val 68667"/>
                <a:gd name="adj3" fmla="val 12500"/>
              </a:avLst>
            </a:prstGeom>
            <a:solidFill>
              <a:schemeClr val="folHlink">
                <a:alpha val="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4" name="Text Box 15"/>
            <p:cNvSpPr txBox="1">
              <a:spLocks noChangeArrowheads="1"/>
            </p:cNvSpPr>
            <p:nvPr/>
          </p:nvSpPr>
          <p:spPr bwMode="auto">
            <a:xfrm>
              <a:off x="3696" y="3339"/>
              <a:ext cx="14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dirty="0">
                  <a:latin typeface="Arial" charset="0"/>
                </a:rPr>
                <a:t>Иоганн Кеплер</a:t>
              </a:r>
            </a:p>
          </p:txBody>
        </p:sp>
      </p:grpSp>
      <p:pic>
        <p:nvPicPr>
          <p:cNvPr id="43012" name="Picture 16" descr="74ee23b2c956cc722e96600845ccc445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5500702"/>
            <a:ext cx="1366839" cy="117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4857752" y="571480"/>
            <a:ext cx="3382963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4786322"/>
            <a:ext cx="3368689" cy="77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3" action="ppaction://hlinkpres?slideindex=1&amp;slidetitle="/>
          </p:cNvPr>
          <p:cNvSpPr/>
          <p:nvPr/>
        </p:nvSpPr>
        <p:spPr>
          <a:xfrm>
            <a:off x="1071538" y="785794"/>
            <a:ext cx="6122189" cy="10279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04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Сообщение </a:t>
            </a:r>
            <a:r>
              <a:rPr lang="ru-RU" sz="304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 истории</a:t>
            </a:r>
          </a:p>
          <a:p>
            <a:pPr algn="ctr">
              <a:defRPr/>
            </a:pPr>
            <a:r>
              <a:rPr lang="ru-RU" sz="304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теоремы  Пифагора</a:t>
            </a:r>
            <a:endParaRPr lang="ru-RU" sz="304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6083" name="Picture 8" descr="art_3_5_clip_image0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2357430"/>
            <a:ext cx="3333750" cy="3709987"/>
          </a:xfrm>
          <a:prstGeom prst="rect">
            <a:avLst/>
          </a:prstGeom>
          <a:ln w="2286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 dir="l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4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-28575" y="115888"/>
            <a:ext cx="9013825" cy="11811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Задача индийского математика </a:t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XII века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Бхаскары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357554" y="1643050"/>
            <a:ext cx="5592762" cy="3975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900" b="1" dirty="0">
              <a:solidFill>
                <a:srgbClr val="6600FF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На берегу реки рос тополь одинокий.</a:t>
            </a:r>
          </a:p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Вдруг ветра порыв его ствол надломал.</a:t>
            </a:r>
          </a:p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Бедный тополь упал. И угол прямой</a:t>
            </a:r>
          </a:p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 теченьем реки его ствол составлял.   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Запомни теперь, что в этом месте река</a:t>
            </a:r>
          </a:p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 четыре лишь фута была широка</a:t>
            </a:r>
          </a:p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Верхушка склонилась у края реки.</a:t>
            </a:r>
          </a:p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Осталось три фута всего от ствола,</a:t>
            </a:r>
          </a:p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Прошу тебя, скоро теперь мне скажи:</a:t>
            </a:r>
          </a:p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У тополя как велика высота?»</a:t>
            </a:r>
          </a:p>
        </p:txBody>
      </p:sp>
      <p:pic>
        <p:nvPicPr>
          <p:cNvPr id="12296" name="Picture 8" descr="Рисунок19_resize"/>
          <p:cNvPicPr>
            <a:picLocks noChangeAspect="1" noChangeArrowheads="1"/>
          </p:cNvPicPr>
          <p:nvPr/>
        </p:nvPicPr>
        <p:blipFill>
          <a:blip r:embed="rId3" cstate="print"/>
          <a:srcRect l="500" t="354" r="986" b="749"/>
          <a:stretch>
            <a:fillRect/>
          </a:stretch>
        </p:blipFill>
        <p:spPr bwMode="auto">
          <a:xfrm>
            <a:off x="285720" y="1500174"/>
            <a:ext cx="3016250" cy="4268788"/>
          </a:xfrm>
          <a:prstGeom prst="rect">
            <a:avLst/>
          </a:prstGeom>
          <a:ln w="889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928794" y="378619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857356" y="3643314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5</a:t>
            </a:r>
            <a:endParaRPr lang="ru-RU" sz="3600" b="1" dirty="0"/>
          </a:p>
        </p:txBody>
      </p:sp>
    </p:spTree>
  </p:cSld>
  <p:clrMapOvr>
    <a:masterClrMapping/>
  </p:clrMapOvr>
  <p:transition>
    <p:strips dir="l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5" grpId="0"/>
      <p:bldP spid="5" grpId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5" name="Picture 2" descr="Человек, лестниц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3" y="2357431"/>
            <a:ext cx="3000396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3428992" y="2019300"/>
            <a:ext cx="4929196" cy="436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«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Случися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 некому человеку</a:t>
            </a:r>
          </a:p>
          <a:p>
            <a:pPr eaLnBrk="0" hangingPunct="0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 к стене лестницу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прибрати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, стены же тоя высота есть </a:t>
            </a:r>
          </a:p>
          <a:p>
            <a:pPr eaLnBrk="0" hangingPunct="0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117 стоп. И обреете </a:t>
            </a:r>
          </a:p>
          <a:p>
            <a:pPr eaLnBrk="0" hangingPunct="0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лестницу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долготью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</a:p>
          <a:p>
            <a:pPr eaLnBrk="0" hangingPunct="0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125 стоп. </a:t>
            </a:r>
          </a:p>
          <a:p>
            <a:pPr eaLnBrk="0" hangingPunct="0"/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И </a:t>
            </a:r>
            <a:r>
              <a:rPr lang="ru-RU" sz="2800" i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ведати</a:t>
            </a: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 хочет, </a:t>
            </a:r>
          </a:p>
          <a:p>
            <a:pPr eaLnBrk="0" hangingPunct="0"/>
            <a:r>
              <a:rPr lang="ru-RU" sz="2800" i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колико</a:t>
            </a: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 стоп сея лестницы нижний конец от стены </a:t>
            </a:r>
            <a:r>
              <a:rPr lang="ru-RU" sz="2800" i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отстояти</a:t>
            </a: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sz="2800" i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имать</a:t>
            </a: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."</a:t>
            </a:r>
            <a:endParaRPr lang="ru-RU" sz="2800" i="1" dirty="0">
              <a:solidFill>
                <a:schemeClr val="accent6">
                  <a:lumMod val="50000"/>
                </a:schemeClr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21495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28604"/>
            <a:ext cx="734938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Times New Roman" pitchFamily="18" charset="0"/>
                <a:cs typeface="Arial" charset="0"/>
              </a:rPr>
              <a:t>Задача из учебника "Арифметика" </a:t>
            </a:r>
            <a:b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Times New Roman" pitchFamily="18" charset="0"/>
                <a:cs typeface="Arial" charset="0"/>
              </a:rPr>
              <a:t>Леонтия Магницкого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514351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44</a:t>
            </a:r>
            <a:endParaRPr lang="ru-RU" sz="2800" b="1" dirty="0"/>
          </a:p>
        </p:txBody>
      </p:sp>
    </p:spTree>
  </p:cSld>
  <p:clrMapOvr>
    <a:masterClrMapping/>
  </p:clrMapOvr>
  <p:transition>
    <p:strips dir="l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" grpId="0"/>
      <p:bldP spid="6" grpId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146050"/>
            <a:ext cx="8780463" cy="1157288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Задача из китайской 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«Математики в девяти книгах»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4572008"/>
            <a:ext cx="7880373" cy="1828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/>
              <a:t>	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Имеется водоем со стороной в 1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чжан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= 10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чи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. В центре его растет камыш, который выступает над водой на 1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чи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. Если потянуть камыш к берегу, то он как раз коснётся его. Спрашивается: какова глубина воды и какова длина камыша?</a:t>
            </a:r>
          </a:p>
        </p:txBody>
      </p:sp>
      <p:pic>
        <p:nvPicPr>
          <p:cNvPr id="14344" name="Picture 8" descr="Рисунок20_resize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 t="470"/>
          <a:stretch>
            <a:fillRect/>
          </a:stretch>
        </p:blipFill>
        <p:spPr bwMode="auto">
          <a:xfrm>
            <a:off x="1857356" y="1357298"/>
            <a:ext cx="4600575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3929058" y="221455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8" y="214311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214311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6072206"/>
            <a:ext cx="64636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ylfaen" pitchFamily="18" charset="0"/>
              </a:rPr>
              <a:t>Ответ:  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ylfaen" pitchFamily="18" charset="0"/>
              </a:rPr>
              <a:t>12 </a:t>
            </a:r>
            <a:r>
              <a:rPr lang="ru-RU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ylfaen" pitchFamily="18" charset="0"/>
              </a:rPr>
              <a:t>чи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ylfaen" pitchFamily="18" charset="0"/>
              </a:rPr>
              <a:t>- глубина,   </a:t>
            </a:r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ylfaen" pitchFamily="18" charset="0"/>
              </a:rPr>
              <a:t>13</a:t>
            </a:r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ru-RU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ylfaen" pitchFamily="18" charset="0"/>
              </a:rPr>
              <a:t>чи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ylfaen" pitchFamily="18" charset="0"/>
              </a:rPr>
              <a:t> - длина камыша.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ylfaen" pitchFamily="18" charset="0"/>
            </a:endParaRPr>
          </a:p>
        </p:txBody>
      </p:sp>
      <p:sp>
        <p:nvSpPr>
          <p:cNvPr id="14" name="Дуга 13"/>
          <p:cNvSpPr/>
          <p:nvPr/>
        </p:nvSpPr>
        <p:spPr bwMode="auto">
          <a:xfrm>
            <a:off x="2500298" y="2143116"/>
            <a:ext cx="1285884" cy="428628"/>
          </a:xfrm>
          <a:prstGeom prst="arc">
            <a:avLst>
              <a:gd name="adj1" fmla="val 10732257"/>
              <a:gd name="adj2" fmla="val 597169"/>
            </a:avLst>
          </a:prstGeom>
          <a:solidFill>
            <a:schemeClr val="accent1">
              <a:alpha val="0"/>
            </a:schemeClr>
          </a:solidFill>
          <a:ln w="38100" cap="sq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300037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х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3249630">
            <a:off x="2788559" y="3071810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Х</a:t>
            </a:r>
            <a:r>
              <a:rPr lang="en-US" sz="2800" b="1" dirty="0" smtClean="0">
                <a:solidFill>
                  <a:srgbClr val="FF0000"/>
                </a:solidFill>
              </a:rPr>
              <a:t>+</a:t>
            </a:r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00364" y="2428868"/>
            <a:ext cx="439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500298" y="2500306"/>
            <a:ext cx="2714644" cy="1929620"/>
            <a:chOff x="2428860" y="3214686"/>
            <a:chExt cx="2714644" cy="1929620"/>
          </a:xfrm>
        </p:grpSpPr>
        <p:sp>
          <p:nvSpPr>
            <p:cNvPr id="13" name="Равнобедренный треугольник 12"/>
            <p:cNvSpPr/>
            <p:nvPr/>
          </p:nvSpPr>
          <p:spPr bwMode="auto">
            <a:xfrm rot="10800000">
              <a:off x="2428860" y="3214686"/>
              <a:ext cx="2714644" cy="1928826"/>
            </a:xfrm>
            <a:prstGeom prst="triangle">
              <a:avLst/>
            </a:prstGeom>
            <a:solidFill>
              <a:schemeClr val="accent1">
                <a:alpha val="0"/>
              </a:schemeClr>
            </a:solidFill>
            <a:ln w="3492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9" name="Прямая соединительная линия 18"/>
            <p:cNvCxnSpPr>
              <a:stCxn id="13" idx="3"/>
              <a:endCxn id="13" idx="0"/>
            </p:cNvCxnSpPr>
            <p:nvPr/>
          </p:nvCxnSpPr>
          <p:spPr bwMode="auto">
            <a:xfrm rot="16200000" flipH="1">
              <a:off x="2821769" y="4179099"/>
              <a:ext cx="1928826" cy="1588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3929058" y="421481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l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5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 build="p"/>
      <p:bldP spid="9" grpId="0"/>
      <p:bldP spid="10" grpId="0"/>
      <p:bldP spid="11" grpId="0"/>
      <p:bldP spid="12" grpId="0"/>
      <p:bldP spid="14" grpId="0" animBg="1"/>
      <p:bldP spid="15" grpId="0"/>
      <p:bldP spid="16" grpId="0"/>
      <p:bldP spid="17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2844" y="2000240"/>
            <a:ext cx="790953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>
                  <a:solidFill>
                    <a:schemeClr val="tx1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Самостоятельная</a:t>
            </a:r>
          </a:p>
          <a:p>
            <a:pPr algn="ctr"/>
            <a:r>
              <a:rPr lang="ru-RU" sz="6000" b="1" cap="none" spc="0" dirty="0" smtClean="0">
                <a:ln w="11430">
                  <a:solidFill>
                    <a:schemeClr val="tx1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работа</a:t>
            </a:r>
            <a:endParaRPr lang="ru-RU" sz="6000" b="1" cap="none" spc="0" dirty="0">
              <a:ln w="11430">
                <a:solidFill>
                  <a:schemeClr val="tx1">
                    <a:lumMod val="7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429652" y="6286520"/>
            <a:ext cx="357190" cy="357190"/>
          </a:xfrm>
          <a:prstGeom prst="actionButtonForwardNext">
            <a:avLst/>
          </a:prstGeom>
          <a:solidFill>
            <a:schemeClr val="accent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" name="Rectangle 20"/>
          <p:cNvSpPr>
            <a:spLocks noGrp="1" noChangeArrowheads="1"/>
          </p:cNvSpPr>
          <p:nvPr>
            <p:ph type="title"/>
          </p:nvPr>
        </p:nvSpPr>
        <p:spPr>
          <a:xfrm>
            <a:off x="192088" y="115888"/>
            <a:ext cx="8229600" cy="1143000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900" b="1" dirty="0">
                <a:solidFill>
                  <a:srgbClr val="FF0000"/>
                </a:solidFill>
                <a:latin typeface="Monotype Corsiva" pitchFamily="66" charset="0"/>
              </a:rPr>
              <a:t>Задача.</a:t>
            </a:r>
            <a:r>
              <a:rPr lang="ru-RU" sz="2900" b="1" dirty="0">
                <a:latin typeface="Monotype Corsiva" pitchFamily="66" charset="0"/>
              </a:rPr>
              <a:t> </a:t>
            </a:r>
            <a:r>
              <a:rPr lang="ru-RU" sz="2900" b="1" dirty="0">
                <a:solidFill>
                  <a:srgbClr val="FFFFCC"/>
                </a:solidFill>
                <a:latin typeface="Monotype Corsiva" pitchFamily="66" charset="0"/>
              </a:rPr>
              <a:t>Высота, опущенная из вершины В  </a:t>
            </a:r>
            <a:r>
              <a:rPr lang="ru-RU" sz="2900" b="1" dirty="0">
                <a:solidFill>
                  <a:srgbClr val="FFFFCC"/>
                </a:solidFill>
                <a:latin typeface="Monotype Corsiva" pitchFamily="66" charset="0"/>
                <a:sym typeface="Symbol" pitchFamily="18" charset="2"/>
              </a:rPr>
              <a:t></a:t>
            </a:r>
            <a:r>
              <a:rPr lang="ru-RU" sz="2900" b="1" dirty="0">
                <a:solidFill>
                  <a:srgbClr val="FFFFCC"/>
                </a:solidFill>
                <a:latin typeface="Monotype Corsiva" pitchFamily="66" charset="0"/>
              </a:rPr>
              <a:t>АВС, делит сторону АС</a:t>
            </a:r>
            <a:r>
              <a:rPr lang="ru-RU" sz="2900" b="1" i="1" dirty="0">
                <a:solidFill>
                  <a:srgbClr val="FFFFCC"/>
                </a:solidFill>
                <a:latin typeface="Monotype Corsiva" pitchFamily="66" charset="0"/>
              </a:rPr>
              <a:t> </a:t>
            </a:r>
            <a:r>
              <a:rPr lang="ru-RU" sz="2900" b="1" dirty="0">
                <a:solidFill>
                  <a:srgbClr val="FFFFCC"/>
                </a:solidFill>
                <a:latin typeface="Monotype Corsiva" pitchFamily="66" charset="0"/>
              </a:rPr>
              <a:t>на отрезки, равные 16 см</a:t>
            </a:r>
            <a:r>
              <a:rPr lang="ru-RU" sz="2900" b="1" i="1" dirty="0">
                <a:solidFill>
                  <a:srgbClr val="FFFFCC"/>
                </a:solidFill>
                <a:latin typeface="Monotype Corsiva" pitchFamily="66" charset="0"/>
              </a:rPr>
              <a:t> </a:t>
            </a:r>
            <a:r>
              <a:rPr lang="ru-RU" sz="2900" b="1" dirty="0">
                <a:solidFill>
                  <a:srgbClr val="FFFFCC"/>
                </a:solidFill>
                <a:latin typeface="Monotype Corsiva" pitchFamily="66" charset="0"/>
              </a:rPr>
              <a:t>и</a:t>
            </a:r>
            <a:r>
              <a:rPr lang="ru-RU" sz="2900" b="1" i="1" dirty="0">
                <a:solidFill>
                  <a:srgbClr val="FFFFCC"/>
                </a:solidFill>
                <a:latin typeface="Monotype Corsiva" pitchFamily="66" charset="0"/>
              </a:rPr>
              <a:t> </a:t>
            </a:r>
            <a:r>
              <a:rPr lang="ru-RU" sz="2900" b="1" dirty="0">
                <a:solidFill>
                  <a:srgbClr val="FFFFCC"/>
                </a:solidFill>
                <a:latin typeface="Monotype Corsiva" pitchFamily="66" charset="0"/>
              </a:rPr>
              <a:t>9 см. Найдите сторону ВС, если сторона АВ равна 20 см.</a:t>
            </a:r>
            <a:endParaRPr lang="ru-RU" sz="2900" b="1" dirty="0">
              <a:solidFill>
                <a:srgbClr val="FFFFCC"/>
              </a:solidFill>
            </a:endParaRPr>
          </a:p>
        </p:txBody>
      </p:sp>
      <p:sp useBgFill="1">
        <p:nvSpPr>
          <p:cNvPr id="10262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3643306" y="1428736"/>
            <a:ext cx="4329112" cy="3155950"/>
          </a:xfrm>
        </p:spPr>
        <p:txBody>
          <a:bodyPr>
            <a:normAutofit lnSpcReduction="10000"/>
          </a:bodyPr>
          <a:lstStyle/>
          <a:p>
            <a:pPr marL="87313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FF0000"/>
                </a:solidFill>
              </a:rPr>
              <a:t>Д а </a:t>
            </a:r>
            <a:r>
              <a:rPr lang="ru-RU" sz="1600" b="1" dirty="0" err="1">
                <a:solidFill>
                  <a:srgbClr val="FF0000"/>
                </a:solidFill>
              </a:rPr>
              <a:t>н</a:t>
            </a:r>
            <a:r>
              <a:rPr lang="ru-RU" sz="1600" b="1" dirty="0">
                <a:solidFill>
                  <a:srgbClr val="FF0000"/>
                </a:solidFill>
              </a:rPr>
              <a:t> о: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6600FF"/>
                </a:solidFill>
                <a:sym typeface="Symbol" pitchFamily="18" charset="2"/>
              </a:rPr>
              <a:t></a:t>
            </a:r>
            <a:r>
              <a:rPr lang="ru-RU" sz="1600" b="1" dirty="0">
                <a:solidFill>
                  <a:srgbClr val="6600FF"/>
                </a:solidFill>
              </a:rPr>
              <a:t> АВС, </a:t>
            </a:r>
            <a:r>
              <a:rPr lang="en-US" sz="1600" b="1" dirty="0">
                <a:solidFill>
                  <a:srgbClr val="6600FF"/>
                </a:solidFill>
              </a:rPr>
              <a:t>BD </a:t>
            </a:r>
            <a:r>
              <a:rPr lang="en-US" sz="1600" b="1" dirty="0">
                <a:solidFill>
                  <a:srgbClr val="6600FF"/>
                </a:solidFill>
                <a:sym typeface="Symbol" pitchFamily="18" charset="2"/>
              </a:rPr>
              <a:t></a:t>
            </a:r>
            <a:r>
              <a:rPr lang="ru-RU" sz="1600" b="1" dirty="0">
                <a:solidFill>
                  <a:srgbClr val="6600FF"/>
                </a:solidFill>
              </a:rPr>
              <a:t> АС, АВ = 20 см,</a:t>
            </a:r>
          </a:p>
          <a:p>
            <a:pPr marL="87313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6600FF"/>
                </a:solidFill>
              </a:rPr>
              <a:t>              </a:t>
            </a:r>
            <a:r>
              <a:rPr lang="en-US" sz="1600" b="1" dirty="0">
                <a:solidFill>
                  <a:srgbClr val="6600FF"/>
                </a:solidFill>
              </a:rPr>
              <a:t>AD</a:t>
            </a:r>
            <a:r>
              <a:rPr lang="ru-RU" sz="1600" b="1" dirty="0">
                <a:solidFill>
                  <a:srgbClr val="6600FF"/>
                </a:solidFill>
              </a:rPr>
              <a:t> = 16 см, </a:t>
            </a:r>
            <a:r>
              <a:rPr lang="en-US" sz="1600" b="1" dirty="0">
                <a:solidFill>
                  <a:srgbClr val="6600FF"/>
                </a:solidFill>
              </a:rPr>
              <a:t>DC</a:t>
            </a:r>
            <a:r>
              <a:rPr lang="ru-RU" sz="1600" b="1" dirty="0">
                <a:solidFill>
                  <a:srgbClr val="6600FF"/>
                </a:solidFill>
              </a:rPr>
              <a:t> = 9 см.</a:t>
            </a:r>
          </a:p>
          <a:p>
            <a:pPr marL="87313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FF0000"/>
                </a:solidFill>
              </a:rPr>
              <a:t>Н а </a:t>
            </a:r>
            <a:r>
              <a:rPr lang="ru-RU" sz="1600" b="1" dirty="0" err="1">
                <a:solidFill>
                  <a:srgbClr val="FF0000"/>
                </a:solidFill>
              </a:rPr>
              <a:t>й</a:t>
            </a:r>
            <a:r>
              <a:rPr lang="ru-RU" sz="1600" b="1" dirty="0">
                <a:solidFill>
                  <a:srgbClr val="FF0000"/>
                </a:solidFill>
              </a:rPr>
              <a:t> т и: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6600FF"/>
                </a:solidFill>
              </a:rPr>
              <a:t>ВС.</a:t>
            </a:r>
            <a:r>
              <a:rPr lang="ru-RU" sz="1600" b="1" dirty="0"/>
              <a:t>                                                                                                                                                                        </a:t>
            </a:r>
          </a:p>
          <a:p>
            <a:pPr marL="87313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FF0000"/>
                </a:solidFill>
              </a:rPr>
              <a:t>Р е </a:t>
            </a:r>
            <a:r>
              <a:rPr lang="ru-RU" sz="1600" b="1" dirty="0" err="1">
                <a:solidFill>
                  <a:srgbClr val="FF0000"/>
                </a:solidFill>
              </a:rPr>
              <a:t>ш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err="1">
                <a:solidFill>
                  <a:srgbClr val="FF0000"/>
                </a:solidFill>
              </a:rPr>
              <a:t>е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err="1">
                <a:solidFill>
                  <a:srgbClr val="FF0000"/>
                </a:solidFill>
              </a:rPr>
              <a:t>н</a:t>
            </a:r>
            <a:r>
              <a:rPr lang="ru-RU" sz="1600" b="1" dirty="0">
                <a:solidFill>
                  <a:srgbClr val="FF0000"/>
                </a:solidFill>
              </a:rPr>
              <a:t> и е</a:t>
            </a:r>
            <a:r>
              <a:rPr lang="ru-RU" sz="1600" b="1" dirty="0">
                <a:solidFill>
                  <a:srgbClr val="6600FF"/>
                </a:solidFill>
              </a:rPr>
              <a:t> </a:t>
            </a:r>
          </a:p>
          <a:p>
            <a:pPr marL="87313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6600FF"/>
                </a:solidFill>
              </a:rPr>
              <a:t>1) По условию задачи </a:t>
            </a:r>
            <a:r>
              <a:rPr lang="en-US" sz="1600" b="1" dirty="0">
                <a:solidFill>
                  <a:srgbClr val="6600FF"/>
                </a:solidFill>
              </a:rPr>
              <a:t>BD </a:t>
            </a:r>
            <a:r>
              <a:rPr lang="en-US" sz="1600" b="1" dirty="0">
                <a:solidFill>
                  <a:srgbClr val="6600FF"/>
                </a:solidFill>
                <a:sym typeface="Symbol" pitchFamily="18" charset="2"/>
              </a:rPr>
              <a:t></a:t>
            </a:r>
            <a:r>
              <a:rPr lang="ru-RU" sz="1600" b="1" dirty="0">
                <a:solidFill>
                  <a:srgbClr val="6600FF"/>
                </a:solidFill>
              </a:rPr>
              <a:t> АС, значит,               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600" b="1" dirty="0">
                <a:solidFill>
                  <a:srgbClr val="6600FF"/>
                </a:solidFill>
                <a:sym typeface="Symbol" pitchFamily="18" charset="2"/>
              </a:rPr>
              <a:t>    </a:t>
            </a:r>
            <a:r>
              <a:rPr lang="ru-RU" sz="1600" b="1" dirty="0">
                <a:solidFill>
                  <a:srgbClr val="6600FF"/>
                </a:solidFill>
              </a:rPr>
              <a:t> </a:t>
            </a:r>
            <a:r>
              <a:rPr lang="en-US" sz="1600" b="1" dirty="0">
                <a:solidFill>
                  <a:srgbClr val="6600FF"/>
                </a:solidFill>
              </a:rPr>
              <a:t>ABD</a:t>
            </a:r>
            <a:r>
              <a:rPr lang="ru-RU" sz="1600" b="1" dirty="0">
                <a:solidFill>
                  <a:srgbClr val="6600FF"/>
                </a:solidFill>
              </a:rPr>
              <a:t> и </a:t>
            </a:r>
            <a:r>
              <a:rPr lang="ru-RU" sz="1600" b="1" dirty="0">
                <a:solidFill>
                  <a:srgbClr val="6600FF"/>
                </a:solidFill>
                <a:sym typeface="Symbol" pitchFamily="18" charset="2"/>
              </a:rPr>
              <a:t></a:t>
            </a:r>
            <a:r>
              <a:rPr lang="ru-RU" sz="1600" b="1" dirty="0">
                <a:solidFill>
                  <a:srgbClr val="6600FF"/>
                </a:solidFill>
              </a:rPr>
              <a:t> </a:t>
            </a:r>
            <a:r>
              <a:rPr lang="en-US" sz="1600" b="1" dirty="0">
                <a:solidFill>
                  <a:srgbClr val="6600FF"/>
                </a:solidFill>
              </a:rPr>
              <a:t>CBD</a:t>
            </a:r>
            <a:r>
              <a:rPr lang="ru-RU" sz="1600" b="1" dirty="0">
                <a:solidFill>
                  <a:srgbClr val="6600FF"/>
                </a:solidFill>
              </a:rPr>
              <a:t> – прямоугольные.</a:t>
            </a:r>
          </a:p>
          <a:p>
            <a:pPr marL="87313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6600FF"/>
                </a:solidFill>
              </a:rPr>
              <a:t>2) По теореме Пифагора для </a:t>
            </a:r>
            <a:r>
              <a:rPr lang="ru-RU" sz="1600" b="1" dirty="0">
                <a:solidFill>
                  <a:srgbClr val="6600FF"/>
                </a:solidFill>
                <a:sym typeface="Symbol" pitchFamily="18" charset="2"/>
              </a:rPr>
              <a:t></a:t>
            </a:r>
            <a:r>
              <a:rPr lang="ru-RU" sz="1600" b="1" dirty="0">
                <a:solidFill>
                  <a:srgbClr val="6600FF"/>
                </a:solidFill>
              </a:rPr>
              <a:t> </a:t>
            </a:r>
            <a:r>
              <a:rPr lang="en-US" sz="1600" b="1" dirty="0">
                <a:solidFill>
                  <a:srgbClr val="6600FF"/>
                </a:solidFill>
              </a:rPr>
              <a:t>ABD</a:t>
            </a:r>
            <a:r>
              <a:rPr lang="ru-RU" sz="1600" b="1" dirty="0">
                <a:solidFill>
                  <a:srgbClr val="6600FF"/>
                </a:solidFill>
              </a:rPr>
              <a:t>:      </a:t>
            </a:r>
          </a:p>
          <a:p>
            <a:pPr marL="87313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6600FF"/>
                </a:solidFill>
              </a:rPr>
              <a:t>    АВ</a:t>
            </a:r>
            <a:r>
              <a:rPr lang="ru-RU" sz="1600" b="1" baseline="30000" dirty="0">
                <a:solidFill>
                  <a:srgbClr val="6600FF"/>
                </a:solidFill>
              </a:rPr>
              <a:t>2</a:t>
            </a:r>
            <a:r>
              <a:rPr lang="ru-RU" sz="1600" b="1" dirty="0">
                <a:solidFill>
                  <a:srgbClr val="6600FF"/>
                </a:solidFill>
              </a:rPr>
              <a:t> = </a:t>
            </a:r>
            <a:r>
              <a:rPr lang="en-US" sz="1600" b="1" dirty="0">
                <a:solidFill>
                  <a:srgbClr val="6600FF"/>
                </a:solidFill>
              </a:rPr>
              <a:t>AD</a:t>
            </a:r>
            <a:r>
              <a:rPr lang="ru-RU" sz="1600" b="1" baseline="30000" dirty="0">
                <a:solidFill>
                  <a:srgbClr val="6600FF"/>
                </a:solidFill>
              </a:rPr>
              <a:t>2</a:t>
            </a:r>
            <a:r>
              <a:rPr lang="ru-RU" sz="1600" b="1" dirty="0">
                <a:solidFill>
                  <a:srgbClr val="6600FF"/>
                </a:solidFill>
              </a:rPr>
              <a:t> + </a:t>
            </a:r>
            <a:r>
              <a:rPr lang="en-US" sz="1600" b="1" dirty="0">
                <a:solidFill>
                  <a:srgbClr val="6600FF"/>
                </a:solidFill>
              </a:rPr>
              <a:t>BD</a:t>
            </a:r>
            <a:r>
              <a:rPr lang="ru-RU" sz="1600" b="1" baseline="30000" dirty="0">
                <a:solidFill>
                  <a:srgbClr val="6600FF"/>
                </a:solidFill>
              </a:rPr>
              <a:t>2</a:t>
            </a:r>
            <a:r>
              <a:rPr lang="ru-RU" sz="1600" b="1" dirty="0">
                <a:solidFill>
                  <a:srgbClr val="6600FF"/>
                </a:solidFill>
              </a:rPr>
              <a:t>, отсюда                 </a:t>
            </a:r>
            <a:endParaRPr lang="ru-RU" sz="1600" b="1" dirty="0" smtClean="0">
              <a:solidFill>
                <a:srgbClr val="6600FF"/>
              </a:solidFill>
            </a:endParaRPr>
          </a:p>
          <a:p>
            <a:pPr marL="87313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6600FF"/>
                </a:solidFill>
              </a:rPr>
              <a:t> </a:t>
            </a:r>
            <a:r>
              <a:rPr lang="en-US" sz="1600" b="1" dirty="0">
                <a:solidFill>
                  <a:srgbClr val="6600FF"/>
                </a:solidFill>
              </a:rPr>
              <a:t>BD</a:t>
            </a:r>
            <a:r>
              <a:rPr lang="en-US" sz="1600" b="1" baseline="30000" dirty="0">
                <a:solidFill>
                  <a:srgbClr val="6600FF"/>
                </a:solidFill>
              </a:rPr>
              <a:t>2</a:t>
            </a:r>
            <a:r>
              <a:rPr lang="en-US" sz="1600" b="1" dirty="0">
                <a:solidFill>
                  <a:srgbClr val="6600FF"/>
                </a:solidFill>
              </a:rPr>
              <a:t> = AB</a:t>
            </a:r>
            <a:r>
              <a:rPr lang="en-US" sz="1600" b="1" baseline="30000" dirty="0">
                <a:solidFill>
                  <a:srgbClr val="6600FF"/>
                </a:solidFill>
              </a:rPr>
              <a:t>2</a:t>
            </a:r>
            <a:r>
              <a:rPr lang="en-US" sz="1600" b="1" dirty="0">
                <a:solidFill>
                  <a:srgbClr val="6600FF"/>
                </a:solidFill>
              </a:rPr>
              <a:t> – AD</a:t>
            </a:r>
            <a:r>
              <a:rPr lang="en-US" sz="1600" b="1" baseline="30000" dirty="0">
                <a:solidFill>
                  <a:srgbClr val="6600FF"/>
                </a:solidFill>
              </a:rPr>
              <a:t>2</a:t>
            </a:r>
            <a:r>
              <a:rPr lang="en-US" sz="1600" b="1" dirty="0">
                <a:solidFill>
                  <a:srgbClr val="6600FF"/>
                </a:solidFill>
              </a:rPr>
              <a:t>,</a:t>
            </a:r>
          </a:p>
          <a:p>
            <a:pPr marL="87313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solidFill>
                  <a:srgbClr val="6600FF"/>
                </a:solidFill>
              </a:rPr>
              <a:t>BD</a:t>
            </a:r>
            <a:r>
              <a:rPr lang="en-US" sz="1600" b="1" baseline="30000" dirty="0">
                <a:solidFill>
                  <a:srgbClr val="6600FF"/>
                </a:solidFill>
              </a:rPr>
              <a:t>2</a:t>
            </a:r>
            <a:r>
              <a:rPr lang="en-US" sz="1600" b="1" dirty="0">
                <a:solidFill>
                  <a:srgbClr val="6600FF"/>
                </a:solidFill>
              </a:rPr>
              <a:t> = 20</a:t>
            </a:r>
            <a:r>
              <a:rPr lang="en-US" sz="1600" b="1" baseline="30000" dirty="0">
                <a:solidFill>
                  <a:srgbClr val="6600FF"/>
                </a:solidFill>
              </a:rPr>
              <a:t>2</a:t>
            </a:r>
            <a:r>
              <a:rPr lang="en-US" sz="1600" b="1" dirty="0">
                <a:solidFill>
                  <a:srgbClr val="6600FF"/>
                </a:solidFill>
              </a:rPr>
              <a:t> – 16</a:t>
            </a:r>
            <a:r>
              <a:rPr lang="en-US" sz="1600" b="1" baseline="30000" dirty="0">
                <a:solidFill>
                  <a:srgbClr val="6600FF"/>
                </a:solidFill>
              </a:rPr>
              <a:t>2</a:t>
            </a:r>
            <a:r>
              <a:rPr lang="en-US" sz="1600" b="1" dirty="0">
                <a:solidFill>
                  <a:srgbClr val="6600FF"/>
                </a:solidFill>
              </a:rPr>
              <a:t>,</a:t>
            </a:r>
          </a:p>
          <a:p>
            <a:pPr marL="87313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6600FF"/>
                </a:solidFill>
              </a:rPr>
              <a:t> </a:t>
            </a:r>
            <a:r>
              <a:rPr lang="en-US" sz="1600" b="1" dirty="0">
                <a:solidFill>
                  <a:srgbClr val="6600FF"/>
                </a:solidFill>
              </a:rPr>
              <a:t>BD</a:t>
            </a:r>
            <a:r>
              <a:rPr lang="en-US" sz="1600" b="1" baseline="30000" dirty="0">
                <a:solidFill>
                  <a:srgbClr val="6600FF"/>
                </a:solidFill>
              </a:rPr>
              <a:t>2</a:t>
            </a:r>
            <a:r>
              <a:rPr lang="en-US" sz="1600" b="1" dirty="0">
                <a:solidFill>
                  <a:srgbClr val="6600FF"/>
                </a:solidFill>
              </a:rPr>
              <a:t> = 400 – 256,</a:t>
            </a:r>
            <a:endParaRPr lang="ru-RU" sz="1600" b="1" dirty="0">
              <a:solidFill>
                <a:srgbClr val="6600FF"/>
              </a:solidFill>
            </a:endParaRPr>
          </a:p>
          <a:p>
            <a:pPr marL="87313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6600FF"/>
                </a:solidFill>
              </a:rPr>
              <a:t>                           </a:t>
            </a:r>
            <a:r>
              <a:rPr lang="en-US" sz="1600" b="1" dirty="0">
                <a:solidFill>
                  <a:srgbClr val="6600FF"/>
                </a:solidFill>
              </a:rPr>
              <a:t>BD</a:t>
            </a:r>
            <a:r>
              <a:rPr lang="ru-RU" sz="1600" b="1" baseline="30000" dirty="0">
                <a:solidFill>
                  <a:srgbClr val="6600FF"/>
                </a:solidFill>
              </a:rPr>
              <a:t>2 </a:t>
            </a:r>
            <a:r>
              <a:rPr lang="ru-RU" sz="1600" b="1" dirty="0">
                <a:solidFill>
                  <a:srgbClr val="6600FF"/>
                </a:solidFill>
              </a:rPr>
              <a:t>= 144, </a:t>
            </a:r>
            <a:endParaRPr lang="en-US" sz="1600" b="1" u="sng" dirty="0">
              <a:solidFill>
                <a:srgbClr val="6600FF"/>
              </a:solidFill>
            </a:endParaRPr>
          </a:p>
          <a:p>
            <a:pPr marL="87313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6600FF"/>
                </a:solidFill>
              </a:rPr>
              <a:t>                           </a:t>
            </a:r>
            <a:r>
              <a:rPr lang="en-US" sz="1600" b="1" u="sng" dirty="0">
                <a:solidFill>
                  <a:srgbClr val="6600FF"/>
                </a:solidFill>
              </a:rPr>
              <a:t>BD</a:t>
            </a:r>
            <a:r>
              <a:rPr lang="ru-RU" sz="1600" b="1" u="sng" dirty="0">
                <a:solidFill>
                  <a:srgbClr val="6600FF"/>
                </a:solidFill>
              </a:rPr>
              <a:t> = 12 см</a:t>
            </a:r>
            <a:r>
              <a:rPr lang="ru-RU" sz="1600" b="1" dirty="0">
                <a:solidFill>
                  <a:srgbClr val="6600FF"/>
                </a:solidFill>
              </a:rPr>
              <a:t>.</a:t>
            </a:r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652463" y="4464050"/>
            <a:ext cx="7793037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600" b="1">
                <a:solidFill>
                  <a:srgbClr val="6600FF"/>
                </a:solidFill>
              </a:rPr>
              <a:t>3) По теореме Пифагора для </a:t>
            </a:r>
            <a:r>
              <a:rPr lang="ru-RU" sz="1600" b="1">
                <a:solidFill>
                  <a:srgbClr val="6600FF"/>
                </a:solidFill>
                <a:sym typeface="Symbol" pitchFamily="18" charset="2"/>
              </a:rPr>
              <a:t></a:t>
            </a:r>
            <a:r>
              <a:rPr lang="ru-RU" sz="1600" b="1">
                <a:solidFill>
                  <a:srgbClr val="6600FF"/>
                </a:solidFill>
              </a:rPr>
              <a:t> С</a:t>
            </a:r>
            <a:r>
              <a:rPr lang="en-US" sz="1600" b="1">
                <a:solidFill>
                  <a:srgbClr val="6600FF"/>
                </a:solidFill>
              </a:rPr>
              <a:t>BD</a:t>
            </a:r>
            <a:r>
              <a:rPr lang="ru-RU" sz="1600" b="1">
                <a:solidFill>
                  <a:srgbClr val="6600FF"/>
                </a:solidFill>
              </a:rPr>
              <a:t>:  ВС</a:t>
            </a:r>
            <a:r>
              <a:rPr lang="ru-RU" sz="1600" b="1" baseline="30000">
                <a:solidFill>
                  <a:srgbClr val="6600FF"/>
                </a:solidFill>
              </a:rPr>
              <a:t>2</a:t>
            </a:r>
            <a:r>
              <a:rPr lang="ru-RU" sz="1600" b="1">
                <a:solidFill>
                  <a:srgbClr val="6600FF"/>
                </a:solidFill>
              </a:rPr>
              <a:t> = В</a:t>
            </a:r>
            <a:r>
              <a:rPr lang="en-US" sz="1600" b="1">
                <a:solidFill>
                  <a:srgbClr val="6600FF"/>
                </a:solidFill>
              </a:rPr>
              <a:t>D</a:t>
            </a:r>
            <a:r>
              <a:rPr lang="ru-RU" sz="1600" b="1" baseline="30000">
                <a:solidFill>
                  <a:srgbClr val="6600FF"/>
                </a:solidFill>
              </a:rPr>
              <a:t>2</a:t>
            </a:r>
            <a:r>
              <a:rPr lang="ru-RU" sz="1600" b="1">
                <a:solidFill>
                  <a:srgbClr val="6600FF"/>
                </a:solidFill>
              </a:rPr>
              <a:t> + </a:t>
            </a:r>
            <a:r>
              <a:rPr lang="en-US" sz="1600" b="1">
                <a:solidFill>
                  <a:srgbClr val="6600FF"/>
                </a:solidFill>
              </a:rPr>
              <a:t>D</a:t>
            </a:r>
            <a:r>
              <a:rPr lang="ru-RU" sz="1600" b="1">
                <a:solidFill>
                  <a:srgbClr val="6600FF"/>
                </a:solidFill>
              </a:rPr>
              <a:t>С</a:t>
            </a:r>
            <a:r>
              <a:rPr lang="ru-RU" sz="1600" b="1" baseline="30000">
                <a:solidFill>
                  <a:srgbClr val="6600FF"/>
                </a:solidFill>
              </a:rPr>
              <a:t>2</a:t>
            </a:r>
            <a:r>
              <a:rPr lang="ru-RU" sz="1600" b="1">
                <a:solidFill>
                  <a:srgbClr val="6600FF"/>
                </a:solidFill>
              </a:rPr>
              <a:t>, отсюда</a:t>
            </a:r>
            <a:r>
              <a:rPr lang="en-US" sz="1600" b="1">
                <a:solidFill>
                  <a:srgbClr val="6600FF"/>
                </a:solidFill>
              </a:rPr>
              <a:t/>
            </a:r>
            <a:br>
              <a:rPr lang="en-US" sz="1600" b="1">
                <a:solidFill>
                  <a:srgbClr val="6600FF"/>
                </a:solidFill>
              </a:rPr>
            </a:br>
            <a:r>
              <a:rPr lang="ru-RU" sz="1600" b="1">
                <a:solidFill>
                  <a:srgbClr val="6600FF"/>
                </a:solidFill>
              </a:rPr>
              <a:t>                                                         </a:t>
            </a:r>
            <a:r>
              <a:rPr lang="en-US" sz="1600" b="1">
                <a:solidFill>
                  <a:srgbClr val="6600FF"/>
                </a:solidFill>
              </a:rPr>
              <a:t>BC</a:t>
            </a:r>
            <a:r>
              <a:rPr lang="ru-RU" sz="1600" b="1" baseline="30000">
                <a:solidFill>
                  <a:srgbClr val="6600FF"/>
                </a:solidFill>
              </a:rPr>
              <a:t>2</a:t>
            </a:r>
            <a:r>
              <a:rPr lang="ru-RU" sz="1600" b="1">
                <a:solidFill>
                  <a:srgbClr val="6600FF"/>
                </a:solidFill>
              </a:rPr>
              <a:t> = 12</a:t>
            </a:r>
            <a:r>
              <a:rPr lang="ru-RU" sz="1600" b="1" baseline="30000">
                <a:solidFill>
                  <a:srgbClr val="6600FF"/>
                </a:solidFill>
              </a:rPr>
              <a:t>2</a:t>
            </a:r>
            <a:r>
              <a:rPr lang="ru-RU" sz="1600" b="1">
                <a:solidFill>
                  <a:srgbClr val="6600FF"/>
                </a:solidFill>
              </a:rPr>
              <a:t> + 9</a:t>
            </a:r>
            <a:r>
              <a:rPr lang="ru-RU" sz="1600" b="1" baseline="30000">
                <a:solidFill>
                  <a:srgbClr val="6600FF"/>
                </a:solidFill>
              </a:rPr>
              <a:t>2</a:t>
            </a:r>
            <a:r>
              <a:rPr lang="ru-RU" sz="1600" b="1">
                <a:solidFill>
                  <a:srgbClr val="6600FF"/>
                </a:solidFill>
              </a:rPr>
              <a:t>,</a:t>
            </a:r>
            <a:r>
              <a:rPr lang="en-US" sz="1600" b="1">
                <a:solidFill>
                  <a:srgbClr val="6600FF"/>
                </a:solidFill>
              </a:rPr>
              <a:t/>
            </a:r>
            <a:br>
              <a:rPr lang="en-US" sz="1600" b="1">
                <a:solidFill>
                  <a:srgbClr val="6600FF"/>
                </a:solidFill>
              </a:rPr>
            </a:br>
            <a:r>
              <a:rPr lang="ru-RU" sz="1600" b="1">
                <a:solidFill>
                  <a:srgbClr val="6600FF"/>
                </a:solidFill>
              </a:rPr>
              <a:t>                                                          </a:t>
            </a:r>
            <a:r>
              <a:rPr lang="en-US" sz="1600" b="1">
                <a:solidFill>
                  <a:srgbClr val="6600FF"/>
                </a:solidFill>
              </a:rPr>
              <a:t>BC</a:t>
            </a:r>
            <a:r>
              <a:rPr lang="ru-RU" sz="1600" b="1" baseline="30000">
                <a:solidFill>
                  <a:srgbClr val="6600FF"/>
                </a:solidFill>
              </a:rPr>
              <a:t>2</a:t>
            </a:r>
            <a:r>
              <a:rPr lang="ru-RU" sz="1600" b="1">
                <a:solidFill>
                  <a:srgbClr val="6600FF"/>
                </a:solidFill>
              </a:rPr>
              <a:t> = 144 + 81,</a:t>
            </a:r>
            <a:br>
              <a:rPr lang="ru-RU" sz="1600" b="1">
                <a:solidFill>
                  <a:srgbClr val="6600FF"/>
                </a:solidFill>
              </a:rPr>
            </a:br>
            <a:r>
              <a:rPr lang="ru-RU" sz="1600" b="1">
                <a:solidFill>
                  <a:srgbClr val="6600FF"/>
                </a:solidFill>
              </a:rPr>
              <a:t>                                                          </a:t>
            </a:r>
            <a:r>
              <a:rPr lang="en-US" sz="1600" b="1">
                <a:solidFill>
                  <a:srgbClr val="6600FF"/>
                </a:solidFill>
              </a:rPr>
              <a:t>BC</a:t>
            </a:r>
            <a:r>
              <a:rPr lang="ru-RU" sz="1600" b="1" baseline="30000">
                <a:solidFill>
                  <a:srgbClr val="6600FF"/>
                </a:solidFill>
              </a:rPr>
              <a:t>2</a:t>
            </a:r>
            <a:r>
              <a:rPr lang="ru-RU" sz="1600" b="1">
                <a:solidFill>
                  <a:srgbClr val="6600FF"/>
                </a:solidFill>
              </a:rPr>
              <a:t> = 225,</a:t>
            </a:r>
            <a:br>
              <a:rPr lang="ru-RU" sz="1600" b="1">
                <a:solidFill>
                  <a:srgbClr val="6600FF"/>
                </a:solidFill>
              </a:rPr>
            </a:br>
            <a:r>
              <a:rPr lang="ru-RU" sz="1600" b="1">
                <a:solidFill>
                  <a:srgbClr val="6600FF"/>
                </a:solidFill>
              </a:rPr>
              <a:t>                                                          </a:t>
            </a:r>
            <a:r>
              <a:rPr lang="en-US" sz="1600" b="1" u="sng">
                <a:solidFill>
                  <a:srgbClr val="6600FF"/>
                </a:solidFill>
              </a:rPr>
              <a:t>BC</a:t>
            </a:r>
            <a:r>
              <a:rPr lang="ru-RU" sz="1600" b="1" u="sng">
                <a:solidFill>
                  <a:srgbClr val="6600FF"/>
                </a:solidFill>
              </a:rPr>
              <a:t> = 15см</a:t>
            </a:r>
            <a:r>
              <a:rPr lang="ru-RU" sz="1600" b="1">
                <a:solidFill>
                  <a:srgbClr val="6600FF"/>
                </a:solidFill>
              </a:rPr>
              <a:t>.</a:t>
            </a:r>
            <a:br>
              <a:rPr lang="ru-RU" sz="1600" b="1">
                <a:solidFill>
                  <a:srgbClr val="6600FF"/>
                </a:solidFill>
              </a:rPr>
            </a:br>
            <a:r>
              <a:rPr lang="ru-RU" sz="1600" b="1">
                <a:solidFill>
                  <a:srgbClr val="FF0000"/>
                </a:solidFill>
              </a:rPr>
              <a:t>О т в е т:</a:t>
            </a:r>
            <a:r>
              <a:rPr lang="ru-RU" sz="1600" b="1">
                <a:solidFill>
                  <a:schemeClr val="tx2"/>
                </a:solidFill>
              </a:rPr>
              <a:t> </a:t>
            </a:r>
            <a:r>
              <a:rPr lang="ru-RU" sz="1600" b="1">
                <a:solidFill>
                  <a:srgbClr val="6600FF"/>
                </a:solidFill>
              </a:rPr>
              <a:t>ВС = 15 см.</a:t>
            </a:r>
            <a:br>
              <a:rPr lang="ru-RU" sz="1600" b="1">
                <a:solidFill>
                  <a:srgbClr val="6600FF"/>
                </a:solidFill>
              </a:rPr>
            </a:br>
            <a:r>
              <a:rPr lang="ru-RU" sz="1600" b="1">
                <a:solidFill>
                  <a:srgbClr val="FF0000"/>
                </a:solidFill>
              </a:rPr>
              <a:t>З а м е ч а н и е.</a:t>
            </a:r>
            <a:r>
              <a:rPr lang="ru-RU" sz="1600" b="1">
                <a:solidFill>
                  <a:schemeClr val="tx2"/>
                </a:solidFill>
              </a:rPr>
              <a:t> </a:t>
            </a:r>
            <a:r>
              <a:rPr lang="ru-RU" sz="1600" b="1">
                <a:solidFill>
                  <a:srgbClr val="6600FF"/>
                </a:solidFill>
              </a:rPr>
              <a:t>На втором этапе решения достаточно было найти </a:t>
            </a:r>
            <a:r>
              <a:rPr lang="en-US" sz="1600" b="1">
                <a:solidFill>
                  <a:srgbClr val="6600FF"/>
                </a:solidFill>
              </a:rPr>
              <a:t>BD</a:t>
            </a:r>
            <a:r>
              <a:rPr lang="ru-RU" sz="1600" b="1" baseline="30000">
                <a:solidFill>
                  <a:srgbClr val="6600FF"/>
                </a:solidFill>
              </a:rPr>
              <a:t>2</a:t>
            </a:r>
            <a:r>
              <a:rPr lang="ru-RU" sz="1600" b="1">
                <a:solidFill>
                  <a:srgbClr val="6600FF"/>
                </a:solidFill>
              </a:rPr>
              <a:t> и подставить его значение в равенство ВС</a:t>
            </a:r>
            <a:r>
              <a:rPr lang="ru-RU" sz="1600" b="1" baseline="30000">
                <a:solidFill>
                  <a:srgbClr val="6600FF"/>
                </a:solidFill>
              </a:rPr>
              <a:t>2</a:t>
            </a:r>
            <a:r>
              <a:rPr lang="ru-RU" sz="1600" b="1">
                <a:solidFill>
                  <a:srgbClr val="6600FF"/>
                </a:solidFill>
              </a:rPr>
              <a:t> = В</a:t>
            </a:r>
            <a:r>
              <a:rPr lang="en-US" sz="1600" b="1">
                <a:solidFill>
                  <a:srgbClr val="6600FF"/>
                </a:solidFill>
              </a:rPr>
              <a:t>D</a:t>
            </a:r>
            <a:r>
              <a:rPr lang="ru-RU" sz="1600" b="1" baseline="30000">
                <a:solidFill>
                  <a:srgbClr val="6600FF"/>
                </a:solidFill>
              </a:rPr>
              <a:t>2 </a:t>
            </a:r>
            <a:r>
              <a:rPr lang="ru-RU" sz="1600" b="1">
                <a:solidFill>
                  <a:srgbClr val="6600FF"/>
                </a:solidFill>
              </a:rPr>
              <a:t>+ </a:t>
            </a:r>
            <a:r>
              <a:rPr lang="en-US" sz="1600" b="1">
                <a:solidFill>
                  <a:srgbClr val="6600FF"/>
                </a:solidFill>
              </a:rPr>
              <a:t>D</a:t>
            </a:r>
            <a:r>
              <a:rPr lang="ru-RU" sz="1600" b="1">
                <a:solidFill>
                  <a:srgbClr val="6600FF"/>
                </a:solidFill>
              </a:rPr>
              <a:t>С</a:t>
            </a:r>
            <a:r>
              <a:rPr lang="ru-RU" sz="1600" b="1" baseline="30000">
                <a:solidFill>
                  <a:srgbClr val="6600FF"/>
                </a:solidFill>
              </a:rPr>
              <a:t>2</a:t>
            </a:r>
            <a:r>
              <a:rPr lang="ru-RU" sz="1600" b="1">
                <a:solidFill>
                  <a:srgbClr val="6600FF"/>
                </a:solidFill>
              </a:rPr>
              <a:t>.</a:t>
            </a:r>
          </a:p>
        </p:txBody>
      </p:sp>
      <p:pic>
        <p:nvPicPr>
          <p:cNvPr id="10283" name="Picture 43" descr="Рисунок18_resize"/>
          <p:cNvPicPr>
            <a:picLocks noChangeAspect="1" noChangeArrowheads="1"/>
          </p:cNvPicPr>
          <p:nvPr/>
        </p:nvPicPr>
        <p:blipFill>
          <a:blip r:embed="rId3" cstate="print">
            <a:lum contrast="42000"/>
          </a:blip>
          <a:srcRect/>
          <a:stretch>
            <a:fillRect/>
          </a:stretch>
        </p:blipFill>
        <p:spPr bwMode="auto">
          <a:xfrm>
            <a:off x="0" y="1571612"/>
            <a:ext cx="3328555" cy="225267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3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300"/>
                            </p:stCondLst>
                            <p:childTnLst>
                              <p:par>
                                <p:cTn id="1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10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" grpId="0" animBg="1"/>
    </p:bldLst>
  </p:timing>
</p:sld>
</file>

<file path=ppt/theme/theme1.xml><?xml version="1.0" encoding="utf-8"?>
<a:theme xmlns:a="http://schemas.openxmlformats.org/drawingml/2006/main" name="Шаблон оформления с зеркальными зданиями">
  <a:themeElements>
    <a:clrScheme name="Шаблон оформления с зеркальными зданиями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блон оформления с зеркальными зданиями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блон оформления с зеркальными зданиям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блон схемы книгохранилища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Шаблон оформления «Тетрадь в клетку»">
  <a:themeElements>
    <a:clrScheme name="Шаблон оформления «Тетрадь в клетку»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Шаблон оформления «Тетрадь в клетку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блон оформления «Тетрадь в клетку»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'Служба работы с покупателями'</Template>
  <TotalTime>3024</TotalTime>
  <Words>484</Words>
  <Application>Microsoft Office PowerPoint</Application>
  <PresentationFormat>Экран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Шаблон оформления с зеркальными зданиями</vt:lpstr>
      <vt:lpstr>Шаблон схемы книгохранилища</vt:lpstr>
      <vt:lpstr>Шаблон оформления «Тетрадь в клетку»</vt:lpstr>
      <vt:lpstr>Слайд 1</vt:lpstr>
      <vt:lpstr>Слайд 2</vt:lpstr>
      <vt:lpstr>Слайд 3</vt:lpstr>
      <vt:lpstr>Слайд 4</vt:lpstr>
      <vt:lpstr>Задача индийского математика  XII века Бхаскары</vt:lpstr>
      <vt:lpstr>Слайд 6</vt:lpstr>
      <vt:lpstr>Задача из китайской  «Математики в девяти книгах»</vt:lpstr>
      <vt:lpstr>Слайд 8</vt:lpstr>
      <vt:lpstr>Задача. Высота, опущенная из вершины В  АВС, делит сторону АС на отрезки, равные 16 см и 9 см. Найдите сторону ВС, если сторона АВ равна 20 см.</vt:lpstr>
      <vt:lpstr>Причина популярности  теоремы Пифагора триедина – это  красота, простота и значимость! </vt:lpstr>
      <vt:lpstr>Слайд 11</vt:lpstr>
      <vt:lpstr>Слайд 12</vt:lpstr>
    </vt:vector>
  </TitlesOfParts>
  <Manager/>
  <Company>AEA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Game</dc:creator>
  <cp:keywords/>
  <dc:description/>
  <cp:lastModifiedBy>revaz</cp:lastModifiedBy>
  <cp:revision>170</cp:revision>
  <dcterms:created xsi:type="dcterms:W3CDTF">2007-10-17T18:09:05Z</dcterms:created>
  <dcterms:modified xsi:type="dcterms:W3CDTF">2012-05-20T18:44:18Z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TC011408241049</vt:lpwstr>
  </property>
</Properties>
</file>