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61" r:id="rId5"/>
    <p:sldId id="258" r:id="rId6"/>
    <p:sldId id="262" r:id="rId7"/>
    <p:sldId id="263" r:id="rId8"/>
    <p:sldId id="277" r:id="rId9"/>
    <p:sldId id="265" r:id="rId10"/>
    <p:sldId id="266" r:id="rId11"/>
    <p:sldId id="279" r:id="rId12"/>
    <p:sldId id="275" r:id="rId13"/>
    <p:sldId id="280" r:id="rId14"/>
    <p:sldId id="268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4B25-5679-4547-B83E-5D567AA82B8C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4257-2266-4A83-B70A-7B5139937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ама\Мои рисунки\рамки\02d7344485f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3643314"/>
            <a:ext cx="5072098" cy="2214578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3CC"/>
                </a:solidFill>
                <a:latin typeface="Comic Sans MS" pitchFamily="66" charset="0"/>
              </a:rPr>
              <a:t>«Урок-консультация»</a:t>
            </a:r>
            <a:endParaRPr lang="ru-RU" sz="48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7" name="Picture 5" descr="C:\мама\Мои рисунки\аниме  насекомые,слоны,крокодилы\Bee3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471730"/>
            <a:ext cx="1375177" cy="1100141"/>
          </a:xfrm>
          <a:prstGeom prst="rect">
            <a:avLst/>
          </a:prstGeom>
          <a:noFill/>
        </p:spPr>
      </p:pic>
      <p:pic>
        <p:nvPicPr>
          <p:cNvPr id="8" name="Picture 4" descr="C:\мама\Мои рисунки\аниме  насекомые,слоны,крокодилы\Bee0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614602"/>
            <a:ext cx="928694" cy="928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9" y="1785926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9900"/>
                </a:solidFill>
                <a:latin typeface="Monotype Corsiva" pitchFamily="66" charset="0"/>
              </a:rPr>
              <a:t>Математика</a:t>
            </a:r>
            <a:endParaRPr lang="ru-RU" sz="72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Моя </a:t>
            </a:r>
            <a:r>
              <a:rPr lang="ru-RU" dirty="0"/>
              <a:t>масса  – 20 кг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Масса рюкзака – </a:t>
            </a:r>
            <a:r>
              <a:rPr lang="ru-RU" dirty="0" smtClean="0"/>
              <a:t>?, </a:t>
            </a:r>
            <a:r>
              <a:rPr lang="ru-RU" dirty="0"/>
              <a:t>на 15 кг меньше.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Сколько </a:t>
            </a:r>
            <a:r>
              <a:rPr lang="ru-RU" dirty="0"/>
              <a:t>весит рюкзак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Сколько весим мы вместе с рюкзаком?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20-15=5 (кг) весит рюкзак</a:t>
            </a:r>
          </a:p>
          <a:p>
            <a:r>
              <a:rPr lang="ru-RU" dirty="0" smtClean="0"/>
              <a:t>20+5=25(кг)</a:t>
            </a:r>
          </a:p>
          <a:p>
            <a:r>
              <a:rPr lang="ru-RU" dirty="0" smtClean="0"/>
              <a:t>Ответ: 25 килограммов весим мы вместе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Решите задачу </a:t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(схема, решение, пояснение, ответ)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1в. В живом уголке 5 кроликов, а ёжиков -на 6 больше, чем кроликов. Сколько в живом уголке кроликов и ёжиков вместе?</a:t>
            </a:r>
          </a:p>
          <a:p>
            <a:endParaRPr lang="ru-RU" dirty="0" smtClean="0"/>
          </a:p>
          <a:p>
            <a:r>
              <a:rPr lang="ru-RU" dirty="0" smtClean="0"/>
              <a:t>2в. Ребята изготовили к празднику 8 открыток, а поделок - на 3 меньше, чем открыток. Сколько всего открыток и поделок изготовили ребята к празднику?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Проверка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вариант:</a:t>
            </a:r>
          </a:p>
          <a:p>
            <a:pPr>
              <a:buNone/>
            </a:pPr>
            <a:r>
              <a:rPr lang="ru-RU" dirty="0" smtClean="0"/>
              <a:t>Ответ: 16 кроликов и ёжиков в живом уголке.</a:t>
            </a:r>
          </a:p>
          <a:p>
            <a:endParaRPr lang="ru-RU" dirty="0" smtClean="0"/>
          </a:p>
          <a:p>
            <a:r>
              <a:rPr lang="ru-RU" dirty="0" smtClean="0"/>
              <a:t>2 вариант:</a:t>
            </a:r>
          </a:p>
          <a:p>
            <a:pPr>
              <a:buNone/>
            </a:pPr>
            <a:r>
              <a:rPr lang="ru-RU" dirty="0" smtClean="0"/>
              <a:t>Ответ: 13 открыток и поделок изготовили ребята к празднику.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Оценочный лист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Умею - у</a:t>
            </a:r>
          </a:p>
          <a:p>
            <a:r>
              <a:rPr lang="ru-RU" dirty="0" smtClean="0"/>
              <a:t>Сомневаюсь - с</a:t>
            </a:r>
          </a:p>
          <a:p>
            <a:r>
              <a:rPr lang="ru-RU" dirty="0" smtClean="0"/>
              <a:t>Нужна помощь - п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85860"/>
          <a:ext cx="8072495" cy="28786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694"/>
                <a:gridCol w="3857652"/>
                <a:gridCol w="1785950"/>
                <a:gridCol w="1500199"/>
              </a:tblGrid>
              <a:tr h="57275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урока</a:t>
                      </a:r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Найти нужную схему к выражению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98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Придумать задачу по схеме и выражению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 начертить схему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 задачу в 1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51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Решать задачу в 2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-main-pic" descr="Картинка 4 из 8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4259" y="1500174"/>
            <a:ext cx="7979741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83582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33CC"/>
                </a:solidFill>
              </a:rPr>
              <a:t>Дед, баба, внучка, Жучка, кошка и мышка тянули-тянули репку и, наконец, вытянули. Сколько глаз </a:t>
            </a:r>
            <a:r>
              <a:rPr lang="ru-RU" sz="3400" b="1" dirty="0" smtClean="0">
                <a:solidFill>
                  <a:srgbClr val="0033CC"/>
                </a:solidFill>
              </a:rPr>
              <a:t> смотрело     на </a:t>
            </a:r>
            <a:r>
              <a:rPr lang="ru-RU" sz="3400" b="1" dirty="0">
                <a:solidFill>
                  <a:srgbClr val="0033CC"/>
                </a:solidFill>
              </a:rPr>
              <a:t>репку? </a:t>
            </a:r>
          </a:p>
        </p:txBody>
      </p:sp>
      <p:sp>
        <p:nvSpPr>
          <p:cNvPr id="4" name="Овал 3"/>
          <p:cNvSpPr/>
          <p:nvPr/>
        </p:nvSpPr>
        <p:spPr>
          <a:xfrm>
            <a:off x="214282" y="278605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4214818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5643554"/>
            <a:ext cx="1143008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0"/>
            <a:ext cx="5540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Выбери правильный ответ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email"/>
          <a:srcRect l="4598" b="6434"/>
          <a:stretch>
            <a:fillRect/>
          </a:stretch>
        </p:blipFill>
        <p:spPr bwMode="auto">
          <a:xfrm>
            <a:off x="0" y="0"/>
            <a:ext cx="911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Рисунок 1" descr="улитка.gif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857224" y="2285992"/>
            <a:ext cx="70135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765175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Улитка ползёт по перилам веранды в одну сторону полтора часа, а в другую девяносто минут. Почему такая разница?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8" y="4293096"/>
            <a:ext cx="802798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 =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час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14290"/>
            <a:ext cx="707236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комнате горело 50 свечей, 20 из них задули. Сколько останется?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останется 20 свечей,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остальные сгорят, а  задутые свечи не сгорят полностью.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92893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928802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071678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143116"/>
            <a:ext cx="18798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000504"/>
            <a:ext cx="19973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071810"/>
            <a:ext cx="1928826" cy="11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4214818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286124"/>
            <a:ext cx="164484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Юра\Рабочий стол\Новый год\7300876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3071810"/>
            <a:ext cx="17623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1803219295454357eb91aab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786710" y="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98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0960147">
            <a:off x="279531" y="998208"/>
            <a:ext cx="4133836" cy="1079503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/>
              </a:rPr>
              <a:t>Тема урока</a:t>
            </a:r>
            <a:endParaRPr lang="ru-RU" sz="36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/>
            </a:endParaRPr>
          </a:p>
        </p:txBody>
      </p:sp>
      <p:sp>
        <p:nvSpPr>
          <p:cNvPr id="7" name="WordArt 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0983721">
            <a:off x="532103" y="2655779"/>
            <a:ext cx="4549247" cy="256046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Решение </a:t>
            </a:r>
          </a:p>
          <a:p>
            <a:pPr algn="ctr" rtl="0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задач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3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357422" y="4214818"/>
            <a:ext cx="5000660" cy="857256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Оценочный лист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Умею - у</a:t>
            </a:r>
          </a:p>
          <a:p>
            <a:r>
              <a:rPr lang="ru-RU" dirty="0" smtClean="0"/>
              <a:t>Сомневаюсь - с</a:t>
            </a:r>
          </a:p>
          <a:p>
            <a:r>
              <a:rPr lang="ru-RU" dirty="0" smtClean="0"/>
              <a:t>Нужна помощь - п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285860"/>
          <a:ext cx="8072495" cy="28786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694"/>
                <a:gridCol w="3857652"/>
                <a:gridCol w="1785950"/>
                <a:gridCol w="1500199"/>
              </a:tblGrid>
              <a:tr h="57275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урока</a:t>
                      </a:r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Найти нужную схему к выражению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98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Придумать задачу по схеме и выражению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 начертить схему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27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 задачу в 1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51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Решать задачу в 2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571868" y="6072188"/>
            <a:ext cx="4500593" cy="785812"/>
          </a:xfrm>
          <a:prstGeom prst="flowChartProcess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/>
              <a:t>условие</a:t>
            </a:r>
            <a:r>
              <a:rPr lang="ru-RU" dirty="0"/>
              <a:t> 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643313" y="4929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вопрос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643313" y="1428750"/>
            <a:ext cx="4357687" cy="2357438"/>
          </a:xfrm>
          <a:prstGeom prst="triangle">
            <a:avLst/>
          </a:prstGeom>
          <a:blipFill>
            <a:blip r:embed="rId3" cstate="email">
              <a:lum bright="20000" contrast="27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ответ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43313" y="3786188"/>
            <a:ext cx="4357687" cy="1143000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/>
              <a:t>решение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9225" name="Picture 4" descr="E:\Documents and Settings\Admin\Мои документы\мама\Мои рисунки\люди,цветы,солнце анимации\solnychko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 descr="pink_tulips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" descr="pink_tulips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42844" y="1785926"/>
            <a:ext cx="3929090" cy="2428892"/>
          </a:xfrm>
          <a:prstGeom prst="cloudCallout">
            <a:avLst>
              <a:gd name="adj1" fmla="val 17367"/>
              <a:gd name="adj2" fmla="val 864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задаче  всегда должны быть  составные части: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0"/>
            <a:ext cx="2500330" cy="161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Картинка 21 из 71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33871" flipH="1">
            <a:off x="6623573" y="187840"/>
            <a:ext cx="2309423" cy="153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5" descr="118b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440891"/>
            <a:ext cx="1065226" cy="141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://s56.radikal.ru/i153/1002/c0/896fc47642c8.png"/>
          <p:cNvPicPr>
            <a:picLocks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14282" y="4429132"/>
            <a:ext cx="3214678" cy="2786058"/>
          </a:xfrm>
          <a:prstGeom prst="rect">
            <a:avLst/>
          </a:prstGeom>
        </p:spPr>
      </p:pic>
      <p:pic>
        <p:nvPicPr>
          <p:cNvPr id="19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8174704">
            <a:off x="4269666" y="1682025"/>
            <a:ext cx="847725" cy="762000"/>
          </a:xfrm>
          <a:prstGeom prst="rect">
            <a:avLst/>
          </a:prstGeom>
          <a:noFill/>
        </p:spPr>
      </p:pic>
      <p:pic>
        <p:nvPicPr>
          <p:cNvPr id="20" name="Picture 17" descr="3e67680d7248acdbf98353260e5b6329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212471">
            <a:off x="46261" y="4121866"/>
            <a:ext cx="937014" cy="87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 cstate="email">
            <a:lum bright="28000" contrast="20000"/>
          </a:blip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работы в группе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1.Работаем дружно.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2.Важно учитывать </a:t>
            </a:r>
            <a:r>
              <a:rPr lang="ru-RU" sz="3600" dirty="0"/>
              <a:t>мнение каждого.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3.Объясни </a:t>
            </a:r>
            <a:r>
              <a:rPr lang="ru-RU" sz="3600" dirty="0"/>
              <a:t>свою точку зрения.</a:t>
            </a:r>
          </a:p>
          <a:p>
            <a:endParaRPr lang="ru-RU" dirty="0"/>
          </a:p>
        </p:txBody>
      </p:sp>
      <p:pic>
        <p:nvPicPr>
          <p:cNvPr id="4" name="Рисунок 3" descr="365563-031573c7a788d1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500438"/>
            <a:ext cx="1907792" cy="271464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2" cstate="email">
            <a:lum bright="28000" contrast="20000"/>
          </a:blip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Соедини схему и выражение. Придумай задачу ко второй схеме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971550" y="2060575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 rot="3009382" flipH="1">
            <a:off x="2448719" y="1412082"/>
            <a:ext cx="1098550" cy="129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845"/>
              <a:gd name="T2" fmla="*/ 21564 w 21600"/>
              <a:gd name="T3" fmla="*/ 22845 h 22845"/>
              <a:gd name="T4" fmla="*/ 0 w 21600"/>
              <a:gd name="T5" fmla="*/ 21600 h 2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</a:path>
              <a:path w="21600" h="228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9" name="Arc 9"/>
          <p:cNvSpPr>
            <a:spLocks/>
          </p:cNvSpPr>
          <p:nvPr/>
        </p:nvSpPr>
        <p:spPr bwMode="auto">
          <a:xfrm rot="2443220" flipH="1">
            <a:off x="1042988" y="1628775"/>
            <a:ext cx="855662" cy="1079500"/>
          </a:xfrm>
          <a:custGeom>
            <a:avLst/>
            <a:gdLst>
              <a:gd name="G0" fmla="+- 3341 0 0"/>
              <a:gd name="G1" fmla="+- 21600 0 0"/>
              <a:gd name="G2" fmla="+- 21600 0 0"/>
              <a:gd name="T0" fmla="*/ 0 w 24135"/>
              <a:gd name="T1" fmla="*/ 260 h 21600"/>
              <a:gd name="T2" fmla="*/ 24135 w 24135"/>
              <a:gd name="T3" fmla="*/ 15755 h 21600"/>
              <a:gd name="T4" fmla="*/ 3341 w 241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35" h="21600" fill="none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</a:path>
              <a:path w="24135" h="21600" stroke="0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  <a:lnTo>
                  <a:pt x="334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971550" y="2060575"/>
            <a:ext cx="2879725" cy="360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454"/>
              </a:cxn>
              <a:cxn ang="0">
                <a:pos x="1769" y="0"/>
              </a:cxn>
            </a:cxnLst>
            <a:rect l="0" t="0" r="r" b="b"/>
            <a:pathLst>
              <a:path w="1769" h="454">
                <a:moveTo>
                  <a:pt x="0" y="0"/>
                </a:moveTo>
                <a:cubicBezTo>
                  <a:pt x="374" y="227"/>
                  <a:pt x="748" y="454"/>
                  <a:pt x="1043" y="454"/>
                </a:cubicBezTo>
                <a:cubicBezTo>
                  <a:pt x="1338" y="454"/>
                  <a:pt x="1648" y="76"/>
                  <a:pt x="1769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827088" y="3716338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53" name="Arc 13"/>
          <p:cNvSpPr>
            <a:spLocks/>
          </p:cNvSpPr>
          <p:nvPr/>
        </p:nvSpPr>
        <p:spPr bwMode="auto">
          <a:xfrm rot="3009382" flipH="1">
            <a:off x="1140619" y="3044032"/>
            <a:ext cx="1098550" cy="129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845"/>
              <a:gd name="T2" fmla="*/ 21564 w 21600"/>
              <a:gd name="T3" fmla="*/ 22845 h 22845"/>
              <a:gd name="T4" fmla="*/ 0 w 21600"/>
              <a:gd name="T5" fmla="*/ 21600 h 2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</a:path>
              <a:path w="21600" h="228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0254" name="Arc 14"/>
          <p:cNvSpPr>
            <a:spLocks/>
          </p:cNvSpPr>
          <p:nvPr/>
        </p:nvSpPr>
        <p:spPr bwMode="auto">
          <a:xfrm rot="2443220" flipH="1">
            <a:off x="2555875" y="3284538"/>
            <a:ext cx="855663" cy="1079500"/>
          </a:xfrm>
          <a:custGeom>
            <a:avLst/>
            <a:gdLst>
              <a:gd name="G0" fmla="+- 3341 0 0"/>
              <a:gd name="G1" fmla="+- 21600 0 0"/>
              <a:gd name="G2" fmla="+- 21600 0 0"/>
              <a:gd name="T0" fmla="*/ 0 w 24135"/>
              <a:gd name="T1" fmla="*/ 260 h 21600"/>
              <a:gd name="T2" fmla="*/ 24135 w 24135"/>
              <a:gd name="T3" fmla="*/ 15755 h 21600"/>
              <a:gd name="T4" fmla="*/ 3341 w 241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35" h="21600" fill="none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</a:path>
              <a:path w="24135" h="21600" stroke="0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  <a:lnTo>
                  <a:pt x="334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827088" y="3716338"/>
            <a:ext cx="2879725" cy="36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454"/>
              </a:cxn>
              <a:cxn ang="0">
                <a:pos x="1769" y="0"/>
              </a:cxn>
            </a:cxnLst>
            <a:rect l="0" t="0" r="r" b="b"/>
            <a:pathLst>
              <a:path w="1769" h="454">
                <a:moveTo>
                  <a:pt x="0" y="0"/>
                </a:moveTo>
                <a:cubicBezTo>
                  <a:pt x="374" y="227"/>
                  <a:pt x="748" y="454"/>
                  <a:pt x="1043" y="454"/>
                </a:cubicBezTo>
                <a:cubicBezTo>
                  <a:pt x="1338" y="454"/>
                  <a:pt x="1648" y="76"/>
                  <a:pt x="1769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755650" y="5589588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755650" y="5589588"/>
            <a:ext cx="2879725" cy="36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454"/>
              </a:cxn>
              <a:cxn ang="0">
                <a:pos x="1769" y="0"/>
              </a:cxn>
            </a:cxnLst>
            <a:rect l="0" t="0" r="r" b="b"/>
            <a:pathLst>
              <a:path w="1769" h="454">
                <a:moveTo>
                  <a:pt x="0" y="0"/>
                </a:moveTo>
                <a:cubicBezTo>
                  <a:pt x="374" y="227"/>
                  <a:pt x="748" y="454"/>
                  <a:pt x="1043" y="454"/>
                </a:cubicBezTo>
                <a:cubicBezTo>
                  <a:pt x="1338" y="454"/>
                  <a:pt x="1648" y="76"/>
                  <a:pt x="1769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58" name="Arc 18"/>
          <p:cNvSpPr>
            <a:spLocks/>
          </p:cNvSpPr>
          <p:nvPr/>
        </p:nvSpPr>
        <p:spPr bwMode="auto">
          <a:xfrm rot="2443220" flipH="1">
            <a:off x="2555875" y="5157788"/>
            <a:ext cx="855663" cy="1079500"/>
          </a:xfrm>
          <a:custGeom>
            <a:avLst/>
            <a:gdLst>
              <a:gd name="G0" fmla="+- 3341 0 0"/>
              <a:gd name="G1" fmla="+- 21600 0 0"/>
              <a:gd name="G2" fmla="+- 21600 0 0"/>
              <a:gd name="T0" fmla="*/ 0 w 24135"/>
              <a:gd name="T1" fmla="*/ 260 h 21600"/>
              <a:gd name="T2" fmla="*/ 24135 w 24135"/>
              <a:gd name="T3" fmla="*/ 15755 h 21600"/>
              <a:gd name="T4" fmla="*/ 3341 w 241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35" h="21600" fill="none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</a:path>
              <a:path w="24135" h="21600" stroke="0" extrusionOk="0">
                <a:moveTo>
                  <a:pt x="-1" y="259"/>
                </a:moveTo>
                <a:cubicBezTo>
                  <a:pt x="1105" y="86"/>
                  <a:pt x="2222" y="-1"/>
                  <a:pt x="3341" y="0"/>
                </a:cubicBezTo>
                <a:cubicBezTo>
                  <a:pt x="13019" y="0"/>
                  <a:pt x="21516" y="6437"/>
                  <a:pt x="24135" y="15754"/>
                </a:cubicBezTo>
                <a:lnTo>
                  <a:pt x="334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9" name="Arc 19"/>
          <p:cNvSpPr>
            <a:spLocks/>
          </p:cNvSpPr>
          <p:nvPr/>
        </p:nvSpPr>
        <p:spPr bwMode="auto">
          <a:xfrm rot="3009382" flipH="1">
            <a:off x="1069182" y="4915693"/>
            <a:ext cx="1098550" cy="1293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845"/>
              <a:gd name="T2" fmla="*/ 21564 w 21600"/>
              <a:gd name="T3" fmla="*/ 22845 h 22845"/>
              <a:gd name="T4" fmla="*/ 0 w 21600"/>
              <a:gd name="T5" fmla="*/ 21600 h 22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4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</a:path>
              <a:path w="21600" h="2284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15"/>
                  <a:pt x="21588" y="22430"/>
                  <a:pt x="21564" y="2284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095375" y="12366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824163" y="11652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124075" y="24209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12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258888" y="28003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327400" y="29654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195513" y="40973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12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239838" y="46212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111500" y="47656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247900" y="606107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?</a:t>
            </a:r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500694" y="1471613"/>
            <a:ext cx="25003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/>
              <a:t>    </a:t>
            </a:r>
            <a:r>
              <a:rPr lang="ru-RU" sz="4400" b="1" dirty="0">
                <a:solidFill>
                  <a:srgbClr val="FF0000"/>
                </a:solidFill>
              </a:rPr>
              <a:t>12-5=7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000760" y="3286124"/>
            <a:ext cx="2286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7+5=12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000760" y="4914900"/>
            <a:ext cx="27860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12-7=5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1436 L -0.13767 0.297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882 0.2939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361 -0.45139 " pathEditMode="relative" ptsTypes="AA">
                                      <p:cBhvr>
                                        <p:cTn id="63" dur="2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70" grpId="0" build="p"/>
      <p:bldP spid="10273" grpId="0"/>
      <p:bldP spid="10273" grpId="1"/>
      <p:bldP spid="10274" grpId="0"/>
      <p:bldP spid="10274" grpId="1"/>
      <p:bldP spid="10275" grpId="0"/>
      <p:bldP spid="102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Задача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 коробке лежали белые и черные шарики. Белых было 10, а черных на 5 шариков больше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/>
              <a:t>Сколько черных шариков было в коробке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 t="4369" r="32098" b="72043"/>
          <a:stretch>
            <a:fillRect/>
          </a:stretch>
        </p:blipFill>
        <p:spPr bwMode="auto">
          <a:xfrm>
            <a:off x="642910" y="3786190"/>
            <a:ext cx="3286148" cy="16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email"/>
          <a:srcRect l="7758" t="25217" r="29402" b="48945"/>
          <a:stretch>
            <a:fillRect/>
          </a:stretch>
        </p:blipFill>
        <p:spPr bwMode="auto">
          <a:xfrm rot="21448821">
            <a:off x="4689506" y="3728132"/>
            <a:ext cx="3843447" cy="214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ма\Мои рисунки\Фон\Изображение 0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3999" cy="6899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10+5=15 (черных шариков)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Сколько всего шариков белых и черных лежало в коробке?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10+15=25 (шариков)</a:t>
            </a:r>
          </a:p>
          <a:p>
            <a:pPr>
              <a:buNone/>
            </a:pPr>
            <a:r>
              <a:rPr lang="ru-RU" sz="4000" dirty="0" smtClean="0"/>
              <a:t>Ответ: 25 шариков белых и черных лежало в коробке.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Памятка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«Как решать задачи»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DD208-0345-406C-B975-818BEE3FBB4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7224" y="1371309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600" dirty="0" smtClean="0">
                <a:solidFill>
                  <a:srgbClr val="003366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Начерти схему к задаче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Поясни, что показывает каждое число, повтори вопрос задачи.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Подумай, можно ли сразу ответить на вопрос (или вопросы) задачи. Если нет, то почему. Что нужно узнать сначала, что потом?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Прочитай задачу и представь себе, о чем говорится в ней.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Выполни решение.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Проверь решение и ответь на вопрос задачи.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514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Оценочный лист</vt:lpstr>
      <vt:lpstr>Слайд 4</vt:lpstr>
      <vt:lpstr>Правила работы в группе</vt:lpstr>
      <vt:lpstr>Соедини схему и выражение. Придумай задачу ко второй схеме.</vt:lpstr>
      <vt:lpstr>Задача</vt:lpstr>
      <vt:lpstr>Слайд 8</vt:lpstr>
      <vt:lpstr>Памятка «Как решать задачи»</vt:lpstr>
      <vt:lpstr>Задача. </vt:lpstr>
      <vt:lpstr>Решите задачу  (схема, решение, пояснение, ответ)</vt:lpstr>
      <vt:lpstr>Проверка</vt:lpstr>
      <vt:lpstr>Оценочный лист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Roman</cp:lastModifiedBy>
  <cp:revision>32</cp:revision>
  <dcterms:created xsi:type="dcterms:W3CDTF">2011-11-11T14:57:09Z</dcterms:created>
  <dcterms:modified xsi:type="dcterms:W3CDTF">2012-05-15T01:49:21Z</dcterms:modified>
</cp:coreProperties>
</file>