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99" r:id="rId30"/>
    <p:sldId id="285" r:id="rId31"/>
    <p:sldId id="286" r:id="rId32"/>
    <p:sldId id="300" r:id="rId33"/>
    <p:sldId id="301" r:id="rId34"/>
    <p:sldId id="302" r:id="rId35"/>
    <p:sldId id="303" r:id="rId36"/>
    <p:sldId id="289" r:id="rId37"/>
    <p:sldId id="288" r:id="rId38"/>
    <p:sldId id="304" r:id="rId39"/>
    <p:sldId id="305" r:id="rId40"/>
    <p:sldId id="306" r:id="rId41"/>
    <p:sldId id="307" r:id="rId42"/>
    <p:sldId id="283" r:id="rId43"/>
    <p:sldId id="294" r:id="rId44"/>
    <p:sldId id="295" r:id="rId45"/>
    <p:sldId id="296" r:id="rId46"/>
    <p:sldId id="297" r:id="rId47"/>
    <p:sldId id="308" r:id="rId48"/>
    <p:sldId id="309" r:id="rId49"/>
    <p:sldId id="310" r:id="rId50"/>
    <p:sldId id="311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81" autoAdjust="0"/>
  </p:normalViewPr>
  <p:slideViewPr>
    <p:cSldViewPr>
      <p:cViewPr varScale="1">
        <p:scale>
          <a:sx n="89" d="100"/>
          <a:sy n="89" d="100"/>
        </p:scale>
        <p:origin x="-10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05100-D8F0-4F44-8BFD-0A251BA7192C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E1FF9-2F71-47E5-86EE-974B3EC43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9E45-333A-4C86-836A-88FF72E92102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4A09-EB80-4D61-9B2B-D6B393092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5D010-F66A-4107-85BA-3268494D7F12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5B4A-29F6-4380-A6EF-FC5A35F99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2CED-293B-4396-9255-BE8ADDFE8C31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38DC4-079F-475B-9678-B472865B2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943D-A164-493E-AF11-8315982A883A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956A-6B62-4D9C-98A9-8051B0A68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BFFD0-B5A3-44B6-8368-F4A527E64BF7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A2B2-165C-40BB-999F-21933A6AB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6F063-B745-42D0-A52E-84E6A0212541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84065-16D6-4C99-8352-6C79E976D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B4562-9D89-45E8-9D9E-694A74B39461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52FD-5ED1-4A35-B2F7-D1797D6C3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797E-F93E-4EA2-B481-599B373CA628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1540D-84A0-4737-8499-1977A5672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6E0D-540A-48D1-B11A-BBE4AB74E53B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BE2C-980B-4CD1-99BC-B4872E0D2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A26A9-85B3-4A10-BDA6-322D1938AC86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B96E-1C6E-4565-B6B8-5519FDA80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9215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B5854B-6A26-48E4-8D68-A04BE25D8F94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98A481-0EB7-4E92-9E60-59BA2133A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3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slide" Target="slide3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5.jpeg"/><Relationship Id="rId5" Type="http://schemas.openxmlformats.org/officeDocument/2006/relationships/image" Target="../media/image41.jpeg"/><Relationship Id="rId10" Type="http://schemas.openxmlformats.org/officeDocument/2006/relationships/slide" Target="slide38.xml"/><Relationship Id="rId4" Type="http://schemas.openxmlformats.org/officeDocument/2006/relationships/image" Target="../media/image40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3.jpeg"/><Relationship Id="rId7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8.jpeg"/><Relationship Id="rId4" Type="http://schemas.openxmlformats.org/officeDocument/2006/relationships/image" Target="../media/image47.jpeg"/><Relationship Id="rId9" Type="http://schemas.openxmlformats.org/officeDocument/2006/relationships/slide" Target="slide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38.jpeg"/><Relationship Id="rId7" Type="http://schemas.openxmlformats.org/officeDocument/2006/relationships/image" Target="../media/image51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6.jpeg"/><Relationship Id="rId4" Type="http://schemas.openxmlformats.org/officeDocument/2006/relationships/image" Target="../media/image5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slide" Target="slide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4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43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44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4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slide" Target="slide46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slide" Target="slide47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slide" Target="slide4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0.jpeg"/><Relationship Id="rId7" Type="http://schemas.openxmlformats.org/officeDocument/2006/relationships/image" Target="../media/image6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28.jpeg"/><Relationship Id="rId5" Type="http://schemas.openxmlformats.org/officeDocument/2006/relationships/image" Target="../media/image63.jpeg"/><Relationship Id="rId10" Type="http://schemas.openxmlformats.org/officeDocument/2006/relationships/slide" Target="slide49.xml"/><Relationship Id="rId4" Type="http://schemas.openxmlformats.org/officeDocument/2006/relationships/image" Target="../media/image52.jpeg"/><Relationship Id="rId9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67.jpeg"/><Relationship Id="rId7" Type="http://schemas.openxmlformats.org/officeDocument/2006/relationships/slide" Target="slide2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2.jpeg"/><Relationship Id="rId5" Type="http://schemas.openxmlformats.org/officeDocument/2006/relationships/image" Target="../media/image69.jpeg"/><Relationship Id="rId10" Type="http://schemas.openxmlformats.org/officeDocument/2006/relationships/slide" Target="slide50.xml"/><Relationship Id="rId4" Type="http://schemas.openxmlformats.org/officeDocument/2006/relationships/image" Target="../media/image68.jpeg"/><Relationship Id="rId9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slide" Target="slide28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new\&#1056;&#1072;&#1073;&#1086;&#1095;&#1080;&#1081;%20&#1089;&#1090;&#1086;&#1083;\&#1088;&#1080;&#1089;.%20&#1080;&#1079;%20&#1080;&#1085;&#1090;&#1077;&#1088;\home.jpg" TargetMode="External"/><Relationship Id="rId3" Type="http://schemas.openxmlformats.org/officeDocument/2006/relationships/image" Target="../media/image10.jpeg"/><Relationship Id="rId7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slide" Target="slide2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5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3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6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new\&#1056;&#1072;&#1073;&#1086;&#1095;&#1080;&#1081;%20&#1089;&#1090;&#1086;&#1083;\&#1088;&#1080;&#1089;.%20&#1080;&#1079;%20&#1080;&#1085;&#1090;&#1077;&#1088;\home.jpg" TargetMode="External"/><Relationship Id="rId3" Type="http://schemas.openxmlformats.org/officeDocument/2006/relationships/image" Target="../media/image10.jpeg"/><Relationship Id="rId7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4.jpeg"/><Relationship Id="rId4" Type="http://schemas.openxmlformats.org/officeDocument/2006/relationships/image" Target="../media/image11.gif"/><Relationship Id="rId9" Type="http://schemas.openxmlformats.org/officeDocument/2006/relationships/slide" Target="slide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3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19.jpeg"/><Relationship Id="rId7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785812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ЖИЗНЬ НА ЗЕМЛЕ</a:t>
            </a: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071563"/>
            <a:ext cx="5000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715000" y="4214813"/>
            <a:ext cx="3381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Пугачева Лариса Николаевна,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учитель биологии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МАОУ Заозерной СОШ №16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г. Томска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643313" y="1143000"/>
            <a:ext cx="2428875" cy="1143000"/>
          </a:xfrm>
        </p:spPr>
        <p:txBody>
          <a:bodyPr/>
          <a:lstStyle/>
          <a:p>
            <a:r>
              <a:rPr lang="ru-RU" sz="2400" i="1" u="sng" smtClean="0">
                <a:latin typeface="Times New Roman" pitchFamily="18" charset="0"/>
                <a:cs typeface="Times New Roman" pitchFamily="18" charset="0"/>
              </a:rPr>
              <a:t>Кто лишний?</a:t>
            </a:r>
            <a:endParaRPr lang="ru-RU" sz="2400" i="1" smtClean="0"/>
          </a:p>
        </p:txBody>
      </p:sp>
      <p:pic>
        <p:nvPicPr>
          <p:cNvPr id="22530" name="Picture 3" descr="D:\ЛАРИСА\БИОЛОГИЯ\галерея\животные\4e459f8327cb2fe1ab5d2f6c3221fd3c_original осьмино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0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D:\ЛАРИСА\БИОЛОГИЯ\галерея\животные\zhiraf-foto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214438"/>
            <a:ext cx="21431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D:\ЛАРИСА\БИОЛОГИЯ\галерея\животные\Lightmatter_chim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143375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D:\ЛАРИСА\БИОЛОГИЯ\галерея\животные\p_ridibundus01 лягуш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214438"/>
            <a:ext cx="29987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714375" y="3571875"/>
            <a:ext cx="1100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лягушка</a:t>
            </a: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4572000" y="3857625"/>
            <a:ext cx="1114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обезьяна</a:t>
            </a:r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2571750" y="392906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осьминог</a:t>
            </a: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5286375" y="3214688"/>
            <a:ext cx="88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жираф</a:t>
            </a:r>
          </a:p>
        </p:txBody>
      </p:sp>
      <p:pic>
        <p:nvPicPr>
          <p:cNvPr id="22538" name="Рисунок 12" descr="home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58188" y="5929313"/>
            <a:ext cx="547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Прямоугольник 14"/>
          <p:cNvSpPr>
            <a:spLocks noChangeArrowheads="1"/>
          </p:cNvSpPr>
          <p:nvPr/>
        </p:nvSpPr>
        <p:spPr bwMode="auto">
          <a:xfrm>
            <a:off x="2571750" y="642938"/>
            <a:ext cx="4090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РАЗНООБРАЗИЕ ЖИВОГО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2540" name="Рисунок 13" descr="preimushhestva_jukoza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8188" y="514350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КЛАССИФИКАЦИЯ РАСТЕНИЙ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143000" y="2786063"/>
            <a:ext cx="1352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Цветковые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071563" y="3643313"/>
            <a:ext cx="81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Сосна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071563" y="4143375"/>
            <a:ext cx="158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Лиственница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143000" y="5572125"/>
            <a:ext cx="1150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Растения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1071563" y="3214688"/>
            <a:ext cx="1096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Ландыш</a:t>
            </a: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1071563" y="4643438"/>
            <a:ext cx="963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Яблоня</a:t>
            </a:r>
          </a:p>
        </p:txBody>
      </p:sp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1071563" y="5072063"/>
            <a:ext cx="168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Голосеменные</a:t>
            </a:r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714375" y="1214438"/>
            <a:ext cx="821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Составьте схему классификации растений из предложенных слов.</a:t>
            </a:r>
          </a:p>
        </p:txBody>
      </p:sp>
      <p:pic>
        <p:nvPicPr>
          <p:cNvPr id="23562" name="Picture 2" descr="D:\ЛАРИСА\БИОЛОГИЯ\галерея\растения\cca4bea78c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500313"/>
            <a:ext cx="4857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12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5857875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Рисунок 13" descr="preimushhestva_jukoz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688" y="107156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КЛАССИФИКАЦИЯ ЖИВОТНЫХ</a:t>
            </a: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571500" y="1428750"/>
            <a:ext cx="687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Составьте схему классификации животных из предложенных слов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785813" y="2643188"/>
            <a:ext cx="1598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Позвоночные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785813" y="3214688"/>
            <a:ext cx="191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Беспозвоночные</a:t>
            </a: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857250" y="3714750"/>
            <a:ext cx="131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Моллюски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3571875" y="2643188"/>
            <a:ext cx="159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Земноводные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3643313" y="3143250"/>
            <a:ext cx="75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Жаба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3714750" y="3714750"/>
            <a:ext cx="931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Карась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1000125" y="4286250"/>
            <a:ext cx="1116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Кальмар</a:t>
            </a: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1000125" y="4786313"/>
            <a:ext cx="80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Рыбы</a:t>
            </a:r>
          </a:p>
        </p:txBody>
      </p:sp>
      <p:sp>
        <p:nvSpPr>
          <p:cNvPr id="24587" name="TextBox 12"/>
          <p:cNvSpPr txBox="1">
            <a:spLocks noChangeArrowheads="1"/>
          </p:cNvSpPr>
          <p:nvPr/>
        </p:nvSpPr>
        <p:spPr bwMode="auto">
          <a:xfrm>
            <a:off x="3714750" y="4286250"/>
            <a:ext cx="1309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Животные</a:t>
            </a:r>
          </a:p>
        </p:txBody>
      </p:sp>
      <p:pic>
        <p:nvPicPr>
          <p:cNvPr id="24588" name="Picture 2" descr="D:\ЛАРИСА\БИОЛОГИЯ\галерея\животные\x_355d3d9fзая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2428875"/>
            <a:ext cx="250031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Рисунок 14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5786438"/>
            <a:ext cx="547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Рисунок 15" descr="preimushhestva_jukoz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63" y="1143000"/>
            <a:ext cx="857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СРЕДА ОБИТАНИЯ</a:t>
            </a: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571500" y="1071563"/>
            <a:ext cx="771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Определите животных, обитающих в воде.     Какие приспособления у них выработались?</a:t>
            </a:r>
          </a:p>
        </p:txBody>
      </p:sp>
      <p:pic>
        <p:nvPicPr>
          <p:cNvPr id="25603" name="Picture 2" descr="D:\ЛАРИСА\БИОЛОГИЯ\галерея\животные\6bf76da70768 ляг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928813"/>
            <a:ext cx="252412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D:\ЛАРИСА\БИОЛОГИЯ\галерея\животные\729px-MattiParkkonen_Orava бел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286250"/>
            <a:ext cx="242887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D:\ЛАРИСА\БИОЛОГИЯ\галерея\животные\1213986845_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429125"/>
            <a:ext cx="23574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D:\ЛАРИСА\БИОЛОГИЯ\галерея\животные\bluefin-tuna тунец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357688"/>
            <a:ext cx="2786063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D:\ЛАРИСА\БИОЛОГИЯ\галерея\животные\1271268707_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1857375"/>
            <a:ext cx="27051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7" descr="D:\ЛАРИСА\БИОЛОГИЯ\галерея\животные\Phoca_groenlandica тюлень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1928813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10" descr="home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500" y="6286500"/>
            <a:ext cx="40481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Рисунок 11" descr="preimushhestva_jukoza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2438" y="1285875"/>
            <a:ext cx="7143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СРЕДА ОБИТАНИЯ</a:t>
            </a:r>
            <a:endParaRPr lang="ru-RU" sz="2400" smtClean="0"/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714375" y="1143000"/>
            <a:ext cx="717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Определите животных, обитающих в почве.     Какие приспособления 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у них выработались?</a:t>
            </a:r>
          </a:p>
        </p:txBody>
      </p:sp>
      <p:pic>
        <p:nvPicPr>
          <p:cNvPr id="26627" name="Picture 2" descr="D:\ЛАРИСА\БИОЛОГИЯ\галерея\животные\59988_8184_5612порт.корабл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429125"/>
            <a:ext cx="2438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D:\ЛАРИСА\БИОЛОГИЯ\галерея\животные\Phoca_groenlandica тюлен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857375"/>
            <a:ext cx="3214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D:\ЛАРИСА\БИОЛОГИЯ\галерея\конкурс\European_mole_animal кро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357688"/>
            <a:ext cx="25717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D:\ЛАРИСА\БИОЛОГИЯ\галерея\животные\a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4143375"/>
            <a:ext cx="2663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D:\ЛАРИСА\БИОЛОГИЯ\галерея\животные\mu_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1785938"/>
            <a:ext cx="28432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9" descr="home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01063" y="6286500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10" descr="preimushhestva_jukoza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9563" y="785813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ПРИЗ</a:t>
            </a:r>
          </a:p>
        </p:txBody>
      </p:sp>
      <p:pic>
        <p:nvPicPr>
          <p:cNvPr id="27650" name="Picture 2" descr="D:\ЛАРИСА\БИОЛОГИЯ\галерея\растения\photo30 пету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500188"/>
            <a:ext cx="6357937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4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188" y="5929313"/>
            <a:ext cx="4508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СРЕДА ОБИТАНИЯ</a:t>
            </a:r>
            <a:endParaRPr lang="ru-RU" sz="2400" smtClean="0"/>
          </a:p>
        </p:txBody>
      </p:sp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1928813" y="1357313"/>
            <a:ext cx="1601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Кто лишний?</a:t>
            </a:r>
          </a:p>
        </p:txBody>
      </p:sp>
      <p:pic>
        <p:nvPicPr>
          <p:cNvPr id="28675" name="Picture 2" descr="D:\ЛАРИСА\БИОЛОГИЯ\галерея\животные\0001-001-Presmykajuschies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D:\ЛАРИСА\БИОЛОГИЯ\галерея\животные\6bf76da70768 лягу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428750"/>
            <a:ext cx="31781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D:\ЛАРИСА\БИОЛОГИЯ\галерея\животные\aqa.ru-20101219231923 жук-плавуне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071938"/>
            <a:ext cx="3190875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 descr="D:\ЛАРИСА\БИОЛОГИЯ\галерея\животные\59988_8184_5612порт.корабл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4214813"/>
            <a:ext cx="33575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8" descr="home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9625" y="5857875"/>
            <a:ext cx="4508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571500" y="928688"/>
            <a:ext cx="1546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Кто лишний?</a:t>
            </a:r>
          </a:p>
        </p:txBody>
      </p:sp>
      <p:pic>
        <p:nvPicPr>
          <p:cNvPr id="28681" name="Рисунок 10" descr="preimushhestva_jukoza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01000" y="785813"/>
            <a:ext cx="6667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СРЕДА ОБИТАНИЯ</a:t>
            </a:r>
          </a:p>
        </p:txBody>
      </p:sp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785813" y="1357313"/>
            <a:ext cx="4964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Соотнесите условия жизни со средой обитания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714375" y="2143125"/>
            <a:ext cx="2239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наземно-воздушная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3929063" y="2143125"/>
            <a:ext cx="906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водная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6286500" y="2143125"/>
            <a:ext cx="1290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почвенная</a:t>
            </a: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785813" y="2928938"/>
            <a:ext cx="200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недостаток света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избыток влаги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недостаток кислорода</a:t>
            </a: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3643313" y="2857500"/>
            <a:ext cx="19288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недостаток кислорода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избыток углекислого газа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незначительные колебания температур</a:t>
            </a:r>
          </a:p>
        </p:txBody>
      </p:sp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6357938" y="2928938"/>
            <a:ext cx="20716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достаточно кислорода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недостаток влаги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достаток света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значительные колебания температур</a:t>
            </a:r>
          </a:p>
        </p:txBody>
      </p:sp>
      <p:pic>
        <p:nvPicPr>
          <p:cNvPr id="29705" name="Рисунок 10" descr="hom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5643563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Рисунок 11" descr="preimushhestva_jukoz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1143000"/>
            <a:ext cx="6667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ЛАРИСА\БИОЛОГИЯ\галерея\растения\13fxhff0 секвой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500188"/>
            <a:ext cx="3786188" cy="4762500"/>
          </a:xfrm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ЖИЗНЬ НА РАЗНЫХ МАТЕРИКАХ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571500" y="1571625"/>
            <a:ext cx="3500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Гигантское хвойное дерево, высота которого составляет 100 м и более. Его шишки размером с дыню.</a:t>
            </a:r>
          </a:p>
        </p:txBody>
      </p:sp>
      <p:pic>
        <p:nvPicPr>
          <p:cNvPr id="30724" name="Рисунок 5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5929313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6" descr="preimushhestva_jukoz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1928813"/>
            <a:ext cx="33575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ЛАРИСА\БИОЛОГИЯ\галерея\животные\giant-pa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500188"/>
            <a:ext cx="44291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ЖИЗНЬ НА РАЗНЫХ МАТЕРИКАХ</a:t>
            </a:r>
            <a:endParaRPr lang="ru-RU" sz="2400" smtClean="0"/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500063" y="1571625"/>
            <a:ext cx="2857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Животное относится к числу самых редких. Живет в Китае, питается молодыми побегами бамбука.</a:t>
            </a:r>
          </a:p>
        </p:txBody>
      </p:sp>
      <p:pic>
        <p:nvPicPr>
          <p:cNvPr id="31748" name="Рисунок 6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13" y="5786438"/>
            <a:ext cx="6096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7" descr="preimushhestva_jukoz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714500"/>
            <a:ext cx="3571875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Живые клетки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10</a:t>
            </a:r>
            <a:r>
              <a:rPr lang="ru-RU" b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20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30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40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50</a:t>
            </a:r>
            <a:endParaRPr lang="ru-RU" b="1" u="sng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Разнообразие живого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10</a:t>
            </a:r>
            <a:r>
              <a:rPr lang="ru-RU" b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20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30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40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50</a:t>
            </a:r>
            <a:endParaRPr lang="ru-RU" b="1" u="sng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Среда обитания      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10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20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30</a:t>
            </a:r>
            <a:r>
              <a:rPr lang="ru-RU" b="1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40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50</a:t>
            </a:r>
            <a:r>
              <a:rPr lang="ru-RU" b="1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Жизнь на материках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10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20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30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40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50</a:t>
            </a:r>
            <a:endParaRPr lang="ru-RU" b="1" u="sng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Природные зоны   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10</a:t>
            </a:r>
            <a:r>
              <a:rPr lang="ru-RU" b="1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20</a:t>
            </a:r>
            <a:r>
              <a:rPr lang="ru-RU" b="1" smtClean="0"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30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40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50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ЖИЗНЬ НА РАЗНЫХ МАТЕРИКАХ</a:t>
            </a:r>
            <a:endParaRPr lang="ru-RU" sz="2400" smtClean="0"/>
          </a:p>
        </p:txBody>
      </p:sp>
      <p:pic>
        <p:nvPicPr>
          <p:cNvPr id="32770" name="Picture 2" descr="D:\ЛАРИСА\БИОЛОГИЯ\галерея\растения\eucalyptus_leaves_1 эвкалип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500188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928688" y="1500188"/>
            <a:ext cx="2643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Деревья кустарники, обитающие в Австралии и способные в сильный зной поворачивать свои листочки боком к палящим лучам солнца.</a:t>
            </a:r>
          </a:p>
        </p:txBody>
      </p:sp>
      <p:pic>
        <p:nvPicPr>
          <p:cNvPr id="32772" name="Рисунок 5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5" y="5929313"/>
            <a:ext cx="530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6" descr="preimushhestva_jukoz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1643063"/>
            <a:ext cx="35909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ЖИЗНЬ НА РАЗНЫХ МАТЕРИКАХ</a:t>
            </a:r>
            <a:endParaRPr lang="ru-RU" sz="2400" smtClean="0"/>
          </a:p>
        </p:txBody>
      </p:sp>
      <p:pic>
        <p:nvPicPr>
          <p:cNvPr id="33794" name="Picture 3" descr="D:\ЛАРИСА\БИОЛОГИЯ\галерея\растения\0_1c963_13621139_L листвен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857375"/>
            <a:ext cx="44545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571500" y="1857375"/>
            <a:ext cx="2857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Самое холодостойкое хвойное дерево, растущее в Сибири.. Его древесина при попадании в воду становится только прочнее.</a:t>
            </a:r>
          </a:p>
        </p:txBody>
      </p:sp>
      <p:pic>
        <p:nvPicPr>
          <p:cNvPr id="33796" name="Рисунок 7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5857875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8" descr="preimushhestva_jukoz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2000250"/>
            <a:ext cx="40005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ЖИЗНЬ НА РАЗНЫХ МАТЕРИКАХ</a:t>
            </a:r>
            <a:endParaRPr lang="ru-RU" sz="2400" smtClean="0"/>
          </a:p>
        </p:txBody>
      </p:sp>
      <p:pic>
        <p:nvPicPr>
          <p:cNvPr id="34818" name="Picture 4" descr="D:\ЛАРИСА\БИОЛОГИЯ\галерея\Worldmap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500188"/>
            <a:ext cx="62626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1095375" y="4929188"/>
            <a:ext cx="1354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пробковый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дуб</a:t>
            </a:r>
          </a:p>
        </p:txBody>
      </p:sp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1000125" y="5715000"/>
            <a:ext cx="1009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утконос</a:t>
            </a:r>
          </a:p>
        </p:txBody>
      </p:sp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6072188" y="2571750"/>
            <a:ext cx="549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рис</a:t>
            </a:r>
          </a:p>
        </p:txBody>
      </p:sp>
      <p:sp>
        <p:nvSpPr>
          <p:cNvPr id="34822" name="TextBox 9"/>
          <p:cNvSpPr txBox="1">
            <a:spLocks noChangeArrowheads="1"/>
          </p:cNvSpPr>
          <p:nvPr/>
        </p:nvSpPr>
        <p:spPr bwMode="auto">
          <a:xfrm>
            <a:off x="2857500" y="5572125"/>
            <a:ext cx="1477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бутылочное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дерево</a:t>
            </a:r>
          </a:p>
        </p:txBody>
      </p:sp>
      <p:sp>
        <p:nvSpPr>
          <p:cNvPr id="34823" name="TextBox 10"/>
          <p:cNvSpPr txBox="1">
            <a:spLocks noChangeArrowheads="1"/>
          </p:cNvSpPr>
          <p:nvPr/>
        </p:nvSpPr>
        <p:spPr bwMode="auto">
          <a:xfrm>
            <a:off x="3214688" y="5000625"/>
            <a:ext cx="541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лев</a:t>
            </a:r>
          </a:p>
        </p:txBody>
      </p:sp>
      <p:sp>
        <p:nvSpPr>
          <p:cNvPr id="34824" name="TextBox 11"/>
          <p:cNvSpPr txBox="1">
            <a:spLocks noChangeArrowheads="1"/>
          </p:cNvSpPr>
          <p:nvPr/>
        </p:nvSpPr>
        <p:spPr bwMode="auto">
          <a:xfrm>
            <a:off x="5072063" y="5643563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пингвин</a:t>
            </a:r>
          </a:p>
        </p:txBody>
      </p:sp>
      <p:sp>
        <p:nvSpPr>
          <p:cNvPr id="34825" name="TextBox 12"/>
          <p:cNvSpPr txBox="1">
            <a:spLocks noChangeArrowheads="1"/>
          </p:cNvSpPr>
          <p:nvPr/>
        </p:nvSpPr>
        <p:spPr bwMode="auto">
          <a:xfrm>
            <a:off x="4929188" y="4929188"/>
            <a:ext cx="1501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шоколадное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дерево</a:t>
            </a:r>
          </a:p>
        </p:txBody>
      </p:sp>
      <p:sp>
        <p:nvSpPr>
          <p:cNvPr id="34826" name="TextBox 13"/>
          <p:cNvSpPr txBox="1">
            <a:spLocks noChangeArrowheads="1"/>
          </p:cNvSpPr>
          <p:nvPr/>
        </p:nvSpPr>
        <p:spPr bwMode="auto">
          <a:xfrm>
            <a:off x="6643688" y="4929188"/>
            <a:ext cx="768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скунс</a:t>
            </a:r>
          </a:p>
        </p:txBody>
      </p:sp>
      <p:pic>
        <p:nvPicPr>
          <p:cNvPr id="34827" name="Рисунок 14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5857875"/>
            <a:ext cx="547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Рисунок 16" descr="preimushhestva_jukoz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688" y="928688"/>
            <a:ext cx="6667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ПРИРОДНЫЕ ЗОНЫ</a:t>
            </a:r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928688" y="1571625"/>
            <a:ext cx="485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Как меняются природные зоны с севера на юг?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785813" y="2357438"/>
            <a:ext cx="2528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травянистая пустыня</a:t>
            </a: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857250" y="3143250"/>
            <a:ext cx="90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тундра</a:t>
            </a: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857250" y="3857625"/>
            <a:ext cx="2681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широколиственный лес</a:t>
            </a: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857250" y="4714875"/>
            <a:ext cx="298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влажный тропический лес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642938" y="5286375"/>
            <a:ext cx="1055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 тайга</a:t>
            </a:r>
          </a:p>
        </p:txBody>
      </p:sp>
      <p:pic>
        <p:nvPicPr>
          <p:cNvPr id="35848" name="Picture 2" descr="C:\Documents and Settings\new\Рабочий стол\рис. из интер\136427524965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928813"/>
            <a:ext cx="2689225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Рисунок 10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5786438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Рисунок 11" descr="preimushhestva_jukoz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25" y="9286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ПРИРОДНЫЕ ЗОНЫ</a:t>
            </a:r>
            <a:endParaRPr lang="ru-RU" sz="2400" smtClean="0"/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500063" y="1071563"/>
            <a:ext cx="4392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Определите природную зону по описанию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928688" y="2000250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А – много тепла и влаги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857250" y="2857500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 – много тепла, почти нет влаги</a:t>
            </a: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857250" y="3714750"/>
            <a:ext cx="2868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– много тепла, но влаги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для лесов недостаточно</a:t>
            </a:r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928688" y="4786313"/>
            <a:ext cx="3379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Г – мало тепла, вечная мерзлота</a:t>
            </a:r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5857875" y="1928813"/>
            <a:ext cx="90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тундра</a:t>
            </a:r>
          </a:p>
        </p:txBody>
      </p:sp>
      <p:sp>
        <p:nvSpPr>
          <p:cNvPr id="36872" name="TextBox 9"/>
          <p:cNvSpPr txBox="1">
            <a:spLocks noChangeArrowheads="1"/>
          </p:cNvSpPr>
          <p:nvPr/>
        </p:nvSpPr>
        <p:spPr bwMode="auto">
          <a:xfrm>
            <a:off x="5857875" y="2786063"/>
            <a:ext cx="1943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влажный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тропический лес</a:t>
            </a:r>
          </a:p>
        </p:txBody>
      </p:sp>
      <p:sp>
        <p:nvSpPr>
          <p:cNvPr id="36873" name="TextBox 10"/>
          <p:cNvSpPr txBox="1">
            <a:spLocks noChangeArrowheads="1"/>
          </p:cNvSpPr>
          <p:nvPr/>
        </p:nvSpPr>
        <p:spPr bwMode="auto">
          <a:xfrm>
            <a:off x="5929313" y="371475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пустыня</a:t>
            </a:r>
          </a:p>
        </p:txBody>
      </p:sp>
      <p:sp>
        <p:nvSpPr>
          <p:cNvPr id="36874" name="TextBox 11"/>
          <p:cNvSpPr txBox="1">
            <a:spLocks noChangeArrowheads="1"/>
          </p:cNvSpPr>
          <p:nvPr/>
        </p:nvSpPr>
        <p:spPr bwMode="auto">
          <a:xfrm>
            <a:off x="5929313" y="4572000"/>
            <a:ext cx="1925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степи и саванны</a:t>
            </a:r>
          </a:p>
        </p:txBody>
      </p:sp>
      <p:pic>
        <p:nvPicPr>
          <p:cNvPr id="36875" name="Рисунок 12" descr="hom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5715000"/>
            <a:ext cx="530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Рисунок 13" descr="preimushhestva_jukoz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1071563"/>
            <a:ext cx="6667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ПРИРОДНЫЕ ЗОНЫ</a:t>
            </a:r>
            <a:endParaRPr lang="ru-RU" sz="2400" smtClean="0"/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857250" y="1285875"/>
            <a:ext cx="185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Животные тайги:</a:t>
            </a:r>
          </a:p>
        </p:txBody>
      </p:sp>
      <p:pic>
        <p:nvPicPr>
          <p:cNvPr id="37891" name="Picture 2" descr="D:\ЛАРИСА\БИОЛОГИЯ\галерея\животные\729px-MattiParkkonen_Orava бе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2614613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 descr="D:\ЛАРИСА\БИОЛОГИЯ\галерея\животные\zhiraf-foto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1571625"/>
            <a:ext cx="178593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D:\ЛАРИСА\БИОЛОГИЯ\галерея\животные\0001-001-Presmykajuschies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4500563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D:\ЛАРИСА\БИОЛОГИЯ\галерея\животные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1500188"/>
            <a:ext cx="25892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6" descr="D:\ЛАРИСА\БИОЛОГИЯ\галерея\животные\Super_20Squire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4286250"/>
            <a:ext cx="29289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7" descr="D:\ЛАРИСА\БИОЛОГИЯ\галерея\животные\_________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4357688"/>
            <a:ext cx="26654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Рисунок 10" descr="home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8188" y="6143625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Рисунок 11" descr="preimushhestva_jukoza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2438" y="714375"/>
            <a:ext cx="6667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ПРИРОДНЫЕ ЗОНЫ</a:t>
            </a:r>
            <a:endParaRPr lang="ru-RU" sz="2400" smtClean="0"/>
          </a:p>
        </p:txBody>
      </p:sp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357188" y="1000125"/>
            <a:ext cx="1906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Растения тайги</a:t>
            </a:r>
            <a:r>
              <a:rPr lang="ru-RU">
                <a:latin typeface="Calibri" pitchFamily="34" charset="0"/>
              </a:rPr>
              <a:t>:</a:t>
            </a:r>
          </a:p>
        </p:txBody>
      </p:sp>
      <p:pic>
        <p:nvPicPr>
          <p:cNvPr id="38915" name="Picture 2" descr="D:\ЛАРИСА\БИОЛОГИЯ\галерея\растения\verblko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278606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D:\ЛАРИСА\БИОЛОГИЯ\галерея\растения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285875"/>
            <a:ext cx="29908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D:\ЛАРИСА\БИОЛОГИЯ\галерея\растения\06096bd762d9 орхиде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214438"/>
            <a:ext cx="22002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 descr="D:\ЛАРИСА\БИОЛОГИЯ\галерея\растения\60046566_1275989253_quercus_robur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286250"/>
            <a:ext cx="29289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6" descr="D:\ЛАРИСА\БИОЛОГИЯ\галерея\рисунки\0_42039_4683ddfe_L берез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4071938"/>
            <a:ext cx="24209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428625" y="3714750"/>
            <a:ext cx="236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Верблюжья колючка</a:t>
            </a:r>
          </a:p>
        </p:txBody>
      </p:sp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3286125" y="6215063"/>
            <a:ext cx="547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дуб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5000625" y="3857625"/>
            <a:ext cx="1027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орхидея</a:t>
            </a:r>
          </a:p>
        </p:txBody>
      </p:sp>
      <p:sp>
        <p:nvSpPr>
          <p:cNvPr id="38923" name="TextBox 12"/>
          <p:cNvSpPr txBox="1">
            <a:spLocks noChangeArrowheads="1"/>
          </p:cNvSpPr>
          <p:nvPr/>
        </p:nvSpPr>
        <p:spPr bwMode="auto">
          <a:xfrm>
            <a:off x="5572125" y="6143625"/>
            <a:ext cx="86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береза</a:t>
            </a:r>
          </a:p>
        </p:txBody>
      </p:sp>
      <p:sp>
        <p:nvSpPr>
          <p:cNvPr id="38924" name="TextBox 13"/>
          <p:cNvSpPr txBox="1">
            <a:spLocks noChangeArrowheads="1"/>
          </p:cNvSpPr>
          <p:nvPr/>
        </p:nvSpPr>
        <p:spPr bwMode="auto">
          <a:xfrm>
            <a:off x="6929438" y="3571875"/>
            <a:ext cx="784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осина</a:t>
            </a:r>
          </a:p>
        </p:txBody>
      </p:sp>
      <p:pic>
        <p:nvPicPr>
          <p:cNvPr id="38925" name="Рисунок 14" descr="home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58188" y="6143625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Рисунок 15" descr="0_1c963_13621139_L лиственица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75" y="4286250"/>
            <a:ext cx="169068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7" name="TextBox 16"/>
          <p:cNvSpPr txBox="1">
            <a:spLocks noChangeArrowheads="1"/>
          </p:cNvSpPr>
          <p:nvPr/>
        </p:nvSpPr>
        <p:spPr bwMode="auto">
          <a:xfrm>
            <a:off x="3786188" y="5786438"/>
            <a:ext cx="1406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лиственица</a:t>
            </a:r>
          </a:p>
        </p:txBody>
      </p:sp>
      <p:pic>
        <p:nvPicPr>
          <p:cNvPr id="38928" name="Рисунок 17" descr="preimushhestva_jukoza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42938"/>
            <a:ext cx="6429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1143000"/>
          </a:xfrm>
        </p:spPr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ПРИРОДНЫЕ ЗОНЫ</a:t>
            </a:r>
            <a:endParaRPr lang="ru-RU" sz="2400" smtClean="0"/>
          </a:p>
        </p:txBody>
      </p:sp>
      <p:pic>
        <p:nvPicPr>
          <p:cNvPr id="39938" name="Picture 2" descr="D:\ЛАРИСА\БИОЛОГИЯ\галерея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85938"/>
            <a:ext cx="6738938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714375" y="1285875"/>
            <a:ext cx="5900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От чего зависит распределение природных зон на Земле?</a:t>
            </a:r>
          </a:p>
        </p:txBody>
      </p:sp>
      <p:pic>
        <p:nvPicPr>
          <p:cNvPr id="39940" name="Рисунок 5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188" y="6143625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929188" y="142875"/>
            <a:ext cx="3008312" cy="1162050"/>
          </a:xfrm>
        </p:spPr>
        <p:txBody>
          <a:bodyPr/>
          <a:lstStyle/>
          <a:p>
            <a:r>
              <a:rPr lang="ru-RU" sz="2400" u="sng" smtClean="0">
                <a:latin typeface="Times New Roman" pitchFamily="18" charset="0"/>
                <a:cs typeface="Times New Roman" pitchFamily="18" charset="0"/>
              </a:rPr>
              <a:t>СТРОЕНИЕ МИКРОСКОПА</a:t>
            </a: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428625"/>
            <a:ext cx="3725862" cy="5853113"/>
          </a:xfrm>
        </p:spPr>
      </p:pic>
      <p:sp>
        <p:nvSpPr>
          <p:cNvPr id="40963" name="TextBox 9"/>
          <p:cNvSpPr txBox="1">
            <a:spLocks noChangeArrowheads="1"/>
          </p:cNvSpPr>
          <p:nvPr/>
        </p:nvSpPr>
        <p:spPr bwMode="auto">
          <a:xfrm>
            <a:off x="4214813" y="2286000"/>
            <a:ext cx="868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винты</a:t>
            </a:r>
          </a:p>
        </p:txBody>
      </p:sp>
      <p:sp>
        <p:nvSpPr>
          <p:cNvPr id="40964" name="TextBox 10"/>
          <p:cNvSpPr txBox="1">
            <a:spLocks noChangeArrowheads="1"/>
          </p:cNvSpPr>
          <p:nvPr/>
        </p:nvSpPr>
        <p:spPr bwMode="auto">
          <a:xfrm>
            <a:off x="4214813" y="1428750"/>
            <a:ext cx="725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тубус</a:t>
            </a:r>
          </a:p>
        </p:txBody>
      </p:sp>
      <p:sp>
        <p:nvSpPr>
          <p:cNvPr id="40965" name="TextBox 11"/>
          <p:cNvSpPr txBox="1">
            <a:spLocks noChangeArrowheads="1"/>
          </p:cNvSpPr>
          <p:nvPr/>
        </p:nvSpPr>
        <p:spPr bwMode="auto">
          <a:xfrm>
            <a:off x="3929063" y="928688"/>
            <a:ext cx="922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окуляр</a:t>
            </a:r>
          </a:p>
        </p:txBody>
      </p:sp>
      <p:sp>
        <p:nvSpPr>
          <p:cNvPr id="40966" name="TextBox 13"/>
          <p:cNvSpPr txBox="1">
            <a:spLocks noChangeArrowheads="1"/>
          </p:cNvSpPr>
          <p:nvPr/>
        </p:nvSpPr>
        <p:spPr bwMode="auto">
          <a:xfrm>
            <a:off x="4214813" y="285750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объектив</a:t>
            </a:r>
          </a:p>
        </p:txBody>
      </p:sp>
      <p:sp>
        <p:nvSpPr>
          <p:cNvPr id="40967" name="TextBox 14"/>
          <p:cNvSpPr txBox="1">
            <a:spLocks noChangeArrowheads="1"/>
          </p:cNvSpPr>
          <p:nvPr/>
        </p:nvSpPr>
        <p:spPr bwMode="auto">
          <a:xfrm>
            <a:off x="4286250" y="4572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зеркало</a:t>
            </a:r>
          </a:p>
        </p:txBody>
      </p:sp>
      <p:sp>
        <p:nvSpPr>
          <p:cNvPr id="40968" name="TextBox 15"/>
          <p:cNvSpPr txBox="1">
            <a:spLocks noChangeArrowheads="1"/>
          </p:cNvSpPr>
          <p:nvPr/>
        </p:nvSpPr>
        <p:spPr bwMode="auto">
          <a:xfrm>
            <a:off x="4286250" y="3500438"/>
            <a:ext cx="2376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предметный  столик</a:t>
            </a:r>
          </a:p>
        </p:txBody>
      </p:sp>
      <p:sp>
        <p:nvSpPr>
          <p:cNvPr id="40969" name="TextBox 16"/>
          <p:cNvSpPr txBox="1">
            <a:spLocks noChangeArrowheads="1"/>
          </p:cNvSpPr>
          <p:nvPr/>
        </p:nvSpPr>
        <p:spPr bwMode="auto">
          <a:xfrm>
            <a:off x="4286250" y="5072063"/>
            <a:ext cx="977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штатив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214563" y="1071563"/>
            <a:ext cx="1643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00375" y="3000375"/>
            <a:ext cx="9286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500438" y="3643313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000375" y="4786313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714500" y="2500313"/>
            <a:ext cx="21431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214563" y="1643063"/>
            <a:ext cx="1643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571750" y="5214938"/>
            <a:ext cx="1285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7" name="Рисунок 32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5429250"/>
            <a:ext cx="6429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ПРАВИЛА РАБОТЫ С МИКРОСКОПОМ</a:t>
            </a:r>
          </a:p>
        </p:txBody>
      </p:sp>
      <p:sp>
        <p:nvSpPr>
          <p:cNvPr id="41986" name="Содержимое 7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Поставьте микроскоп штативом к себе </a:t>
            </a:r>
            <a:r>
              <a:rPr lang="ru-RU" sz="2000" b="1" i="1" u="sng" smtClean="0">
                <a:latin typeface="Times New Roman" pitchFamily="18" charset="0"/>
                <a:cs typeface="Times New Roman" pitchFamily="18" charset="0"/>
              </a:rPr>
              <a:t>на самый край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стола.</a:t>
            </a:r>
          </a:p>
          <a:p>
            <a:pPr marL="457200" indent="-457200"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2.    В отверстие предметного столика, используя зеркало, направьте лучи света.</a:t>
            </a:r>
          </a:p>
          <a:p>
            <a:pPr marL="457200" indent="-457200">
              <a:buFont typeface="Arial" charset="0"/>
              <a:buAutoNum type="arabicPeriod"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3.     Закрепите предметное стекло зажимами.</a:t>
            </a:r>
          </a:p>
          <a:p>
            <a:pPr marL="457200" indent="-457200">
              <a:buFont typeface="Arial" charset="0"/>
              <a:buAutoNum type="arabicPeriod"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4.     Пользуясь винтом, плавно опустите тубус, чтобы нижний край объектива оказался на </a:t>
            </a:r>
            <a:r>
              <a:rPr lang="ru-RU" sz="2000" b="1" i="1" u="sng" smtClean="0">
                <a:latin typeface="Times New Roman" pitchFamily="18" charset="0"/>
                <a:cs typeface="Times New Roman" pitchFamily="18" charset="0"/>
              </a:rPr>
              <a:t>1-2 см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от микропрепарата.</a:t>
            </a:r>
          </a:p>
          <a:p>
            <a:pPr marL="457200" indent="-457200">
              <a:buFont typeface="Arial" charset="0"/>
              <a:buAutoNum type="arabicPeriod"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5.    Глядя в </a:t>
            </a:r>
            <a:r>
              <a:rPr lang="ru-RU" sz="2000" b="1" i="1" u="sng" smtClean="0">
                <a:latin typeface="Times New Roman" pitchFamily="18" charset="0"/>
                <a:cs typeface="Times New Roman" pitchFamily="18" charset="0"/>
              </a:rPr>
              <a:t>объектив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при помощи винтов медленно поднимайте тубус, пока не появится четкое изображение.</a:t>
            </a:r>
          </a:p>
        </p:txBody>
      </p:sp>
      <p:pic>
        <p:nvPicPr>
          <p:cNvPr id="41987" name="Рисунок 8" descr="hom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572125"/>
            <a:ext cx="5556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929188" y="142875"/>
            <a:ext cx="3008312" cy="1162050"/>
          </a:xfrm>
        </p:spPr>
        <p:txBody>
          <a:bodyPr/>
          <a:lstStyle/>
          <a:p>
            <a:r>
              <a:rPr lang="ru-RU" sz="2400" u="sng" smtClean="0">
                <a:latin typeface="Times New Roman" pitchFamily="18" charset="0"/>
                <a:cs typeface="Times New Roman" pitchFamily="18" charset="0"/>
              </a:rPr>
              <a:t>СТРОЕНИЕ МИКРОСКОПА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00063"/>
            <a:ext cx="3725862" cy="5853112"/>
          </a:xfrm>
        </p:spPr>
      </p:pic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5715000" y="1857375"/>
            <a:ext cx="869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винты</a:t>
            </a:r>
          </a:p>
        </p:txBody>
      </p:sp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5643563" y="3071813"/>
            <a:ext cx="725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тубус</a:t>
            </a:r>
          </a:p>
        </p:txBody>
      </p: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5643563" y="4214813"/>
            <a:ext cx="922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окуляр</a:t>
            </a: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5643563" y="3643313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объектив</a:t>
            </a:r>
          </a:p>
        </p:txBody>
      </p:sp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5572125" y="2357438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зеркало</a:t>
            </a:r>
          </a:p>
        </p:txBody>
      </p:sp>
      <p:sp>
        <p:nvSpPr>
          <p:cNvPr id="15368" name="TextBox 15"/>
          <p:cNvSpPr txBox="1">
            <a:spLocks noChangeArrowheads="1"/>
          </p:cNvSpPr>
          <p:nvPr/>
        </p:nvSpPr>
        <p:spPr bwMode="auto">
          <a:xfrm>
            <a:off x="5572125" y="4714875"/>
            <a:ext cx="237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предметный  столик</a:t>
            </a:r>
          </a:p>
        </p:txBody>
      </p:sp>
      <p:sp>
        <p:nvSpPr>
          <p:cNvPr id="15369" name="TextBox 16"/>
          <p:cNvSpPr txBox="1">
            <a:spLocks noChangeArrowheads="1"/>
          </p:cNvSpPr>
          <p:nvPr/>
        </p:nvSpPr>
        <p:spPr bwMode="auto">
          <a:xfrm>
            <a:off x="5643563" y="5286375"/>
            <a:ext cx="97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штатив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214563" y="1071563"/>
            <a:ext cx="1643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00375" y="3000375"/>
            <a:ext cx="9286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500438" y="3643313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000375" y="4786313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714500" y="2500313"/>
            <a:ext cx="21431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214563" y="1643063"/>
            <a:ext cx="1643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571750" y="5214938"/>
            <a:ext cx="1285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7" name="Рисунок 32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5357813"/>
            <a:ext cx="6429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Рисунок 19" descr="preimushhestva_jukoz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875" y="1357313"/>
            <a:ext cx="5715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СТРОЕНИЕ КЛЕТКИ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813" y="3714750"/>
          <a:ext cx="1643062" cy="500063"/>
        </p:xfrm>
        <a:graphic>
          <a:graphicData uri="http://schemas.openxmlformats.org/drawingml/2006/table">
            <a:tbl>
              <a:tblPr/>
              <a:tblGrid>
                <a:gridCol w="1643074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500438" y="2714625"/>
          <a:ext cx="1785937" cy="428625"/>
        </p:xfrm>
        <a:graphic>
          <a:graphicData uri="http://schemas.openxmlformats.org/drawingml/2006/table">
            <a:tbl>
              <a:tblPr/>
              <a:tblGrid>
                <a:gridCol w="1785950"/>
              </a:tblGrid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60438" y="2732088"/>
          <a:ext cx="1682750" cy="482600"/>
        </p:xfrm>
        <a:graphic>
          <a:graphicData uri="http://schemas.openxmlformats.org/drawingml/2006/table">
            <a:tbl>
              <a:tblPr/>
              <a:tblGrid>
                <a:gridCol w="1682476"/>
              </a:tblGrid>
              <a:tr h="4830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875" y="1785938"/>
          <a:ext cx="1793875" cy="500062"/>
        </p:xfrm>
        <a:graphic>
          <a:graphicData uri="http://schemas.openxmlformats.org/drawingml/2006/table">
            <a:tbl>
              <a:tblPr/>
              <a:tblGrid>
                <a:gridCol w="1794076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249988" y="2627313"/>
          <a:ext cx="1690687" cy="498475"/>
        </p:xfrm>
        <a:graphic>
          <a:graphicData uri="http://schemas.openxmlformats.org/drawingml/2006/table">
            <a:tbl>
              <a:tblPr/>
              <a:tblGrid>
                <a:gridCol w="1689904"/>
              </a:tblGrid>
              <a:tr h="4977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643313" y="3857625"/>
          <a:ext cx="1631950" cy="428625"/>
        </p:xfrm>
        <a:graphic>
          <a:graphicData uri="http://schemas.openxmlformats.org/drawingml/2006/table">
            <a:tbl>
              <a:tblPr/>
              <a:tblGrid>
                <a:gridCol w="1632031"/>
              </a:tblGrid>
              <a:tr h="4282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657600" y="4606925"/>
          <a:ext cx="1701800" cy="439738"/>
        </p:xfrm>
        <a:graphic>
          <a:graphicData uri="http://schemas.openxmlformats.org/drawingml/2006/table">
            <a:tbl>
              <a:tblPr/>
              <a:tblGrid>
                <a:gridCol w="1701478"/>
              </a:tblGrid>
              <a:tr h="4398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072313" y="3714750"/>
          <a:ext cx="1758950" cy="428625"/>
        </p:xfrm>
        <a:graphic>
          <a:graphicData uri="http://schemas.openxmlformats.org/drawingml/2006/table">
            <a:tbl>
              <a:tblPr/>
              <a:tblGrid>
                <a:gridCol w="1759352"/>
              </a:tblGrid>
              <a:tr h="4282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538913" y="4664075"/>
          <a:ext cx="1701800" cy="452438"/>
        </p:xfrm>
        <a:graphic>
          <a:graphicData uri="http://schemas.openxmlformats.org/drawingml/2006/table">
            <a:tbl>
              <a:tblPr/>
              <a:tblGrid>
                <a:gridCol w="1701479"/>
              </a:tblGrid>
              <a:tr h="4514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 rot="10800000" flipV="1">
            <a:off x="2357438" y="2286000"/>
            <a:ext cx="857250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43563" y="2214563"/>
            <a:ext cx="71437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178300" y="2535238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429500" y="3286125"/>
            <a:ext cx="642938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5357813" y="3214688"/>
            <a:ext cx="1357312" cy="1214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5286375" y="3214688"/>
            <a:ext cx="928688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2500313" y="3143250"/>
            <a:ext cx="3500437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6286500" y="3857626"/>
            <a:ext cx="1214437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72" name="TextBox 37"/>
          <p:cNvSpPr txBox="1">
            <a:spLocks noChangeArrowheads="1"/>
          </p:cNvSpPr>
          <p:nvPr/>
        </p:nvSpPr>
        <p:spPr bwMode="auto">
          <a:xfrm>
            <a:off x="6429375" y="2714625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цитоплазма</a:t>
            </a:r>
          </a:p>
        </p:txBody>
      </p:sp>
      <p:sp>
        <p:nvSpPr>
          <p:cNvPr id="43073" name="TextBox 38"/>
          <p:cNvSpPr txBox="1">
            <a:spLocks noChangeArrowheads="1"/>
          </p:cNvSpPr>
          <p:nvPr/>
        </p:nvSpPr>
        <p:spPr bwMode="auto">
          <a:xfrm>
            <a:off x="3714750" y="3929063"/>
            <a:ext cx="1384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хлоропласт</a:t>
            </a:r>
          </a:p>
        </p:txBody>
      </p:sp>
      <p:sp>
        <p:nvSpPr>
          <p:cNvPr id="43074" name="TextBox 39"/>
          <p:cNvSpPr txBox="1">
            <a:spLocks noChangeArrowheads="1"/>
          </p:cNvSpPr>
          <p:nvPr/>
        </p:nvSpPr>
        <p:spPr bwMode="auto">
          <a:xfrm>
            <a:off x="6643688" y="4786313"/>
            <a:ext cx="1539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митохондрия</a:t>
            </a:r>
          </a:p>
        </p:txBody>
      </p:sp>
      <p:sp>
        <p:nvSpPr>
          <p:cNvPr id="43075" name="TextBox 40"/>
          <p:cNvSpPr txBox="1">
            <a:spLocks noChangeArrowheads="1"/>
          </p:cNvSpPr>
          <p:nvPr/>
        </p:nvSpPr>
        <p:spPr bwMode="auto">
          <a:xfrm>
            <a:off x="3857625" y="1857375"/>
            <a:ext cx="909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клетка</a:t>
            </a:r>
          </a:p>
        </p:txBody>
      </p:sp>
      <p:sp>
        <p:nvSpPr>
          <p:cNvPr id="43076" name="TextBox 41"/>
          <p:cNvSpPr txBox="1">
            <a:spLocks noChangeArrowheads="1"/>
          </p:cNvSpPr>
          <p:nvPr/>
        </p:nvSpPr>
        <p:spPr bwMode="auto">
          <a:xfrm>
            <a:off x="1000125" y="3857625"/>
            <a:ext cx="1131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лизосома</a:t>
            </a:r>
          </a:p>
        </p:txBody>
      </p:sp>
      <p:sp>
        <p:nvSpPr>
          <p:cNvPr id="43077" name="TextBox 42"/>
          <p:cNvSpPr txBox="1">
            <a:spLocks noChangeArrowheads="1"/>
          </p:cNvSpPr>
          <p:nvPr/>
        </p:nvSpPr>
        <p:spPr bwMode="auto">
          <a:xfrm>
            <a:off x="1214438" y="2786063"/>
            <a:ext cx="681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ядро</a:t>
            </a:r>
          </a:p>
        </p:txBody>
      </p:sp>
      <p:sp>
        <p:nvSpPr>
          <p:cNvPr id="43078" name="TextBox 43"/>
          <p:cNvSpPr txBox="1">
            <a:spLocks noChangeArrowheads="1"/>
          </p:cNvSpPr>
          <p:nvPr/>
        </p:nvSpPr>
        <p:spPr bwMode="auto">
          <a:xfrm>
            <a:off x="4000500" y="4500563"/>
            <a:ext cx="117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комплекс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Гольджи</a:t>
            </a:r>
          </a:p>
        </p:txBody>
      </p:sp>
      <p:sp>
        <p:nvSpPr>
          <p:cNvPr id="43079" name="TextBox 44"/>
          <p:cNvSpPr txBox="1">
            <a:spLocks noChangeArrowheads="1"/>
          </p:cNvSpPr>
          <p:nvPr/>
        </p:nvSpPr>
        <p:spPr bwMode="auto">
          <a:xfrm>
            <a:off x="7500938" y="3714750"/>
            <a:ext cx="687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ЭПС</a:t>
            </a:r>
          </a:p>
        </p:txBody>
      </p:sp>
      <p:sp>
        <p:nvSpPr>
          <p:cNvPr id="43080" name="TextBox 45"/>
          <p:cNvSpPr txBox="1">
            <a:spLocks noChangeArrowheads="1"/>
          </p:cNvSpPr>
          <p:nvPr/>
        </p:nvSpPr>
        <p:spPr bwMode="auto">
          <a:xfrm>
            <a:off x="3714750" y="2643188"/>
            <a:ext cx="132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клеточная</a:t>
            </a:r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мембрана</a:t>
            </a:r>
          </a:p>
        </p:txBody>
      </p:sp>
      <p:pic>
        <p:nvPicPr>
          <p:cNvPr id="43081" name="Рисунок 46" descr="hom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5715000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ВИДЫ КЛЕТОК</a:t>
            </a:r>
          </a:p>
        </p:txBody>
      </p:sp>
      <p:pic>
        <p:nvPicPr>
          <p:cNvPr id="44034" name="Picture 4" descr="D:\ЛАРИСА\БИОЛОГИЯ\галерея\white-blood-ce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0"/>
            <a:ext cx="2800350" cy="1928813"/>
          </a:xfrm>
        </p:spPr>
      </p:pic>
      <p:pic>
        <p:nvPicPr>
          <p:cNvPr id="44035" name="Picture 5" descr="D:\ЛАРИСА\БИОЛОГИЯ\галерея\070719011244-large сперматозои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35731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D:\ЛАРИСА\БИОЛОГИЯ\галерея\image3 яйцеклетка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1428750"/>
            <a:ext cx="21431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 descr="D:\ЛАРИСА\БИОЛОГИЯ\галерея\risunok12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714750"/>
            <a:ext cx="142398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8" descr="D:\ЛАРИСА\БИОЛОГИЯ\галерея\000029 костна яклет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857625"/>
            <a:ext cx="32353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Box 13"/>
          <p:cNvSpPr txBox="1">
            <a:spLocks noChangeArrowheads="1"/>
          </p:cNvSpPr>
          <p:nvPr/>
        </p:nvSpPr>
        <p:spPr bwMode="auto">
          <a:xfrm>
            <a:off x="4143375" y="3286125"/>
            <a:ext cx="1690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  яйцеклетка</a:t>
            </a:r>
          </a:p>
        </p:txBody>
      </p:sp>
      <p:sp>
        <p:nvSpPr>
          <p:cNvPr id="44040" name="TextBox 14"/>
          <p:cNvSpPr txBox="1">
            <a:spLocks noChangeArrowheads="1"/>
          </p:cNvSpPr>
          <p:nvPr/>
        </p:nvSpPr>
        <p:spPr bwMode="auto">
          <a:xfrm>
            <a:off x="785813" y="3357563"/>
            <a:ext cx="171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клетка крови </a:t>
            </a:r>
          </a:p>
        </p:txBody>
      </p:sp>
      <p:sp>
        <p:nvSpPr>
          <p:cNvPr id="44041" name="TextBox 15"/>
          <p:cNvSpPr txBox="1">
            <a:spLocks noChangeArrowheads="1"/>
          </p:cNvSpPr>
          <p:nvPr/>
        </p:nvSpPr>
        <p:spPr bwMode="auto">
          <a:xfrm>
            <a:off x="6572250" y="3286125"/>
            <a:ext cx="1884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  сперматозоид</a:t>
            </a:r>
          </a:p>
        </p:txBody>
      </p:sp>
      <p:sp>
        <p:nvSpPr>
          <p:cNvPr id="44042" name="TextBox 16"/>
          <p:cNvSpPr txBox="1">
            <a:spLocks noChangeArrowheads="1"/>
          </p:cNvSpPr>
          <p:nvPr/>
        </p:nvSpPr>
        <p:spPr bwMode="auto">
          <a:xfrm>
            <a:off x="3929063" y="6143625"/>
            <a:ext cx="194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нервная клетка</a:t>
            </a:r>
          </a:p>
        </p:txBody>
      </p:sp>
      <p:sp>
        <p:nvSpPr>
          <p:cNvPr id="44043" name="TextBox 17"/>
          <p:cNvSpPr txBox="1">
            <a:spLocks noChangeArrowheads="1"/>
          </p:cNvSpPr>
          <p:nvPr/>
        </p:nvSpPr>
        <p:spPr bwMode="auto">
          <a:xfrm>
            <a:off x="857250" y="6072188"/>
            <a:ext cx="185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костная</a:t>
            </a:r>
            <a:r>
              <a:rPr lang="ru-RU">
                <a:latin typeface="Calibri" pitchFamily="34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клетка</a:t>
            </a:r>
          </a:p>
        </p:txBody>
      </p:sp>
      <p:pic>
        <p:nvPicPr>
          <p:cNvPr id="44044" name="home.jpg" descr="C:\Documents and Settings\new\Рабочий стол\рис. из интер\home.jpg">
            <a:hlinkClick r:id="rId7" action="ppaction://hlinksldjump"/>
          </p:cNvPr>
          <p:cNvPicPr>
            <a:picLocks noChangeAspect="1"/>
          </p:cNvPicPr>
          <p:nvPr/>
        </p:nvPicPr>
        <p:blipFill>
          <a:blip r:link="rId8"/>
          <a:srcRect/>
          <a:stretch>
            <a:fillRect/>
          </a:stretch>
        </p:blipFill>
        <p:spPr bwMode="auto">
          <a:xfrm>
            <a:off x="8215313" y="5643563"/>
            <a:ext cx="6429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TextBox 20"/>
          <p:cNvSpPr txBox="1">
            <a:spLocks noChangeArrowheads="1"/>
          </p:cNvSpPr>
          <p:nvPr/>
        </p:nvSpPr>
        <p:spPr bwMode="auto">
          <a:xfrm>
            <a:off x="6286500" y="3857625"/>
            <a:ext cx="20002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Клетки отличаются по форме, размерам, функциям, но все они имеют одинаковые составные части: ядро, цитоплазму, мембрану.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ОСОБЕННОСТИ РАСТИТЕЛЬНОЙ КЛЕТКИ</a:t>
            </a:r>
          </a:p>
        </p:txBody>
      </p:sp>
      <p:pic>
        <p:nvPicPr>
          <p:cNvPr id="45058" name="Picture 2" descr="D:\ЛАРИСА\БИОЛОГИЯ\галерея\risunok5 раст. клетк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428750"/>
            <a:ext cx="3086100" cy="4525963"/>
          </a:xfrm>
        </p:spPr>
      </p:pic>
      <p:pic>
        <p:nvPicPr>
          <p:cNvPr id="45059" name="Рисунок 5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15000"/>
            <a:ext cx="69056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4714875" y="1714500"/>
            <a:ext cx="35718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Отличительные особенности растительной клетки - это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наличие клеточной оболочки,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хлоропластов и вакуолей.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ЦАРСТВА ЖИВОЙ ПРИРОДЫ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2000250"/>
          <a:ext cx="1785937" cy="500063"/>
        </p:xfrm>
        <a:graphic>
          <a:graphicData uri="http://schemas.openxmlformats.org/drawingml/2006/table">
            <a:tbl>
              <a:tblPr/>
              <a:tblGrid>
                <a:gridCol w="1785950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00375" y="2000250"/>
          <a:ext cx="1568450" cy="512763"/>
        </p:xfrm>
        <a:graphic>
          <a:graphicData uri="http://schemas.openxmlformats.org/drawingml/2006/table">
            <a:tbl>
              <a:tblPr/>
              <a:tblGrid>
                <a:gridCol w="1568552"/>
              </a:tblGrid>
              <a:tr h="513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143500" y="2000250"/>
          <a:ext cx="1514475" cy="500063"/>
        </p:xfrm>
        <a:graphic>
          <a:graphicData uri="http://schemas.openxmlformats.org/drawingml/2006/table">
            <a:tbl>
              <a:tblPr/>
              <a:tblGrid>
                <a:gridCol w="1514492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215188" y="1928813"/>
          <a:ext cx="1504950" cy="531812"/>
        </p:xfrm>
        <a:graphic>
          <a:graphicData uri="http://schemas.openxmlformats.org/drawingml/2006/table">
            <a:tbl>
              <a:tblPr/>
              <a:tblGrid>
                <a:gridCol w="1504709"/>
              </a:tblGrid>
              <a:tr h="5324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6106" name="Picture 2" descr="D:\ЛАРИСА\БИОЛОГИЯ\галерея\bacterie Е. c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143250"/>
            <a:ext cx="19637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7" name="Picture 3" descr="D:\ЛАРИСА\БИОЛОГИЯ\галерея\животные\1213986845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2928938"/>
            <a:ext cx="17827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8" name="Picture 4" descr="D:\ЛАРИСА\БИОЛОГИЯ\галерея\рисунки\боровик в беломошник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143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9" name="Picture 5" descr="C:\Documents and Settings\new\Рабочий стол\рис. из интер\1c377d06e9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071813"/>
            <a:ext cx="20716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10" name="TextBox 12"/>
          <p:cNvSpPr txBox="1">
            <a:spLocks noChangeArrowheads="1"/>
          </p:cNvSpPr>
          <p:nvPr/>
        </p:nvSpPr>
        <p:spPr bwMode="auto">
          <a:xfrm>
            <a:off x="7286625" y="2000250"/>
            <a:ext cx="142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Животные</a:t>
            </a:r>
          </a:p>
        </p:txBody>
      </p:sp>
      <p:sp>
        <p:nvSpPr>
          <p:cNvPr id="46111" name="TextBox 16"/>
          <p:cNvSpPr txBox="1">
            <a:spLocks noChangeArrowheads="1"/>
          </p:cNvSpPr>
          <p:nvPr/>
        </p:nvSpPr>
        <p:spPr bwMode="auto">
          <a:xfrm>
            <a:off x="3286125" y="2071688"/>
            <a:ext cx="989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Грибы</a:t>
            </a:r>
          </a:p>
        </p:txBody>
      </p:sp>
      <p:sp>
        <p:nvSpPr>
          <p:cNvPr id="46112" name="TextBox 17"/>
          <p:cNvSpPr txBox="1">
            <a:spLocks noChangeArrowheads="1"/>
          </p:cNvSpPr>
          <p:nvPr/>
        </p:nvSpPr>
        <p:spPr bwMode="auto">
          <a:xfrm>
            <a:off x="5214938" y="2071688"/>
            <a:ext cx="1266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Растения</a:t>
            </a:r>
          </a:p>
        </p:txBody>
      </p:sp>
      <p:sp>
        <p:nvSpPr>
          <p:cNvPr id="46113" name="TextBox 19"/>
          <p:cNvSpPr txBox="1">
            <a:spLocks noChangeArrowheads="1"/>
          </p:cNvSpPr>
          <p:nvPr/>
        </p:nvSpPr>
        <p:spPr bwMode="auto">
          <a:xfrm>
            <a:off x="642938" y="2071688"/>
            <a:ext cx="1195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Бактерии</a:t>
            </a:r>
          </a:p>
        </p:txBody>
      </p:sp>
      <p:pic>
        <p:nvPicPr>
          <p:cNvPr id="46114" name="Рисунок 20" descr="home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9625" y="6215063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/>
          <p:nvPr/>
        </p:nvCxnSpPr>
        <p:spPr>
          <a:xfrm rot="10800000" flipV="1">
            <a:off x="1214438" y="1428750"/>
            <a:ext cx="1143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3571875" y="1571626"/>
            <a:ext cx="642937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5965032" y="1393031"/>
            <a:ext cx="571500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072313" y="1143000"/>
            <a:ext cx="1500187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0"/>
          <p:cNvSpPr txBox="1">
            <a:spLocks noChangeArrowheads="1"/>
          </p:cNvSpPr>
          <p:nvPr/>
        </p:nvSpPr>
        <p:spPr bwMode="auto">
          <a:xfrm>
            <a:off x="5572125" y="2000250"/>
            <a:ext cx="328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Актиния – это животное</a:t>
            </a:r>
          </a:p>
        </p:txBody>
      </p:sp>
      <p:pic>
        <p:nvPicPr>
          <p:cNvPr id="47106" name="Picture 7" descr="D:\ЛАРИСА\БИОЛОГИЯ\галерея\1343950a9c56 акти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85737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Рисунок 15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5" y="5715000"/>
            <a:ext cx="500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Прямоугольник 11"/>
          <p:cNvSpPr>
            <a:spLocks noChangeArrowheads="1"/>
          </p:cNvSpPr>
          <p:nvPr/>
        </p:nvSpPr>
        <p:spPr bwMode="auto">
          <a:xfrm>
            <a:off x="2643188" y="642938"/>
            <a:ext cx="4090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РАЗНООБРАЗИЕ ЖИВОГО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 descr="D:\ЛАРИСА\БИОЛОГИЯ\галерея\животные\4e459f8327cb2fe1ab5d2f6c3221fd3c_original осьмино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145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10"/>
          <p:cNvSpPr txBox="1">
            <a:spLocks noChangeArrowheads="1"/>
          </p:cNvSpPr>
          <p:nvPr/>
        </p:nvSpPr>
        <p:spPr bwMode="auto">
          <a:xfrm>
            <a:off x="5429250" y="2500313"/>
            <a:ext cx="3144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Осьминог – беспозвоночное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животное</a:t>
            </a:r>
          </a:p>
        </p:txBody>
      </p:sp>
      <p:pic>
        <p:nvPicPr>
          <p:cNvPr id="48131" name="Рисунок 12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15000"/>
            <a:ext cx="547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Прямоугольник 14"/>
          <p:cNvSpPr>
            <a:spLocks noChangeArrowheads="1"/>
          </p:cNvSpPr>
          <p:nvPr/>
        </p:nvSpPr>
        <p:spPr bwMode="auto">
          <a:xfrm>
            <a:off x="2571750" y="642938"/>
            <a:ext cx="4090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РАЗНООБРАЗИЕ ЖИВОГО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КЛАССИФИКАЦИЯ РАСТЕНИЙ</a:t>
            </a:r>
          </a:p>
        </p:txBody>
      </p:sp>
      <p:sp>
        <p:nvSpPr>
          <p:cNvPr id="49154" name="TextBox 3"/>
          <p:cNvSpPr txBox="1">
            <a:spLocks noChangeArrowheads="1"/>
          </p:cNvSpPr>
          <p:nvPr/>
        </p:nvSpPr>
        <p:spPr bwMode="auto">
          <a:xfrm>
            <a:off x="714375" y="2143125"/>
            <a:ext cx="135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Цветковые</a:t>
            </a: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4214813" y="3214688"/>
            <a:ext cx="81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Сосна</a:t>
            </a:r>
          </a:p>
        </p:txBody>
      </p:sp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2928938" y="3571875"/>
            <a:ext cx="158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Лиственница</a:t>
            </a:r>
          </a:p>
        </p:txBody>
      </p:sp>
      <p:sp>
        <p:nvSpPr>
          <p:cNvPr id="49157" name="TextBox 6"/>
          <p:cNvSpPr txBox="1">
            <a:spLocks noChangeArrowheads="1"/>
          </p:cNvSpPr>
          <p:nvPr/>
        </p:nvSpPr>
        <p:spPr bwMode="auto">
          <a:xfrm>
            <a:off x="2643188" y="1357313"/>
            <a:ext cx="115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Растения</a:t>
            </a:r>
          </a:p>
        </p:txBody>
      </p:sp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1428750" y="3357563"/>
            <a:ext cx="1096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Ландыш</a:t>
            </a:r>
          </a:p>
        </p:txBody>
      </p:sp>
      <p:sp>
        <p:nvSpPr>
          <p:cNvPr id="49159" name="TextBox 8"/>
          <p:cNvSpPr txBox="1">
            <a:spLocks noChangeArrowheads="1"/>
          </p:cNvSpPr>
          <p:nvPr/>
        </p:nvSpPr>
        <p:spPr bwMode="auto">
          <a:xfrm>
            <a:off x="357188" y="2928938"/>
            <a:ext cx="963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Яблоня</a:t>
            </a:r>
          </a:p>
        </p:txBody>
      </p:sp>
      <p:sp>
        <p:nvSpPr>
          <p:cNvPr id="49160" name="TextBox 9"/>
          <p:cNvSpPr txBox="1">
            <a:spLocks noChangeArrowheads="1"/>
          </p:cNvSpPr>
          <p:nvPr/>
        </p:nvSpPr>
        <p:spPr bwMode="auto">
          <a:xfrm>
            <a:off x="3214688" y="2143125"/>
            <a:ext cx="168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Голосеменные</a:t>
            </a:r>
          </a:p>
        </p:txBody>
      </p:sp>
      <p:pic>
        <p:nvPicPr>
          <p:cNvPr id="49161" name="Picture 2" descr="D:\ЛАРИСА\БИОЛОГИЯ\галерея\растения\cca4bea78c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714500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Рисунок 12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5857875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rot="10800000" flipV="1">
            <a:off x="1928813" y="1785938"/>
            <a:ext cx="857250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49160" idx="0"/>
          </p:cNvCxnSpPr>
          <p:nvPr/>
        </p:nvCxnSpPr>
        <p:spPr>
          <a:xfrm>
            <a:off x="3571875" y="1785938"/>
            <a:ext cx="485775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49159" idx="0"/>
          </p:cNvCxnSpPr>
          <p:nvPr/>
        </p:nvCxnSpPr>
        <p:spPr>
          <a:xfrm rot="10800000" flipV="1">
            <a:off x="839788" y="2571750"/>
            <a:ext cx="446087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49158" idx="0"/>
          </p:cNvCxnSpPr>
          <p:nvPr/>
        </p:nvCxnSpPr>
        <p:spPr>
          <a:xfrm rot="16200000" flipH="1">
            <a:off x="1416844" y="2797969"/>
            <a:ext cx="857250" cy="261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3178969" y="2821782"/>
            <a:ext cx="928687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49155" idx="0"/>
          </p:cNvCxnSpPr>
          <p:nvPr/>
        </p:nvCxnSpPr>
        <p:spPr>
          <a:xfrm rot="16200000" flipH="1">
            <a:off x="4169569" y="2759869"/>
            <a:ext cx="642938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КЛАССИФИКАЦИЯ ЖИВОТНЫХ</a:t>
            </a:r>
          </a:p>
        </p:txBody>
      </p:sp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785813" y="2000250"/>
            <a:ext cx="1598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Позвоночные</a:t>
            </a: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3357563" y="2000250"/>
            <a:ext cx="191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Беспозвоночные</a:t>
            </a:r>
          </a:p>
        </p:txBody>
      </p:sp>
      <p:sp>
        <p:nvSpPr>
          <p:cNvPr id="50180" name="TextBox 6"/>
          <p:cNvSpPr txBox="1">
            <a:spLocks noChangeArrowheads="1"/>
          </p:cNvSpPr>
          <p:nvPr/>
        </p:nvSpPr>
        <p:spPr bwMode="auto">
          <a:xfrm>
            <a:off x="3714750" y="2928938"/>
            <a:ext cx="1316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Моллюски</a:t>
            </a:r>
          </a:p>
        </p:txBody>
      </p:sp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285750" y="3071813"/>
            <a:ext cx="159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Земноводные</a:t>
            </a:r>
          </a:p>
        </p:txBody>
      </p:sp>
      <p:sp>
        <p:nvSpPr>
          <p:cNvPr id="50182" name="TextBox 8"/>
          <p:cNvSpPr txBox="1">
            <a:spLocks noChangeArrowheads="1"/>
          </p:cNvSpPr>
          <p:nvPr/>
        </p:nvSpPr>
        <p:spPr bwMode="auto">
          <a:xfrm>
            <a:off x="357188" y="4286250"/>
            <a:ext cx="75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Жаба</a:t>
            </a:r>
          </a:p>
        </p:txBody>
      </p:sp>
      <p:sp>
        <p:nvSpPr>
          <p:cNvPr id="50183" name="TextBox 9"/>
          <p:cNvSpPr txBox="1">
            <a:spLocks noChangeArrowheads="1"/>
          </p:cNvSpPr>
          <p:nvPr/>
        </p:nvSpPr>
        <p:spPr bwMode="auto">
          <a:xfrm>
            <a:off x="2214563" y="4214813"/>
            <a:ext cx="93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Карась</a:t>
            </a:r>
          </a:p>
        </p:txBody>
      </p:sp>
      <p:sp>
        <p:nvSpPr>
          <p:cNvPr id="50184" name="TextBox 10"/>
          <p:cNvSpPr txBox="1">
            <a:spLocks noChangeArrowheads="1"/>
          </p:cNvSpPr>
          <p:nvPr/>
        </p:nvSpPr>
        <p:spPr bwMode="auto">
          <a:xfrm>
            <a:off x="3786188" y="4000500"/>
            <a:ext cx="1116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Кальмар</a:t>
            </a:r>
          </a:p>
        </p:txBody>
      </p:sp>
      <p:sp>
        <p:nvSpPr>
          <p:cNvPr id="50185" name="TextBox 11"/>
          <p:cNvSpPr txBox="1">
            <a:spLocks noChangeArrowheads="1"/>
          </p:cNvSpPr>
          <p:nvPr/>
        </p:nvSpPr>
        <p:spPr bwMode="auto">
          <a:xfrm>
            <a:off x="2357438" y="2714625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Рыбы</a:t>
            </a:r>
          </a:p>
        </p:txBody>
      </p:sp>
      <p:sp>
        <p:nvSpPr>
          <p:cNvPr id="50186" name="TextBox 12"/>
          <p:cNvSpPr txBox="1">
            <a:spLocks noChangeArrowheads="1"/>
          </p:cNvSpPr>
          <p:nvPr/>
        </p:nvSpPr>
        <p:spPr bwMode="auto">
          <a:xfrm>
            <a:off x="2286000" y="1214438"/>
            <a:ext cx="1309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Животные</a:t>
            </a:r>
          </a:p>
        </p:txBody>
      </p:sp>
      <p:pic>
        <p:nvPicPr>
          <p:cNvPr id="50187" name="Picture 2" descr="D:\ЛАРИСА\БИОЛОГИЯ\галерея\животные\x_355d3d9fзая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2428875"/>
            <a:ext cx="250031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Рисунок 14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5786438"/>
            <a:ext cx="547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 стрелкой 16"/>
          <p:cNvCxnSpPr>
            <a:endCxn id="50178" idx="0"/>
          </p:cNvCxnSpPr>
          <p:nvPr/>
        </p:nvCxnSpPr>
        <p:spPr>
          <a:xfrm rot="10800000" flipV="1">
            <a:off x="1585913" y="1571625"/>
            <a:ext cx="842962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50179" idx="0"/>
          </p:cNvCxnSpPr>
          <p:nvPr/>
        </p:nvCxnSpPr>
        <p:spPr>
          <a:xfrm>
            <a:off x="3429000" y="1643063"/>
            <a:ext cx="884238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571500" y="2214563"/>
            <a:ext cx="785813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0185" idx="0"/>
          </p:cNvCxnSpPr>
          <p:nvPr/>
        </p:nvCxnSpPr>
        <p:spPr>
          <a:xfrm>
            <a:off x="2000250" y="2357438"/>
            <a:ext cx="757238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0179" idx="2"/>
            <a:endCxn id="50180" idx="0"/>
          </p:cNvCxnSpPr>
          <p:nvPr/>
        </p:nvCxnSpPr>
        <p:spPr>
          <a:xfrm rot="16200000" flipH="1">
            <a:off x="4064001" y="2619375"/>
            <a:ext cx="558800" cy="60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500063" y="3786188"/>
            <a:ext cx="71437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50183" idx="0"/>
          </p:cNvCxnSpPr>
          <p:nvPr/>
        </p:nvCxnSpPr>
        <p:spPr>
          <a:xfrm rot="5400000">
            <a:off x="2268538" y="3768725"/>
            <a:ext cx="857250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856038" y="3714750"/>
            <a:ext cx="7159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СРЕДА ОБИТАНИЯ</a:t>
            </a:r>
          </a:p>
        </p:txBody>
      </p:sp>
      <p:pic>
        <p:nvPicPr>
          <p:cNvPr id="51202" name="Picture 2" descr="D:\ЛАРИСА\БИОЛОГИЯ\галерея\животные\6bf76da70768 ляг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643063"/>
            <a:ext cx="252412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5" descr="D:\ЛАРИСА\БИОЛОГИЯ\галерея\животные\bluefin-tuna туне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000500"/>
            <a:ext cx="27860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7" descr="D:\ЛАРИСА\БИОЛОГИЯ\галерея\животные\Phoca_groenlandica тюлен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643063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10" descr="home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5643563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Box 11"/>
          <p:cNvSpPr txBox="1">
            <a:spLocks noChangeArrowheads="1"/>
          </p:cNvSpPr>
          <p:nvPr/>
        </p:nvSpPr>
        <p:spPr bwMode="auto">
          <a:xfrm>
            <a:off x="4143375" y="4286250"/>
            <a:ext cx="37861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Признаки животных – обитателей водной среды: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обтекаемая форма тела,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приспособления для плавания: плавники, ласты, перепонки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СРЕДА ОБИТАНИЯ</a:t>
            </a:r>
            <a:endParaRPr lang="ru-RU" sz="2400" smtClean="0"/>
          </a:p>
        </p:txBody>
      </p:sp>
      <p:pic>
        <p:nvPicPr>
          <p:cNvPr id="52226" name="Picture 4" descr="D:\ЛАРИСА\БИОЛОГИЯ\галерея\конкурс\European_mole_animal кр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143375"/>
            <a:ext cx="25717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6" descr="D:\ЛАРИСА\БИОЛОГИЯ\галерея\животные\mu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0"/>
            <a:ext cx="28432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Рисунок 9" descr="hom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643563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Box 10"/>
          <p:cNvSpPr txBox="1">
            <a:spLocks noChangeArrowheads="1"/>
          </p:cNvSpPr>
          <p:nvPr/>
        </p:nvSpPr>
        <p:spPr bwMode="auto">
          <a:xfrm>
            <a:off x="4500563" y="1500188"/>
            <a:ext cx="3357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Для обитателей почвы характерны обтекаемая форма тела, приспособления для снижения трения: наличие слизи у червя,  короткая шерсть и мощные конечности для рытья нор у крота.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ПРАВИЛА РАБОТЫ С МИКРОСКОПОМ</a:t>
            </a:r>
          </a:p>
        </p:txBody>
      </p:sp>
      <p:sp>
        <p:nvSpPr>
          <p:cNvPr id="16386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Поставьте микроскоп штативом к себе на самый край стола.</a:t>
            </a:r>
          </a:p>
          <a:p>
            <a:pPr marL="457200" indent="-457200">
              <a:buFont typeface="Arial" charset="0"/>
              <a:buAutoNum type="arabicPeriod"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отверстие предметного столика, используя зеркало, направьте лучи света.</a:t>
            </a:r>
          </a:p>
          <a:p>
            <a:pPr marL="457200" indent="-457200">
              <a:buFont typeface="Arial" charset="0"/>
              <a:buAutoNum type="arabicPeriod"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Закрепите предметное стекло зажимами.</a:t>
            </a:r>
          </a:p>
          <a:p>
            <a:pPr marL="457200" indent="-457200">
              <a:buFont typeface="Arial" charset="0"/>
              <a:buAutoNum type="arabicPeriod"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Пользуясь винтом, плавно опустите тубус, чтобы нижний край объектива оказался на 1-2 см от микропрепарата.</a:t>
            </a:r>
          </a:p>
          <a:p>
            <a:pPr marL="457200" indent="-457200">
              <a:buFont typeface="Arial" charset="0"/>
              <a:buAutoNum type="arabicPeriod"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Глядя в объектив, при помощи винтов медленно поднимайте тубус, пока не появится четкое изображение.</a:t>
            </a:r>
          </a:p>
        </p:txBody>
      </p:sp>
      <p:pic>
        <p:nvPicPr>
          <p:cNvPr id="16387" name="Рисунок 8" descr="hom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5643563"/>
            <a:ext cx="5556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71500" y="107156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Найдите ошибки в тексте и продемонстрируйте правила работы с микроскопом.</a:t>
            </a:r>
          </a:p>
        </p:txBody>
      </p:sp>
      <p:pic>
        <p:nvPicPr>
          <p:cNvPr id="16389" name="Рисунок 5" descr="preimushhestva_jukoz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0" y="4214813"/>
            <a:ext cx="5715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СРЕДА ОБИТАНИЯ</a:t>
            </a:r>
            <a:endParaRPr lang="ru-RU" sz="2400" smtClean="0"/>
          </a:p>
        </p:txBody>
      </p:sp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928813" y="1357313"/>
            <a:ext cx="1601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Кто лишний?</a:t>
            </a:r>
          </a:p>
        </p:txBody>
      </p:sp>
      <p:pic>
        <p:nvPicPr>
          <p:cNvPr id="53251" name="Picture 2" descr="D:\ЛАРИСА\БИОЛОГИЯ\галерея\животные\0001-001-Presmykajuschies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5048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Рисунок 8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5643563"/>
            <a:ext cx="4508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Box 10"/>
          <p:cNvSpPr txBox="1">
            <a:spLocks noChangeArrowheads="1"/>
          </p:cNvSpPr>
          <p:nvPr/>
        </p:nvSpPr>
        <p:spPr bwMode="auto">
          <a:xfrm>
            <a:off x="6143625" y="1643063"/>
            <a:ext cx="257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Змея  обитает в наземно - воздушной среде.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СРЕДА ОБИТАНИЯ</a:t>
            </a:r>
          </a:p>
        </p:txBody>
      </p:sp>
      <p:sp>
        <p:nvSpPr>
          <p:cNvPr id="54274" name="TextBox 4"/>
          <p:cNvSpPr txBox="1">
            <a:spLocks noChangeArrowheads="1"/>
          </p:cNvSpPr>
          <p:nvPr/>
        </p:nvSpPr>
        <p:spPr bwMode="auto">
          <a:xfrm>
            <a:off x="714375" y="1500188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наземно-воздушная</a:t>
            </a:r>
          </a:p>
        </p:txBody>
      </p:sp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3929063" y="1428750"/>
            <a:ext cx="906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водная</a:t>
            </a:r>
          </a:p>
        </p:txBody>
      </p:sp>
      <p:sp>
        <p:nvSpPr>
          <p:cNvPr id="54276" name="TextBox 6"/>
          <p:cNvSpPr txBox="1">
            <a:spLocks noChangeArrowheads="1"/>
          </p:cNvSpPr>
          <p:nvPr/>
        </p:nvSpPr>
        <p:spPr bwMode="auto">
          <a:xfrm>
            <a:off x="6286500" y="1500188"/>
            <a:ext cx="1290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почвенная</a:t>
            </a:r>
          </a:p>
        </p:txBody>
      </p:sp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3571875" y="2286000"/>
            <a:ext cx="200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недостаток света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избыток влаги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недостаток кислорода</a:t>
            </a:r>
          </a:p>
        </p:txBody>
      </p:sp>
      <p:sp>
        <p:nvSpPr>
          <p:cNvPr id="54278" name="TextBox 8"/>
          <p:cNvSpPr txBox="1">
            <a:spLocks noChangeArrowheads="1"/>
          </p:cNvSpPr>
          <p:nvPr/>
        </p:nvSpPr>
        <p:spPr bwMode="auto">
          <a:xfrm>
            <a:off x="6286500" y="2214563"/>
            <a:ext cx="19288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недостаток кислорода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избыток углекислого газа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незначительные колебания температур</a:t>
            </a:r>
          </a:p>
        </p:txBody>
      </p:sp>
      <p:sp>
        <p:nvSpPr>
          <p:cNvPr id="54279" name="TextBox 9"/>
          <p:cNvSpPr txBox="1">
            <a:spLocks noChangeArrowheads="1"/>
          </p:cNvSpPr>
          <p:nvPr/>
        </p:nvSpPr>
        <p:spPr bwMode="auto">
          <a:xfrm>
            <a:off x="714375" y="2214563"/>
            <a:ext cx="20716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достаточно кислорода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недостаток влаги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достаток света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значительные колебания температур</a:t>
            </a:r>
          </a:p>
        </p:txBody>
      </p:sp>
      <p:pic>
        <p:nvPicPr>
          <p:cNvPr id="54280" name="Рисунок 10" descr="hom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5643563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D:\ЛАРИСА\БИОЛОГИЯ\галерея\растения\13fxhff0 секвой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785813"/>
            <a:ext cx="4089400" cy="5451475"/>
          </a:xfrm>
        </p:spPr>
      </p:pic>
      <p:sp>
        <p:nvSpPr>
          <p:cNvPr id="55298" name="TextBox 4"/>
          <p:cNvSpPr txBox="1">
            <a:spLocks noChangeArrowheads="1"/>
          </p:cNvSpPr>
          <p:nvPr/>
        </p:nvSpPr>
        <p:spPr bwMode="auto">
          <a:xfrm>
            <a:off x="5857875" y="1785938"/>
            <a:ext cx="174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СЕКВОЙЯ</a:t>
            </a:r>
          </a:p>
        </p:txBody>
      </p:sp>
      <p:pic>
        <p:nvPicPr>
          <p:cNvPr id="55299" name="Рисунок 5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5715000"/>
            <a:ext cx="547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Прямоугольник 6"/>
          <p:cNvSpPr>
            <a:spLocks noChangeArrowheads="1"/>
          </p:cNvSpPr>
          <p:nvPr/>
        </p:nvSpPr>
        <p:spPr bwMode="auto">
          <a:xfrm>
            <a:off x="2143125" y="357188"/>
            <a:ext cx="4024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latin typeface="Times New Roman" pitchFamily="18" charset="0"/>
                <a:cs typeface="Times New Roman" pitchFamily="18" charset="0"/>
              </a:rPr>
              <a:t>ЖИЗНЬ НА РАЗНЫХ МАТЕРИКАХ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ЖИЗНЬ НА РАЗНЫХ МАТЕРИКАХ</a:t>
            </a:r>
            <a:endParaRPr lang="ru-RU" sz="2400" smtClean="0"/>
          </a:p>
        </p:txBody>
      </p:sp>
      <p:pic>
        <p:nvPicPr>
          <p:cNvPr id="56322" name="Picture 2" descr="D:\ЛАРИСА\БИОЛОГИЯ\галерея\животные\giant-pa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500188"/>
            <a:ext cx="4286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500063" y="1571625"/>
            <a:ext cx="2857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Животное относится к числу самых редких. Живет в Китае, питается молодыми побегами бамбука.</a:t>
            </a:r>
          </a:p>
        </p:txBody>
      </p:sp>
      <p:pic>
        <p:nvPicPr>
          <p:cNvPr id="56324" name="Рисунок 6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5643563"/>
            <a:ext cx="6096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Box 8"/>
          <p:cNvSpPr txBox="1">
            <a:spLocks noChangeArrowheads="1"/>
          </p:cNvSpPr>
          <p:nvPr/>
        </p:nvSpPr>
        <p:spPr bwMode="auto">
          <a:xfrm>
            <a:off x="4857750" y="5214938"/>
            <a:ext cx="1319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ПАНДА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ЖИЗНЬ НА РАЗНЫХ МАТЕРИКАХ</a:t>
            </a:r>
            <a:endParaRPr lang="ru-RU" sz="2400" smtClean="0"/>
          </a:p>
        </p:txBody>
      </p:sp>
      <p:pic>
        <p:nvPicPr>
          <p:cNvPr id="57346" name="Picture 2" descr="D:\ЛАРИСА\БИОЛОГИЯ\галерея\растения\eucalyptus_leaves_1 эвкалип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500188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928688" y="1500188"/>
            <a:ext cx="2643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Деревья кустарники, обитающие в Австралии и способные в сильный зной поворачивать свои листочки боком к палящим лучам солнца.</a:t>
            </a:r>
          </a:p>
        </p:txBody>
      </p:sp>
      <p:pic>
        <p:nvPicPr>
          <p:cNvPr id="57348" name="Рисунок 5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5929313"/>
            <a:ext cx="530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Box 7"/>
          <p:cNvSpPr txBox="1">
            <a:spLocks noChangeArrowheads="1"/>
          </p:cNvSpPr>
          <p:nvPr/>
        </p:nvSpPr>
        <p:spPr bwMode="auto">
          <a:xfrm>
            <a:off x="3000375" y="5857875"/>
            <a:ext cx="195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ЭВКАЛИПТ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ЖИЗНЬ НА РАЗНЫХ МАТЕРИКАХ</a:t>
            </a:r>
            <a:endParaRPr lang="ru-RU" sz="2400" smtClean="0"/>
          </a:p>
        </p:txBody>
      </p:sp>
      <p:pic>
        <p:nvPicPr>
          <p:cNvPr id="58370" name="Picture 3" descr="D:\ЛАРИСА\БИОЛОГИЯ\галерея\растения\0_1c963_13621139_L листвен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714500"/>
            <a:ext cx="42894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6"/>
          <p:cNvSpPr txBox="1">
            <a:spLocks noChangeArrowheads="1"/>
          </p:cNvSpPr>
          <p:nvPr/>
        </p:nvSpPr>
        <p:spPr bwMode="auto">
          <a:xfrm>
            <a:off x="571500" y="1857375"/>
            <a:ext cx="2857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Самое холодостойкое хвойное дерево, растущее в Сибири.. Его древесина при попадании в воду становится только прочнее.</a:t>
            </a:r>
          </a:p>
        </p:txBody>
      </p:sp>
      <p:pic>
        <p:nvPicPr>
          <p:cNvPr id="58372" name="Рисунок 7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5786438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Box 9"/>
          <p:cNvSpPr txBox="1">
            <a:spLocks noChangeArrowheads="1"/>
          </p:cNvSpPr>
          <p:nvPr/>
        </p:nvSpPr>
        <p:spPr bwMode="auto">
          <a:xfrm>
            <a:off x="1000125" y="4714875"/>
            <a:ext cx="2668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ЛИСТВЕННИЦА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ЖИЗНЬ НА РАЗНЫХ МАТЕРИКАХ</a:t>
            </a:r>
            <a:endParaRPr lang="ru-RU" sz="2400" smtClean="0"/>
          </a:p>
        </p:txBody>
      </p:sp>
      <p:pic>
        <p:nvPicPr>
          <p:cNvPr id="59394" name="Picture 4" descr="D:\ЛАРИСА\БИОЛОГИЯ\галерея\Worldmap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500188"/>
            <a:ext cx="62626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4000500" y="2643188"/>
            <a:ext cx="1354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пробковый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дуб</a:t>
            </a: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6572250" y="3929063"/>
            <a:ext cx="100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утконос</a:t>
            </a:r>
          </a:p>
        </p:txBody>
      </p:sp>
      <p:sp>
        <p:nvSpPr>
          <p:cNvPr id="59397" name="TextBox 8"/>
          <p:cNvSpPr txBox="1">
            <a:spLocks noChangeArrowheads="1"/>
          </p:cNvSpPr>
          <p:nvPr/>
        </p:nvSpPr>
        <p:spPr bwMode="auto">
          <a:xfrm>
            <a:off x="6072188" y="2571750"/>
            <a:ext cx="549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рис</a:t>
            </a:r>
          </a:p>
        </p:txBody>
      </p:sp>
      <p:sp>
        <p:nvSpPr>
          <p:cNvPr id="59398" name="TextBox 9"/>
          <p:cNvSpPr txBox="1">
            <a:spLocks noChangeArrowheads="1"/>
          </p:cNvSpPr>
          <p:nvPr/>
        </p:nvSpPr>
        <p:spPr bwMode="auto">
          <a:xfrm>
            <a:off x="6215063" y="3429000"/>
            <a:ext cx="1477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бутылочное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дерево</a:t>
            </a:r>
          </a:p>
        </p:txBody>
      </p:sp>
      <p:sp>
        <p:nvSpPr>
          <p:cNvPr id="59399" name="TextBox 10"/>
          <p:cNvSpPr txBox="1">
            <a:spLocks noChangeArrowheads="1"/>
          </p:cNvSpPr>
          <p:nvPr/>
        </p:nvSpPr>
        <p:spPr bwMode="auto">
          <a:xfrm>
            <a:off x="4929188" y="3071813"/>
            <a:ext cx="54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лев</a:t>
            </a:r>
          </a:p>
        </p:txBody>
      </p:sp>
      <p:sp>
        <p:nvSpPr>
          <p:cNvPr id="59400" name="TextBox 11"/>
          <p:cNvSpPr txBox="1">
            <a:spLocks noChangeArrowheads="1"/>
          </p:cNvSpPr>
          <p:nvPr/>
        </p:nvSpPr>
        <p:spPr bwMode="auto">
          <a:xfrm>
            <a:off x="4500563" y="4643438"/>
            <a:ext cx="115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пингвин</a:t>
            </a:r>
          </a:p>
        </p:txBody>
      </p:sp>
      <p:sp>
        <p:nvSpPr>
          <p:cNvPr id="59401" name="TextBox 12"/>
          <p:cNvSpPr txBox="1">
            <a:spLocks noChangeArrowheads="1"/>
          </p:cNvSpPr>
          <p:nvPr/>
        </p:nvSpPr>
        <p:spPr bwMode="auto">
          <a:xfrm>
            <a:off x="2714625" y="3429000"/>
            <a:ext cx="1501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шоколадное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дерево</a:t>
            </a:r>
          </a:p>
        </p:txBody>
      </p:sp>
      <p:sp>
        <p:nvSpPr>
          <p:cNvPr id="59402" name="TextBox 13"/>
          <p:cNvSpPr txBox="1">
            <a:spLocks noChangeArrowheads="1"/>
          </p:cNvSpPr>
          <p:nvPr/>
        </p:nvSpPr>
        <p:spPr bwMode="auto">
          <a:xfrm>
            <a:off x="2357438" y="2286000"/>
            <a:ext cx="76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скунс</a:t>
            </a:r>
          </a:p>
        </p:txBody>
      </p:sp>
      <p:pic>
        <p:nvPicPr>
          <p:cNvPr id="59403" name="Рисунок 14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5715000"/>
            <a:ext cx="547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ПРИРОДНЫЕ ЗОНЫ</a:t>
            </a:r>
          </a:p>
        </p:txBody>
      </p:sp>
      <p:sp>
        <p:nvSpPr>
          <p:cNvPr id="60418" name="TextBox 4"/>
          <p:cNvSpPr txBox="1">
            <a:spLocks noChangeArrowheads="1"/>
          </p:cNvSpPr>
          <p:nvPr/>
        </p:nvSpPr>
        <p:spPr bwMode="auto">
          <a:xfrm>
            <a:off x="1143000" y="4357688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травянистая пустыня</a:t>
            </a:r>
          </a:p>
        </p:txBody>
      </p:sp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1428750" y="1643063"/>
            <a:ext cx="1135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 тундра</a:t>
            </a:r>
          </a:p>
        </p:txBody>
      </p:sp>
      <p:sp>
        <p:nvSpPr>
          <p:cNvPr id="60420" name="TextBox 6"/>
          <p:cNvSpPr txBox="1">
            <a:spLocks noChangeArrowheads="1"/>
          </p:cNvSpPr>
          <p:nvPr/>
        </p:nvSpPr>
        <p:spPr bwMode="auto">
          <a:xfrm>
            <a:off x="1000125" y="3357563"/>
            <a:ext cx="3054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 широколиственный лес</a:t>
            </a:r>
          </a:p>
        </p:txBody>
      </p:sp>
      <p:sp>
        <p:nvSpPr>
          <p:cNvPr id="60421" name="TextBox 7"/>
          <p:cNvSpPr txBox="1">
            <a:spLocks noChangeArrowheads="1"/>
          </p:cNvSpPr>
          <p:nvPr/>
        </p:nvSpPr>
        <p:spPr bwMode="auto">
          <a:xfrm>
            <a:off x="857250" y="5429250"/>
            <a:ext cx="332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   влажный тропический лес</a:t>
            </a:r>
          </a:p>
        </p:txBody>
      </p:sp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1357313" y="2357438"/>
            <a:ext cx="1055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 тайга</a:t>
            </a:r>
          </a:p>
        </p:txBody>
      </p:sp>
      <p:pic>
        <p:nvPicPr>
          <p:cNvPr id="60423" name="Picture 2" descr="C:\Documents and Settings\new\Рабочий стол\рис. из интер\136427524965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928813"/>
            <a:ext cx="2689225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Рисунок 10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86438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>
            <a:stCxn id="60419" idx="2"/>
          </p:cNvCxnSpPr>
          <p:nvPr/>
        </p:nvCxnSpPr>
        <p:spPr>
          <a:xfrm rot="16200000" flipH="1">
            <a:off x="1826419" y="2183606"/>
            <a:ext cx="344488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1893888" y="4035425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1858169" y="5071269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1820863" y="3035300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ПРИРОДНЫЕ ЗОНЫ</a:t>
            </a:r>
            <a:endParaRPr lang="ru-RU" sz="2400" smtClean="0"/>
          </a:p>
        </p:txBody>
      </p:sp>
      <p:sp>
        <p:nvSpPr>
          <p:cNvPr id="61442" name="TextBox 4"/>
          <p:cNvSpPr txBox="1">
            <a:spLocks noChangeArrowheads="1"/>
          </p:cNvSpPr>
          <p:nvPr/>
        </p:nvSpPr>
        <p:spPr bwMode="auto">
          <a:xfrm>
            <a:off x="928688" y="2000250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А – много тепла и влаги</a:t>
            </a:r>
          </a:p>
        </p:txBody>
      </p:sp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857250" y="2857500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 – много тепла, почти нет влаги</a:t>
            </a:r>
          </a:p>
        </p:txBody>
      </p:sp>
      <p:sp>
        <p:nvSpPr>
          <p:cNvPr id="61444" name="TextBox 6"/>
          <p:cNvSpPr txBox="1">
            <a:spLocks noChangeArrowheads="1"/>
          </p:cNvSpPr>
          <p:nvPr/>
        </p:nvSpPr>
        <p:spPr bwMode="auto">
          <a:xfrm>
            <a:off x="857250" y="3714750"/>
            <a:ext cx="2868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– много тепла, но влаги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для лесов недостаточно</a:t>
            </a:r>
          </a:p>
        </p:txBody>
      </p:sp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928688" y="4786313"/>
            <a:ext cx="3379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Г – мало тепла, вечная мерзлота</a:t>
            </a:r>
          </a:p>
        </p:txBody>
      </p:sp>
      <p:sp>
        <p:nvSpPr>
          <p:cNvPr id="61446" name="TextBox 8"/>
          <p:cNvSpPr txBox="1">
            <a:spLocks noChangeArrowheads="1"/>
          </p:cNvSpPr>
          <p:nvPr/>
        </p:nvSpPr>
        <p:spPr bwMode="auto">
          <a:xfrm>
            <a:off x="5643563" y="4929188"/>
            <a:ext cx="90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тундра</a:t>
            </a:r>
          </a:p>
        </p:txBody>
      </p:sp>
      <p:sp>
        <p:nvSpPr>
          <p:cNvPr id="61447" name="TextBox 9"/>
          <p:cNvSpPr txBox="1">
            <a:spLocks noChangeArrowheads="1"/>
          </p:cNvSpPr>
          <p:nvPr/>
        </p:nvSpPr>
        <p:spPr bwMode="auto">
          <a:xfrm>
            <a:off x="5715000" y="1857375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влажный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тропический лес</a:t>
            </a:r>
          </a:p>
        </p:txBody>
      </p:sp>
      <p:sp>
        <p:nvSpPr>
          <p:cNvPr id="61448" name="TextBox 10"/>
          <p:cNvSpPr txBox="1">
            <a:spLocks noChangeArrowheads="1"/>
          </p:cNvSpPr>
          <p:nvPr/>
        </p:nvSpPr>
        <p:spPr bwMode="auto">
          <a:xfrm>
            <a:off x="5786438" y="285750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пустыня</a:t>
            </a:r>
          </a:p>
        </p:txBody>
      </p:sp>
      <p:sp>
        <p:nvSpPr>
          <p:cNvPr id="61449" name="TextBox 11"/>
          <p:cNvSpPr txBox="1">
            <a:spLocks noChangeArrowheads="1"/>
          </p:cNvSpPr>
          <p:nvPr/>
        </p:nvSpPr>
        <p:spPr bwMode="auto">
          <a:xfrm>
            <a:off x="5786438" y="3786188"/>
            <a:ext cx="1925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степи и саванны</a:t>
            </a:r>
          </a:p>
        </p:txBody>
      </p:sp>
      <p:pic>
        <p:nvPicPr>
          <p:cNvPr id="61450" name="Рисунок 12" descr="hom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715000"/>
            <a:ext cx="530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>
            <a:off x="4286250" y="2143125"/>
            <a:ext cx="121443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29125" y="3071813"/>
            <a:ext cx="100012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500563" y="4000500"/>
            <a:ext cx="107156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29125" y="5072063"/>
            <a:ext cx="1071563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ПРИРОДНЫЕ ЗОНЫ</a:t>
            </a:r>
            <a:endParaRPr lang="ru-RU" sz="2400" smtClean="0"/>
          </a:p>
        </p:txBody>
      </p:sp>
      <p:sp>
        <p:nvSpPr>
          <p:cNvPr id="62466" name="TextBox 3"/>
          <p:cNvSpPr txBox="1">
            <a:spLocks noChangeArrowheads="1"/>
          </p:cNvSpPr>
          <p:nvPr/>
        </p:nvSpPr>
        <p:spPr bwMode="auto">
          <a:xfrm>
            <a:off x="857250" y="1285875"/>
            <a:ext cx="204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Животные тайги:</a:t>
            </a:r>
          </a:p>
        </p:txBody>
      </p:sp>
      <p:pic>
        <p:nvPicPr>
          <p:cNvPr id="62467" name="Picture 2" descr="D:\ЛАРИСА\БИОЛОГИЯ\галерея\животные\729px-MattiParkkonen_Orava бе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2614613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5" descr="D:\ЛАРИСА\БИОЛОГИЯ\галерея\животные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500188"/>
            <a:ext cx="25892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 descr="D:\ЛАРИСА\БИОЛОГИЯ\галерея\животные\Super_20Squir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286250"/>
            <a:ext cx="29289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7" descr="D:\ЛАРИСА\БИОЛОГИЯ\галерея\животные\_________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357688"/>
            <a:ext cx="26654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Рисунок 10" descr="home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58188" y="6143625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TextBox 11"/>
          <p:cNvSpPr txBox="1">
            <a:spLocks noChangeArrowheads="1"/>
          </p:cNvSpPr>
          <p:nvPr/>
        </p:nvSpPr>
        <p:spPr bwMode="auto">
          <a:xfrm>
            <a:off x="3143250" y="19288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белка</a:t>
            </a:r>
          </a:p>
        </p:txBody>
      </p:sp>
      <p:sp>
        <p:nvSpPr>
          <p:cNvPr id="62473" name="TextBox 12"/>
          <p:cNvSpPr txBox="1">
            <a:spLocks noChangeArrowheads="1"/>
          </p:cNvSpPr>
          <p:nvPr/>
        </p:nvSpPr>
        <p:spPr bwMode="auto">
          <a:xfrm>
            <a:off x="5500688" y="3214688"/>
            <a:ext cx="882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соболь</a:t>
            </a:r>
          </a:p>
        </p:txBody>
      </p:sp>
      <p:sp>
        <p:nvSpPr>
          <p:cNvPr id="62474" name="TextBox 14"/>
          <p:cNvSpPr txBox="1">
            <a:spLocks noChangeArrowheads="1"/>
          </p:cNvSpPr>
          <p:nvPr/>
        </p:nvSpPr>
        <p:spPr bwMode="auto">
          <a:xfrm>
            <a:off x="3429000" y="4500563"/>
            <a:ext cx="65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лось</a:t>
            </a:r>
          </a:p>
        </p:txBody>
      </p:sp>
      <p:sp>
        <p:nvSpPr>
          <p:cNvPr id="62475" name="TextBox 15"/>
          <p:cNvSpPr txBox="1">
            <a:spLocks noChangeArrowheads="1"/>
          </p:cNvSpPr>
          <p:nvPr/>
        </p:nvSpPr>
        <p:spPr bwMode="auto">
          <a:xfrm>
            <a:off x="6286500" y="6072188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глухарь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СТРОЕНИЕ КЛЕТКИ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813" y="3714750"/>
          <a:ext cx="1643062" cy="500063"/>
        </p:xfrm>
        <a:graphic>
          <a:graphicData uri="http://schemas.openxmlformats.org/drawingml/2006/table">
            <a:tbl>
              <a:tblPr/>
              <a:tblGrid>
                <a:gridCol w="1643074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500438" y="2714625"/>
          <a:ext cx="1785937" cy="428625"/>
        </p:xfrm>
        <a:graphic>
          <a:graphicData uri="http://schemas.openxmlformats.org/drawingml/2006/table">
            <a:tbl>
              <a:tblPr/>
              <a:tblGrid>
                <a:gridCol w="1785950"/>
              </a:tblGrid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60438" y="2732088"/>
          <a:ext cx="1682750" cy="482600"/>
        </p:xfrm>
        <a:graphic>
          <a:graphicData uri="http://schemas.openxmlformats.org/drawingml/2006/table">
            <a:tbl>
              <a:tblPr/>
              <a:tblGrid>
                <a:gridCol w="1682476"/>
              </a:tblGrid>
              <a:tr h="4830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875" y="1785938"/>
          <a:ext cx="1793875" cy="500062"/>
        </p:xfrm>
        <a:graphic>
          <a:graphicData uri="http://schemas.openxmlformats.org/drawingml/2006/table">
            <a:tbl>
              <a:tblPr/>
              <a:tblGrid>
                <a:gridCol w="1794076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249988" y="2627313"/>
          <a:ext cx="1690687" cy="498475"/>
        </p:xfrm>
        <a:graphic>
          <a:graphicData uri="http://schemas.openxmlformats.org/drawingml/2006/table">
            <a:tbl>
              <a:tblPr/>
              <a:tblGrid>
                <a:gridCol w="1689904"/>
              </a:tblGrid>
              <a:tr h="4977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643313" y="3857625"/>
          <a:ext cx="1631950" cy="428625"/>
        </p:xfrm>
        <a:graphic>
          <a:graphicData uri="http://schemas.openxmlformats.org/drawingml/2006/table">
            <a:tbl>
              <a:tblPr/>
              <a:tblGrid>
                <a:gridCol w="1632031"/>
              </a:tblGrid>
              <a:tr h="4282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657600" y="4606925"/>
          <a:ext cx="1701800" cy="439738"/>
        </p:xfrm>
        <a:graphic>
          <a:graphicData uri="http://schemas.openxmlformats.org/drawingml/2006/table">
            <a:tbl>
              <a:tblPr/>
              <a:tblGrid>
                <a:gridCol w="1701478"/>
              </a:tblGrid>
              <a:tr h="4398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072313" y="3714750"/>
          <a:ext cx="1758950" cy="428625"/>
        </p:xfrm>
        <a:graphic>
          <a:graphicData uri="http://schemas.openxmlformats.org/drawingml/2006/table">
            <a:tbl>
              <a:tblPr/>
              <a:tblGrid>
                <a:gridCol w="1759352"/>
              </a:tblGrid>
              <a:tr h="4282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538913" y="4664075"/>
          <a:ext cx="1701800" cy="452438"/>
        </p:xfrm>
        <a:graphic>
          <a:graphicData uri="http://schemas.openxmlformats.org/drawingml/2006/table">
            <a:tbl>
              <a:tblPr/>
              <a:tblGrid>
                <a:gridCol w="1701479"/>
              </a:tblGrid>
              <a:tr h="4514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 rot="10800000" flipV="1">
            <a:off x="2357438" y="2286000"/>
            <a:ext cx="857250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43563" y="2214563"/>
            <a:ext cx="71437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178300" y="2535238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429500" y="3286125"/>
            <a:ext cx="642938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5357813" y="3214688"/>
            <a:ext cx="1357312" cy="1214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5286375" y="3214688"/>
            <a:ext cx="928688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2500313" y="3143250"/>
            <a:ext cx="3500437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6286500" y="3857626"/>
            <a:ext cx="1214437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72" name="TextBox 37"/>
          <p:cNvSpPr txBox="1">
            <a:spLocks noChangeArrowheads="1"/>
          </p:cNvSpPr>
          <p:nvPr/>
        </p:nvSpPr>
        <p:spPr bwMode="auto">
          <a:xfrm>
            <a:off x="785813" y="5072063"/>
            <a:ext cx="1416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цитоплазма</a:t>
            </a:r>
          </a:p>
        </p:txBody>
      </p:sp>
      <p:sp>
        <p:nvSpPr>
          <p:cNvPr id="17473" name="TextBox 38"/>
          <p:cNvSpPr txBox="1">
            <a:spLocks noChangeArrowheads="1"/>
          </p:cNvSpPr>
          <p:nvPr/>
        </p:nvSpPr>
        <p:spPr bwMode="auto">
          <a:xfrm>
            <a:off x="3143250" y="5214938"/>
            <a:ext cx="1384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хлоропласт</a:t>
            </a:r>
          </a:p>
        </p:txBody>
      </p:sp>
      <p:sp>
        <p:nvSpPr>
          <p:cNvPr id="17474" name="TextBox 39"/>
          <p:cNvSpPr txBox="1">
            <a:spLocks noChangeArrowheads="1"/>
          </p:cNvSpPr>
          <p:nvPr/>
        </p:nvSpPr>
        <p:spPr bwMode="auto">
          <a:xfrm>
            <a:off x="6429375" y="5500688"/>
            <a:ext cx="1539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митохондрия</a:t>
            </a:r>
          </a:p>
        </p:txBody>
      </p:sp>
      <p:sp>
        <p:nvSpPr>
          <p:cNvPr id="17475" name="TextBox 40"/>
          <p:cNvSpPr txBox="1">
            <a:spLocks noChangeArrowheads="1"/>
          </p:cNvSpPr>
          <p:nvPr/>
        </p:nvSpPr>
        <p:spPr bwMode="auto">
          <a:xfrm>
            <a:off x="785813" y="5500688"/>
            <a:ext cx="909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клетка</a:t>
            </a:r>
          </a:p>
        </p:txBody>
      </p:sp>
      <p:sp>
        <p:nvSpPr>
          <p:cNvPr id="17476" name="TextBox 41"/>
          <p:cNvSpPr txBox="1">
            <a:spLocks noChangeArrowheads="1"/>
          </p:cNvSpPr>
          <p:nvPr/>
        </p:nvSpPr>
        <p:spPr bwMode="auto">
          <a:xfrm>
            <a:off x="714375" y="4643438"/>
            <a:ext cx="1131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лизосома</a:t>
            </a:r>
          </a:p>
        </p:txBody>
      </p:sp>
      <p:sp>
        <p:nvSpPr>
          <p:cNvPr id="17477" name="TextBox 42"/>
          <p:cNvSpPr txBox="1">
            <a:spLocks noChangeArrowheads="1"/>
          </p:cNvSpPr>
          <p:nvPr/>
        </p:nvSpPr>
        <p:spPr bwMode="auto">
          <a:xfrm>
            <a:off x="785813" y="5929313"/>
            <a:ext cx="681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ядро</a:t>
            </a:r>
          </a:p>
        </p:txBody>
      </p:sp>
      <p:sp>
        <p:nvSpPr>
          <p:cNvPr id="17478" name="TextBox 43"/>
          <p:cNvSpPr txBox="1">
            <a:spLocks noChangeArrowheads="1"/>
          </p:cNvSpPr>
          <p:nvPr/>
        </p:nvSpPr>
        <p:spPr bwMode="auto">
          <a:xfrm>
            <a:off x="3214688" y="5786438"/>
            <a:ext cx="117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комплекс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Гольджи</a:t>
            </a:r>
          </a:p>
        </p:txBody>
      </p:sp>
      <p:sp>
        <p:nvSpPr>
          <p:cNvPr id="17479" name="TextBox 44"/>
          <p:cNvSpPr txBox="1">
            <a:spLocks noChangeArrowheads="1"/>
          </p:cNvSpPr>
          <p:nvPr/>
        </p:nvSpPr>
        <p:spPr bwMode="auto">
          <a:xfrm>
            <a:off x="4929188" y="5929313"/>
            <a:ext cx="687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ЭПС</a:t>
            </a:r>
          </a:p>
        </p:txBody>
      </p:sp>
      <p:sp>
        <p:nvSpPr>
          <p:cNvPr id="17480" name="TextBox 45"/>
          <p:cNvSpPr txBox="1">
            <a:spLocks noChangeArrowheads="1"/>
          </p:cNvSpPr>
          <p:nvPr/>
        </p:nvSpPr>
        <p:spPr bwMode="auto">
          <a:xfrm>
            <a:off x="6357938" y="5857875"/>
            <a:ext cx="1327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клеточная</a:t>
            </a:r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мембрана</a:t>
            </a:r>
          </a:p>
        </p:txBody>
      </p:sp>
      <p:pic>
        <p:nvPicPr>
          <p:cNvPr id="17481" name="Рисунок 46" descr="hom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6000750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82" name="TextBox 30"/>
          <p:cNvSpPr txBox="1">
            <a:spLocks noChangeArrowheads="1"/>
          </p:cNvSpPr>
          <p:nvPr/>
        </p:nvSpPr>
        <p:spPr bwMode="auto">
          <a:xfrm>
            <a:off x="500063" y="1214438"/>
            <a:ext cx="671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Заполните схему строения клетки предложенными терминами</a:t>
            </a:r>
          </a:p>
        </p:txBody>
      </p:sp>
      <p:pic>
        <p:nvPicPr>
          <p:cNvPr id="17483" name="Рисунок 31" descr="preimushhestva_jukoz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17145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ПРИРОДНЫЕ ЗОНЫ</a:t>
            </a:r>
            <a:endParaRPr lang="ru-RU" sz="2400" smtClean="0"/>
          </a:p>
        </p:txBody>
      </p:sp>
      <p:sp>
        <p:nvSpPr>
          <p:cNvPr id="63490" name="TextBox 3"/>
          <p:cNvSpPr txBox="1">
            <a:spLocks noChangeArrowheads="1"/>
          </p:cNvSpPr>
          <p:nvPr/>
        </p:nvSpPr>
        <p:spPr bwMode="auto">
          <a:xfrm>
            <a:off x="357188" y="1000125"/>
            <a:ext cx="1906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Растения тайги</a:t>
            </a:r>
            <a:r>
              <a:rPr lang="ru-RU">
                <a:latin typeface="Calibri" pitchFamily="34" charset="0"/>
              </a:rPr>
              <a:t>:</a:t>
            </a:r>
          </a:p>
        </p:txBody>
      </p:sp>
      <p:pic>
        <p:nvPicPr>
          <p:cNvPr id="63491" name="Picture 3" descr="D:\ЛАРИСА\БИОЛОГИЯ\галерея\растения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71625"/>
            <a:ext cx="257175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6" descr="D:\ЛАРИСА\БИОЛОГИЯ\галерея\рисунки\0_42039_4683ddfe_L берез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571750"/>
            <a:ext cx="24209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Box 12"/>
          <p:cNvSpPr txBox="1">
            <a:spLocks noChangeArrowheads="1"/>
          </p:cNvSpPr>
          <p:nvPr/>
        </p:nvSpPr>
        <p:spPr bwMode="auto">
          <a:xfrm>
            <a:off x="3857625" y="5000625"/>
            <a:ext cx="86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береза</a:t>
            </a:r>
          </a:p>
        </p:txBody>
      </p:sp>
      <p:sp>
        <p:nvSpPr>
          <p:cNvPr id="63494" name="TextBox 13"/>
          <p:cNvSpPr txBox="1">
            <a:spLocks noChangeArrowheads="1"/>
          </p:cNvSpPr>
          <p:nvPr/>
        </p:nvSpPr>
        <p:spPr bwMode="auto">
          <a:xfrm>
            <a:off x="1285875" y="3643313"/>
            <a:ext cx="784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осина</a:t>
            </a:r>
          </a:p>
        </p:txBody>
      </p:sp>
      <p:pic>
        <p:nvPicPr>
          <p:cNvPr id="63495" name="Рисунок 14" descr="hom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857875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Рисунок 15" descr="0_1c963_13621139_L лиственица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3929063"/>
            <a:ext cx="22272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TextBox 16"/>
          <p:cNvSpPr txBox="1">
            <a:spLocks noChangeArrowheads="1"/>
          </p:cNvSpPr>
          <p:nvPr/>
        </p:nvSpPr>
        <p:spPr bwMode="auto">
          <a:xfrm>
            <a:off x="6286500" y="3429000"/>
            <a:ext cx="1539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лиственница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ВИДЫ КЛЕТОК</a:t>
            </a:r>
          </a:p>
        </p:txBody>
      </p:sp>
      <p:pic>
        <p:nvPicPr>
          <p:cNvPr id="18434" name="Picture 4" descr="D:\ЛАРИСА\БИОЛОГИЯ\галерея\white-blood-ce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0"/>
            <a:ext cx="2800350" cy="1928813"/>
          </a:xfrm>
        </p:spPr>
      </p:pic>
      <p:pic>
        <p:nvPicPr>
          <p:cNvPr id="18435" name="Picture 5" descr="D:\ЛАРИСА\БИОЛОГИЯ\галерея\070719011244-large сперматозои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28612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D:\ЛАРИСА\БИОЛОГИЯ\галерея\image3 яйцеклетка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1428750"/>
            <a:ext cx="21431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D:\ЛАРИСА\БИОЛОГИЯ\галерея\risunok12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714750"/>
            <a:ext cx="142398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D:\ЛАРИСА\БИОЛОГИЯ\галерея\000029 костна яклет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857625"/>
            <a:ext cx="32353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5929313" y="1428750"/>
            <a:ext cx="2928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Какие клетки изображены?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Что между ними общего 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и чем они отличаются?</a:t>
            </a:r>
          </a:p>
        </p:txBody>
      </p:sp>
      <p:pic>
        <p:nvPicPr>
          <p:cNvPr id="18440" name="home.jpg" descr="C:\Documents and Settings\new\Рабочий стол\рис. из интер\home.jpg">
            <a:hlinkClick r:id="rId7" action="ppaction://hlinksldjump"/>
          </p:cNvPr>
          <p:cNvPicPr>
            <a:picLocks noChangeAspect="1"/>
          </p:cNvPicPr>
          <p:nvPr/>
        </p:nvPicPr>
        <p:blipFill>
          <a:blip r:link="rId8"/>
          <a:srcRect/>
          <a:stretch>
            <a:fillRect/>
          </a:stretch>
        </p:blipFill>
        <p:spPr bwMode="auto">
          <a:xfrm>
            <a:off x="8215313" y="5643563"/>
            <a:ext cx="6429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9" descr="preimushhestva_jukoza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9563" y="1214438"/>
            <a:ext cx="714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ОСОБЕННОСТИ РАСТИТЕЛЬНОЙ КЛЕТКИ</a:t>
            </a:r>
          </a:p>
        </p:txBody>
      </p:sp>
      <p:pic>
        <p:nvPicPr>
          <p:cNvPr id="19458" name="Picture 2" descr="D:\ЛАРИСА\БИОЛОГИЯ\галерея\risunok5 раст. клетк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428750"/>
            <a:ext cx="3086100" cy="4525963"/>
          </a:xfrm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714875" y="2214563"/>
            <a:ext cx="3786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Назовите отличительные особенности растительной клетки</a:t>
            </a:r>
          </a:p>
        </p:txBody>
      </p:sp>
      <p:pic>
        <p:nvPicPr>
          <p:cNvPr id="19460" name="Рисунок 5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429250"/>
            <a:ext cx="69056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preimushhestva_jukoz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31432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РАЗНООБРАЗИЕ ЖИВОГО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2000250"/>
          <a:ext cx="1785937" cy="500063"/>
        </p:xfrm>
        <a:graphic>
          <a:graphicData uri="http://schemas.openxmlformats.org/drawingml/2006/table">
            <a:tbl>
              <a:tblPr/>
              <a:tblGrid>
                <a:gridCol w="1785950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00375" y="2000250"/>
          <a:ext cx="1568450" cy="512763"/>
        </p:xfrm>
        <a:graphic>
          <a:graphicData uri="http://schemas.openxmlformats.org/drawingml/2006/table">
            <a:tbl>
              <a:tblPr/>
              <a:tblGrid>
                <a:gridCol w="1568552"/>
              </a:tblGrid>
              <a:tr h="513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143500" y="2000250"/>
          <a:ext cx="1514475" cy="500063"/>
        </p:xfrm>
        <a:graphic>
          <a:graphicData uri="http://schemas.openxmlformats.org/drawingml/2006/table">
            <a:tbl>
              <a:tblPr/>
              <a:tblGrid>
                <a:gridCol w="1514492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215188" y="1928813"/>
          <a:ext cx="1504950" cy="531812"/>
        </p:xfrm>
        <a:graphic>
          <a:graphicData uri="http://schemas.openxmlformats.org/drawingml/2006/table">
            <a:tbl>
              <a:tblPr/>
              <a:tblGrid>
                <a:gridCol w="1504709"/>
              </a:tblGrid>
              <a:tr h="5324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506" name="Picture 2" descr="D:\ЛАРИСА\БИОЛОГИЯ\галерея\bacterie Е. c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500563"/>
            <a:ext cx="19637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3" descr="D:\ЛАРИСА\БИОЛОГИЯ\галерея\животные\1213986845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4714875"/>
            <a:ext cx="17827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4" descr="D:\ЛАРИСА\БИОЛОГИЯ\галерея\рисунки\боровик в беломошник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46434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5" descr="C:\Documents and Settings\new\Рабочий стол\рис. из интер\1c377d06e9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4429125"/>
            <a:ext cx="20716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0" name="TextBox 11"/>
          <p:cNvSpPr txBox="1">
            <a:spLocks noChangeArrowheads="1"/>
          </p:cNvSpPr>
          <p:nvPr/>
        </p:nvSpPr>
        <p:spPr bwMode="auto">
          <a:xfrm>
            <a:off x="500063" y="2643188"/>
            <a:ext cx="1771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Позвоночные</a:t>
            </a:r>
          </a:p>
        </p:txBody>
      </p:sp>
      <p:sp>
        <p:nvSpPr>
          <p:cNvPr id="20511" name="TextBox 12"/>
          <p:cNvSpPr txBox="1">
            <a:spLocks noChangeArrowheads="1"/>
          </p:cNvSpPr>
          <p:nvPr/>
        </p:nvSpPr>
        <p:spPr bwMode="auto">
          <a:xfrm>
            <a:off x="571500" y="3071813"/>
            <a:ext cx="1425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Животные</a:t>
            </a:r>
          </a:p>
        </p:txBody>
      </p:sp>
      <p:sp>
        <p:nvSpPr>
          <p:cNvPr id="20512" name="TextBox 13"/>
          <p:cNvSpPr txBox="1">
            <a:spLocks noChangeArrowheads="1"/>
          </p:cNvSpPr>
          <p:nvPr/>
        </p:nvSpPr>
        <p:spPr bwMode="auto">
          <a:xfrm>
            <a:off x="642938" y="3500438"/>
            <a:ext cx="1281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Водоросли</a:t>
            </a:r>
          </a:p>
        </p:txBody>
      </p:sp>
      <p:sp>
        <p:nvSpPr>
          <p:cNvPr id="20513" name="TextBox 14"/>
          <p:cNvSpPr txBox="1">
            <a:spLocks noChangeArrowheads="1"/>
          </p:cNvSpPr>
          <p:nvPr/>
        </p:nvSpPr>
        <p:spPr bwMode="auto">
          <a:xfrm>
            <a:off x="3000375" y="2714625"/>
            <a:ext cx="2028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Беспозвоночные</a:t>
            </a:r>
          </a:p>
        </p:txBody>
      </p:sp>
      <p:sp>
        <p:nvSpPr>
          <p:cNvPr id="20514" name="TextBox 15"/>
          <p:cNvSpPr txBox="1">
            <a:spLocks noChangeArrowheads="1"/>
          </p:cNvSpPr>
          <p:nvPr/>
        </p:nvSpPr>
        <p:spPr bwMode="auto">
          <a:xfrm>
            <a:off x="3071813" y="3143250"/>
            <a:ext cx="135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Цветковые</a:t>
            </a:r>
          </a:p>
        </p:txBody>
      </p:sp>
      <p:sp>
        <p:nvSpPr>
          <p:cNvPr id="20515" name="TextBox 16"/>
          <p:cNvSpPr txBox="1">
            <a:spLocks noChangeArrowheads="1"/>
          </p:cNvSpPr>
          <p:nvPr/>
        </p:nvSpPr>
        <p:spPr bwMode="auto">
          <a:xfrm>
            <a:off x="3000375" y="3500438"/>
            <a:ext cx="989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Грибы</a:t>
            </a:r>
          </a:p>
        </p:txBody>
      </p:sp>
      <p:sp>
        <p:nvSpPr>
          <p:cNvPr id="20516" name="TextBox 17"/>
          <p:cNvSpPr txBox="1">
            <a:spLocks noChangeArrowheads="1"/>
          </p:cNvSpPr>
          <p:nvPr/>
        </p:nvSpPr>
        <p:spPr bwMode="auto">
          <a:xfrm>
            <a:off x="6357938" y="2714625"/>
            <a:ext cx="1266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Растения</a:t>
            </a:r>
          </a:p>
        </p:txBody>
      </p:sp>
      <p:sp>
        <p:nvSpPr>
          <p:cNvPr id="20517" name="TextBox 18"/>
          <p:cNvSpPr txBox="1">
            <a:spLocks noChangeArrowheads="1"/>
          </p:cNvSpPr>
          <p:nvPr/>
        </p:nvSpPr>
        <p:spPr bwMode="auto">
          <a:xfrm>
            <a:off x="6357938" y="3071813"/>
            <a:ext cx="1522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Лишайники</a:t>
            </a:r>
          </a:p>
        </p:txBody>
      </p:sp>
      <p:sp>
        <p:nvSpPr>
          <p:cNvPr id="20518" name="TextBox 19"/>
          <p:cNvSpPr txBox="1">
            <a:spLocks noChangeArrowheads="1"/>
          </p:cNvSpPr>
          <p:nvPr/>
        </p:nvSpPr>
        <p:spPr bwMode="auto">
          <a:xfrm>
            <a:off x="6429375" y="3500438"/>
            <a:ext cx="1195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Бактерии</a:t>
            </a:r>
          </a:p>
        </p:txBody>
      </p:sp>
      <p:pic>
        <p:nvPicPr>
          <p:cNvPr id="20519" name="Рисунок 20" descr="home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9625" y="6215063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/>
          <p:nvPr/>
        </p:nvCxnSpPr>
        <p:spPr>
          <a:xfrm rot="10800000" flipV="1">
            <a:off x="1214438" y="1500188"/>
            <a:ext cx="1571625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3679032" y="1750219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143500" y="1571625"/>
            <a:ext cx="500063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857875" y="1428750"/>
            <a:ext cx="17145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4" name="TextBox 32"/>
          <p:cNvSpPr txBox="1">
            <a:spLocks noChangeArrowheads="1"/>
          </p:cNvSpPr>
          <p:nvPr/>
        </p:nvSpPr>
        <p:spPr bwMode="auto">
          <a:xfrm>
            <a:off x="357188" y="6215063"/>
            <a:ext cx="425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Составьте схему из предложенных слов</a:t>
            </a:r>
          </a:p>
        </p:txBody>
      </p:sp>
      <p:sp>
        <p:nvSpPr>
          <p:cNvPr id="20525" name="TextBox 33"/>
          <p:cNvSpPr txBox="1">
            <a:spLocks noChangeArrowheads="1"/>
          </p:cNvSpPr>
          <p:nvPr/>
        </p:nvSpPr>
        <p:spPr bwMode="auto">
          <a:xfrm>
            <a:off x="2928938" y="1214438"/>
            <a:ext cx="2779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latin typeface="Times New Roman" pitchFamily="18" charset="0"/>
                <a:cs typeface="Times New Roman" pitchFamily="18" charset="0"/>
              </a:rPr>
              <a:t>Царства живой природы</a:t>
            </a:r>
          </a:p>
        </p:txBody>
      </p:sp>
      <p:pic>
        <p:nvPicPr>
          <p:cNvPr id="20526" name="Рисунок 26" descr="preimushhestva_jukoza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9563" y="85725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286000" y="857250"/>
            <a:ext cx="2428875" cy="1143000"/>
          </a:xfrm>
        </p:spPr>
        <p:txBody>
          <a:bodyPr/>
          <a:lstStyle/>
          <a:p>
            <a:r>
              <a:rPr lang="ru-RU" sz="1800" i="1" u="sng" smtClean="0">
                <a:latin typeface="Times New Roman" pitchFamily="18" charset="0"/>
                <a:cs typeface="Times New Roman" pitchFamily="18" charset="0"/>
              </a:rPr>
              <a:t>Кто лишний?</a:t>
            </a:r>
          </a:p>
        </p:txBody>
      </p:sp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642938" y="3857625"/>
            <a:ext cx="1477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Папоротник</a:t>
            </a:r>
          </a:p>
        </p:txBody>
      </p:sp>
      <p:sp>
        <p:nvSpPr>
          <p:cNvPr id="21507" name="TextBox 8"/>
          <p:cNvSpPr txBox="1">
            <a:spLocks noChangeArrowheads="1"/>
          </p:cNvSpPr>
          <p:nvPr/>
        </p:nvSpPr>
        <p:spPr bwMode="auto">
          <a:xfrm>
            <a:off x="5286375" y="3571875"/>
            <a:ext cx="1182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Трутовик</a:t>
            </a: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4500563" y="5214938"/>
            <a:ext cx="1363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Одуванчик</a:t>
            </a:r>
          </a:p>
        </p:txBody>
      </p:sp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3571875" y="6143625"/>
            <a:ext cx="1122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Актиния</a:t>
            </a:r>
          </a:p>
        </p:txBody>
      </p:sp>
      <p:pic>
        <p:nvPicPr>
          <p:cNvPr id="21510" name="Picture 6" descr="D:\ЛАРИСА\БИОЛОГИЯ\галерея\10005569544407546 папорот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0"/>
            <a:ext cx="20002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D:\ЛАРИСА\БИОЛОГИЯ\галерея\1343950a9c56 акти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500563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D:\ЛАРИСА\БИОЛОГИЯ\галерея\трутов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50018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D:\ЛАРИСА\БИОЛОГИЯ\галерея\2357fa3acd95 одуванч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4000500"/>
            <a:ext cx="18748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15" descr="home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5313" y="6072188"/>
            <a:ext cx="5000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Прямоугольник 11"/>
          <p:cNvSpPr>
            <a:spLocks noChangeArrowheads="1"/>
          </p:cNvSpPr>
          <p:nvPr/>
        </p:nvSpPr>
        <p:spPr bwMode="auto">
          <a:xfrm>
            <a:off x="2643188" y="642938"/>
            <a:ext cx="4090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РАЗНООБРАЗИЕ ЖИВОГО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1516" name="Рисунок 12" descr="preimushhestva_jukoza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5313" y="5214938"/>
            <a:ext cx="6667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857</Words>
  <Application>Microsoft Office PowerPoint</Application>
  <PresentationFormat>Экран (4:3)</PresentationFormat>
  <Paragraphs>314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Calibri</vt:lpstr>
      <vt:lpstr>Arial</vt:lpstr>
      <vt:lpstr>Times New Roman</vt:lpstr>
      <vt:lpstr>Тема Office</vt:lpstr>
      <vt:lpstr>ЖИЗНЬ НА ЗЕМЛЕ</vt:lpstr>
      <vt:lpstr>Слайд 2</vt:lpstr>
      <vt:lpstr>СТРОЕНИЕ МИКРОСКОПА</vt:lpstr>
      <vt:lpstr>ПРАВИЛА РАБОТЫ С МИКРОСКОПОМ</vt:lpstr>
      <vt:lpstr>СТРОЕНИЕ КЛЕТКИ</vt:lpstr>
      <vt:lpstr>ВИДЫ КЛЕТОК</vt:lpstr>
      <vt:lpstr>ОСОБЕННОСТИ РАСТИТЕЛЬНОЙ КЛЕТКИ</vt:lpstr>
      <vt:lpstr>РАЗНООБРАЗИЕ ЖИВОГО</vt:lpstr>
      <vt:lpstr>Кто лишний?</vt:lpstr>
      <vt:lpstr>Кто лишний?</vt:lpstr>
      <vt:lpstr>КЛАССИФИКАЦИЯ РАСТЕНИЙ</vt:lpstr>
      <vt:lpstr>КЛАССИФИКАЦИЯ ЖИВОТНЫХ</vt:lpstr>
      <vt:lpstr>СРЕДА ОБИТАНИЯ</vt:lpstr>
      <vt:lpstr>СРЕДА ОБИТАНИЯ</vt:lpstr>
      <vt:lpstr>ПРИЗ</vt:lpstr>
      <vt:lpstr>СРЕДА ОБИТАНИЯ</vt:lpstr>
      <vt:lpstr>СРЕДА ОБИТАНИЯ</vt:lpstr>
      <vt:lpstr>ЖИЗНЬ НА РАЗНЫХ МАТЕРИКАХ</vt:lpstr>
      <vt:lpstr>ЖИЗНЬ НА РАЗНЫХ МАТЕРИКАХ</vt:lpstr>
      <vt:lpstr>ЖИЗНЬ НА РАЗНЫХ МАТЕРИКАХ</vt:lpstr>
      <vt:lpstr>ЖИЗНЬ НА РАЗНЫХ МАТЕРИКАХ</vt:lpstr>
      <vt:lpstr>ЖИЗНЬ НА РАЗНЫХ МАТЕРИКАХ</vt:lpstr>
      <vt:lpstr>ПРИРОДНЫЕ ЗОНЫ</vt:lpstr>
      <vt:lpstr>ПРИРОДНЫЕ ЗОНЫ</vt:lpstr>
      <vt:lpstr>ПРИРОДНЫЕ ЗОНЫ</vt:lpstr>
      <vt:lpstr>ПРИРОДНЫЕ ЗОНЫ</vt:lpstr>
      <vt:lpstr>ПРИРОДНЫЕ ЗОНЫ</vt:lpstr>
      <vt:lpstr>СТРОЕНИЕ МИКРОСКОПА</vt:lpstr>
      <vt:lpstr>ПРАВИЛА РАБОТЫ С МИКРОСКОПОМ</vt:lpstr>
      <vt:lpstr>СТРОЕНИЕ КЛЕТКИ</vt:lpstr>
      <vt:lpstr>ВИДЫ КЛЕТОК</vt:lpstr>
      <vt:lpstr>ОСОБЕННОСТИ РАСТИТЕЛЬНОЙ КЛЕТКИ</vt:lpstr>
      <vt:lpstr>ЦАРСТВА ЖИВОЙ ПРИРОДЫ</vt:lpstr>
      <vt:lpstr>Слайд 34</vt:lpstr>
      <vt:lpstr>Слайд 35</vt:lpstr>
      <vt:lpstr>КЛАССИФИКАЦИЯ РАСТЕНИЙ</vt:lpstr>
      <vt:lpstr>КЛАССИФИКАЦИЯ ЖИВОТНЫХ</vt:lpstr>
      <vt:lpstr>СРЕДА ОБИТАНИЯ</vt:lpstr>
      <vt:lpstr>СРЕДА ОБИТАНИЯ</vt:lpstr>
      <vt:lpstr>СРЕДА ОБИТАНИЯ</vt:lpstr>
      <vt:lpstr>СРЕДА ОБИТАНИЯ</vt:lpstr>
      <vt:lpstr>Слайд 42</vt:lpstr>
      <vt:lpstr>ЖИЗНЬ НА РАЗНЫХ МАТЕРИКАХ</vt:lpstr>
      <vt:lpstr>ЖИЗНЬ НА РАЗНЫХ МАТЕРИКАХ</vt:lpstr>
      <vt:lpstr>ЖИЗНЬ НА РАЗНЫХ МАТЕРИКАХ</vt:lpstr>
      <vt:lpstr>ЖИЗНЬ НА РАЗНЫХ МАТЕРИКАХ</vt:lpstr>
      <vt:lpstr>ПРИРОДНЫЕ ЗОНЫ</vt:lpstr>
      <vt:lpstr>ПРИРОДНЫЕ ЗОНЫ</vt:lpstr>
      <vt:lpstr>ПРИРОДНЫЕ ЗОНЫ</vt:lpstr>
      <vt:lpstr>ПРИРОДНЫЕ ЗОНЫ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НА ЗЕМЛЕ</dc:title>
  <dc:creator>user</dc:creator>
  <cp:lastModifiedBy>nadezhda.pronskaya</cp:lastModifiedBy>
  <cp:revision>58</cp:revision>
  <dcterms:created xsi:type="dcterms:W3CDTF">2001-12-31T21:46:44Z</dcterms:created>
  <dcterms:modified xsi:type="dcterms:W3CDTF">2012-04-25T13:11:57Z</dcterms:modified>
</cp:coreProperties>
</file>