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4" r:id="rId4"/>
    <p:sldId id="262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397F"/>
    <a:srgbClr val="880E42"/>
    <a:srgbClr val="D41667"/>
    <a:srgbClr val="B749A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6" autoAdjust="0"/>
    <p:restoredTop sz="94660"/>
  </p:normalViewPr>
  <p:slideViewPr>
    <p:cSldViewPr>
      <p:cViewPr varScale="1">
        <p:scale>
          <a:sx n="70" d="100"/>
          <a:sy n="7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E93E5-D9EE-40DC-81BE-BAE813A31E6D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AA75A-E851-4DEB-BA20-CA769B8DF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5858D-67CE-43E8-BA60-0FD950381AF6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BEBE3-E5F9-43B6-9D5C-7B29ED551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80AD5-9F69-4F75-9E8B-2371D451AF00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86089-43D7-4425-A4FB-11A479C14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86258-DF65-4964-AEA9-1A4B8C22695E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6280F-379D-4C79-BD91-0B040DE26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2B24B-0C98-4E77-BA9A-FB8BD14DAF37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FFE8E-B822-4F82-9921-67B5A4EE7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4200D-0BE4-4B21-937B-F32FBA758B01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E3F90-9938-410C-9436-ADED04027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37552-4646-45DF-A6B9-11EB0E322E3F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F697C-189B-4108-98C6-81E2C9492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F1BCE-FE08-49A7-9ED5-6EDC16D3B931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7B67E-7DCA-4C89-9F42-EE3D28ED7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603A2-6DC7-484A-887A-2E8ACCCA5CAA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BAA63-BEEF-4706-BA28-1EAFC80EF3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4BF49-AE1D-499D-ACC2-F7F1F57354AA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9ECA1-97E1-4E51-823C-87FCD63D7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28F45-31D3-4B6E-9DDC-B7ABF1942DDD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6C96B-227D-4C7B-9D24-4746FB5E5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F6794C-F41A-4D49-B4F4-632906B53646}" type="datetimeFigureOut">
              <a:rPr lang="ru-RU"/>
              <a:pPr>
                <a:defRPr/>
              </a:pPr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41CA41-317A-4A08-89B0-AA7CEC602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77;&#1079;&#1077;&#1085;&#1090;&#1072;&#1094;&#1080;&#1103;%204.ppt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77;&#1079;&#1077;&#1085;&#1090;&#1072;&#1094;&#1080;&#1103;%206.ppt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Lomonosov's_Glasses.jpg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5.xml"/><Relationship Id="rId18" Type="http://schemas.openxmlformats.org/officeDocument/2006/relationships/slide" Target="slide10.xml"/><Relationship Id="rId3" Type="http://schemas.openxmlformats.org/officeDocument/2006/relationships/image" Target="../media/image4.jpeg"/><Relationship Id="rId21" Type="http://schemas.openxmlformats.org/officeDocument/2006/relationships/slide" Target="slide4.xml"/><Relationship Id="rId7" Type="http://schemas.openxmlformats.org/officeDocument/2006/relationships/image" Target="../media/image2.jpeg"/><Relationship Id="rId12" Type="http://schemas.openxmlformats.org/officeDocument/2006/relationships/slide" Target="slide6.xml"/><Relationship Id="rId17" Type="http://schemas.openxmlformats.org/officeDocument/2006/relationships/slide" Target="slide8.xml"/><Relationship Id="rId2" Type="http://schemas.openxmlformats.org/officeDocument/2006/relationships/slide" Target="slide12.xml"/><Relationship Id="rId16" Type="http://schemas.openxmlformats.org/officeDocument/2006/relationships/slide" Target="slide19.xml"/><Relationship Id="rId20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slide" Target="slide7.xml"/><Relationship Id="rId5" Type="http://schemas.openxmlformats.org/officeDocument/2006/relationships/image" Target="../media/image3.jpeg"/><Relationship Id="rId15" Type="http://schemas.openxmlformats.org/officeDocument/2006/relationships/image" Target="../media/image5.jpeg"/><Relationship Id="rId10" Type="http://schemas.openxmlformats.org/officeDocument/2006/relationships/image" Target="../media/image6.jpeg"/><Relationship Id="rId19" Type="http://schemas.openxmlformats.org/officeDocument/2006/relationships/slide" Target="slide11.xml"/><Relationship Id="rId4" Type="http://schemas.openxmlformats.org/officeDocument/2006/relationships/slide" Target="slide14.xml"/><Relationship Id="rId9" Type="http://schemas.openxmlformats.org/officeDocument/2006/relationships/slide" Target="slide18.xml"/><Relationship Id="rId14" Type="http://schemas.openxmlformats.org/officeDocument/2006/relationships/slide" Target="slide9.xml"/><Relationship Id="rId22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77;&#1079;&#1077;&#1085;&#1090;&#1072;&#1094;&#1080;&#1103;%205.ppt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F:\материал по ломоносову\Новая папка\хим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540932">
            <a:off x="6753225" y="4535488"/>
            <a:ext cx="1768475" cy="1428750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2051" name="Picture 8" descr="F:\материал по ломоносову\Новая папка\математи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529997">
            <a:off x="5180013" y="4525963"/>
            <a:ext cx="1768475" cy="1428750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2052" name="Picture 10" descr="F:\материал по ломоносову\Новая папка\географ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455445">
            <a:off x="3681413" y="4541838"/>
            <a:ext cx="1768475" cy="1428750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2053" name="Picture 7" descr="F:\материал по ломоносову\Новая папка\физи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578367">
            <a:off x="2106613" y="4521200"/>
            <a:ext cx="1768475" cy="1428750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2054" name="Picture 12" descr="F:\материал по ломоносову\Новая папка\ломонос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2438987">
            <a:off x="609600" y="4522788"/>
            <a:ext cx="1785938" cy="1443037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2055" name="WordArt 11"/>
          <p:cNvSpPr>
            <a:spLocks noChangeArrowheads="1" noChangeShapeType="1" noTextEdit="1"/>
          </p:cNvSpPr>
          <p:nvPr/>
        </p:nvSpPr>
        <p:spPr bwMode="auto">
          <a:xfrm>
            <a:off x="571500" y="428625"/>
            <a:ext cx="7929563" cy="3357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Игра:</a:t>
            </a:r>
          </a:p>
          <a:p>
            <a:pPr algn="ctr"/>
            <a:r>
              <a:rPr lang="ru-RU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"Калейдоскоп </a:t>
            </a:r>
          </a:p>
          <a:p>
            <a:pPr algn="ctr"/>
            <a:r>
              <a:rPr lang="ru-RU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естественных   наук"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3"/>
          <p:cNvSpPr txBox="1">
            <a:spLocks noChangeArrowheads="1"/>
          </p:cNvSpPr>
          <p:nvPr/>
        </p:nvSpPr>
        <p:spPr bwMode="auto">
          <a:xfrm>
            <a:off x="2500313" y="428625"/>
            <a:ext cx="4778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7030A0"/>
                </a:solidFill>
              </a:rPr>
              <a:t>  № 7    География</a:t>
            </a: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858125" y="5929313"/>
            <a:ext cx="928688" cy="714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агетная рамка 3"/>
          <p:cNvSpPr/>
          <p:nvPr/>
        </p:nvSpPr>
        <p:spPr>
          <a:xfrm>
            <a:off x="285750" y="5929313"/>
            <a:ext cx="1500188" cy="71437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/>
              <a:t>Ответ</a:t>
            </a:r>
          </a:p>
        </p:txBody>
      </p:sp>
      <p:sp>
        <p:nvSpPr>
          <p:cNvPr id="5" name="Содержимое 7"/>
          <p:cNvSpPr txBox="1">
            <a:spLocks/>
          </p:cNvSpPr>
          <p:nvPr/>
        </p:nvSpPr>
        <p:spPr>
          <a:xfrm>
            <a:off x="428625" y="1143000"/>
            <a:ext cx="8429625" cy="1928813"/>
          </a:xfrm>
          <a:prstGeom prst="rect">
            <a:avLst/>
          </a:prstGeom>
        </p:spPr>
        <p:txBody>
          <a:bodyPr/>
          <a:lstStyle/>
          <a:p>
            <a:pPr algn="just"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     До конца дней своих Михаил Ломоносов был верен русскому северу и Белому морю. Какой прибор для морского кораблевождения им был  разработан   в   помощь   морякам?</a:t>
            </a:r>
          </a:p>
          <a:p>
            <a:pPr algn="just">
              <a:defRPr/>
            </a:pPr>
            <a:r>
              <a:rPr lang="ru-RU" sz="2800" b="1" i="1" dirty="0">
                <a:solidFill>
                  <a:srgbClr val="002060"/>
                </a:solidFill>
                <a:latin typeface="+mn-lt"/>
              </a:rPr>
              <a:t>                          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u-RU" sz="3200" dirty="0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286000" y="5429250"/>
            <a:ext cx="49228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</a:rPr>
              <a:t> </a:t>
            </a:r>
            <a:r>
              <a:rPr lang="ru-RU" sz="3200" b="1">
                <a:solidFill>
                  <a:srgbClr val="002060"/>
                </a:solidFill>
              </a:rPr>
              <a:t>Самопишущий компас </a:t>
            </a:r>
          </a:p>
          <a:p>
            <a:pPr algn="ctr"/>
            <a:r>
              <a:rPr lang="ru-RU" sz="3200" b="1">
                <a:solidFill>
                  <a:srgbClr val="002060"/>
                </a:solidFill>
              </a:rPr>
              <a:t> Курсограф</a:t>
            </a:r>
            <a:endParaRPr lang="ru-RU" sz="3200"/>
          </a:p>
        </p:txBody>
      </p:sp>
      <p:pic>
        <p:nvPicPr>
          <p:cNvPr id="11269" name="Picture 5" descr="F:\материал по ломоносову\курсогра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3000375"/>
            <a:ext cx="10937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F:\материал по ломоносову\морской календарь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63" y="3000375"/>
            <a:ext cx="269557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571875" y="5143500"/>
            <a:ext cx="1533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2060"/>
                </a:solidFill>
              </a:rPr>
              <a:t> </a:t>
            </a:r>
            <a:r>
              <a:rPr lang="ru-RU" sz="2000" b="1">
                <a:solidFill>
                  <a:srgbClr val="002060"/>
                </a:solidFill>
              </a:rPr>
              <a:t>Морской</a:t>
            </a:r>
          </a:p>
          <a:p>
            <a:r>
              <a:rPr lang="ru-RU" sz="2000" b="1">
                <a:solidFill>
                  <a:srgbClr val="002060"/>
                </a:solidFill>
              </a:rPr>
              <a:t>календарь</a:t>
            </a:r>
            <a:endParaRPr lang="ru-RU" sz="200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28625" y="5143500"/>
            <a:ext cx="2122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</a:rPr>
              <a:t> </a:t>
            </a:r>
            <a:r>
              <a:rPr lang="ru-RU" sz="2000" b="1">
                <a:solidFill>
                  <a:srgbClr val="002060"/>
                </a:solidFill>
              </a:rPr>
              <a:t>Самопишущий</a:t>
            </a:r>
          </a:p>
          <a:p>
            <a:pPr algn="ctr"/>
            <a:r>
              <a:rPr lang="ru-RU" sz="2000" b="1">
                <a:solidFill>
                  <a:srgbClr val="002060"/>
                </a:solidFill>
              </a:rPr>
              <a:t>компас</a:t>
            </a:r>
            <a:endParaRPr lang="ru-RU" sz="2000"/>
          </a:p>
        </p:txBody>
      </p:sp>
      <p:pic>
        <p:nvPicPr>
          <p:cNvPr id="11271" name="Picture 7" descr="F:\материал по ломоносову\штурвал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50" y="3000375"/>
            <a:ext cx="27654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6643688" y="5214938"/>
            <a:ext cx="1393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2060"/>
                </a:solidFill>
              </a:rPr>
              <a:t> </a:t>
            </a:r>
            <a:r>
              <a:rPr lang="ru-RU" sz="2000" b="1">
                <a:solidFill>
                  <a:srgbClr val="002060"/>
                </a:solidFill>
              </a:rPr>
              <a:t>Штурвал</a:t>
            </a:r>
            <a:endParaRPr lang="ru-RU" sz="2000"/>
          </a:p>
        </p:txBody>
      </p:sp>
      <p:pic>
        <p:nvPicPr>
          <p:cNvPr id="15" name="Picture 5" descr="F:\материал по ломоносову\курсогра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285875"/>
            <a:ext cx="204311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F:\материал по ломоносову\курсограф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13" y="1285875"/>
            <a:ext cx="2643187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 descr="F:\материал по ломоносову\курсограф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88" y="3571875"/>
            <a:ext cx="257175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1" descr="F:\материал по ломоносову\курсограф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88" y="1285875"/>
            <a:ext cx="25654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0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858125" y="5929313"/>
            <a:ext cx="928688" cy="714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агетная рамка 3"/>
          <p:cNvSpPr/>
          <p:nvPr/>
        </p:nvSpPr>
        <p:spPr>
          <a:xfrm>
            <a:off x="285750" y="5929313"/>
            <a:ext cx="1500188" cy="71437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/>
              <a:t>Ответ</a:t>
            </a:r>
          </a:p>
        </p:txBody>
      </p:sp>
      <p:sp>
        <p:nvSpPr>
          <p:cNvPr id="5" name="Прямоугольник 4">
            <a:hlinkClick r:id="rId3" action="ppaction://hlinkpres?slideindex=1&amp;slidetitle="/>
          </p:cNvPr>
          <p:cNvSpPr/>
          <p:nvPr/>
        </p:nvSpPr>
        <p:spPr>
          <a:xfrm>
            <a:off x="1714500" y="1285875"/>
            <a:ext cx="5929313" cy="1500188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7030A0"/>
                </a:solidFill>
              </a:rPr>
              <a:t>Орден Ломоносова</a:t>
            </a:r>
          </a:p>
        </p:txBody>
      </p:sp>
      <p:sp>
        <p:nvSpPr>
          <p:cNvPr id="12293" name="TextBox 13"/>
          <p:cNvSpPr txBox="1">
            <a:spLocks noChangeArrowheads="1"/>
          </p:cNvSpPr>
          <p:nvPr/>
        </p:nvSpPr>
        <p:spPr bwMode="auto">
          <a:xfrm>
            <a:off x="2214563" y="428625"/>
            <a:ext cx="48910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7030A0"/>
                </a:solidFill>
              </a:rPr>
              <a:t>  № 8 Презентация</a:t>
            </a:r>
          </a:p>
        </p:txBody>
      </p:sp>
      <p:pic>
        <p:nvPicPr>
          <p:cNvPr id="12294" name="Picture 12" descr="F:\материал по ломоносову\Новая папка\ломоносов.jpg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88" y="3143250"/>
            <a:ext cx="4000500" cy="3232150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3"/>
          <p:cNvSpPr txBox="1">
            <a:spLocks noChangeArrowheads="1"/>
          </p:cNvSpPr>
          <p:nvPr/>
        </p:nvSpPr>
        <p:spPr bwMode="auto">
          <a:xfrm>
            <a:off x="2357438" y="214313"/>
            <a:ext cx="4635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7030A0"/>
                </a:solidFill>
              </a:rPr>
              <a:t>  № 9   География</a:t>
            </a: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858125" y="5929313"/>
            <a:ext cx="928688" cy="714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агетная рамка 3"/>
          <p:cNvSpPr/>
          <p:nvPr/>
        </p:nvSpPr>
        <p:spPr>
          <a:xfrm>
            <a:off x="285750" y="5929313"/>
            <a:ext cx="1500188" cy="71437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/>
              <a:t>Ответ</a:t>
            </a:r>
          </a:p>
        </p:txBody>
      </p:sp>
      <p:sp>
        <p:nvSpPr>
          <p:cNvPr id="5" name="Содержимое 7"/>
          <p:cNvSpPr txBox="1">
            <a:spLocks/>
          </p:cNvSpPr>
          <p:nvPr/>
        </p:nvSpPr>
        <p:spPr>
          <a:xfrm>
            <a:off x="428625" y="928688"/>
            <a:ext cx="8429625" cy="785812"/>
          </a:xfrm>
          <a:prstGeom prst="rect">
            <a:avLst/>
          </a:prstGeom>
        </p:spPr>
        <p:txBody>
          <a:bodyPr/>
          <a:lstStyle/>
          <a:p>
            <a:pPr algn="just">
              <a:defRPr/>
            </a:pPr>
            <a:r>
              <a:rPr lang="ru-RU" sz="2800" dirty="0">
                <a:latin typeface="+mn-lt"/>
              </a:rPr>
              <a:t>    </a:t>
            </a:r>
            <a:r>
              <a:rPr lang="ru-RU" sz="2800" b="1" dirty="0">
                <a:solidFill>
                  <a:srgbClr val="002060"/>
                </a:solidFill>
              </a:rPr>
              <a:t>Какую часть России изучал Ломоносов? 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u-RU" sz="3200" dirty="0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143250" y="5715000"/>
            <a:ext cx="29511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002060"/>
                </a:solidFill>
              </a:rPr>
              <a:t>Арктику</a:t>
            </a:r>
            <a:endParaRPr lang="ru-RU" sz="5400"/>
          </a:p>
        </p:txBody>
      </p:sp>
      <p:pic>
        <p:nvPicPr>
          <p:cNvPr id="13319" name="Picture 6" descr="F:\материал по ломоносову\природные зоны 3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428750"/>
            <a:ext cx="8001000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7" descr="F:\материал по ломоносову\природные зоны 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4429125"/>
            <a:ext cx="13684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F:\материал по ломоносову\природные зоны 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25" y="4572000"/>
            <a:ext cx="1255713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 descr="F:\материал по ломоносову\природные зоны 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643438"/>
            <a:ext cx="1255713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 descr="F:\материал по ломоносову\природные зоны 3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75" y="4572000"/>
            <a:ext cx="1214438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 descr="F:\материал по ломоносову\природные зоны 3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50" y="4357688"/>
            <a:ext cx="1341438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8" descr="F:\материал по ломоносову\природные зоны 3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28813" y="4643438"/>
            <a:ext cx="1255712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0.22049 -0.3988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3"/>
          <p:cNvSpPr txBox="1">
            <a:spLocks noChangeArrowheads="1"/>
          </p:cNvSpPr>
          <p:nvPr/>
        </p:nvSpPr>
        <p:spPr bwMode="auto">
          <a:xfrm>
            <a:off x="2714625" y="428625"/>
            <a:ext cx="40497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7030A0"/>
                </a:solidFill>
              </a:rPr>
              <a:t>  № 10   Физика</a:t>
            </a: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858125" y="5929313"/>
            <a:ext cx="928688" cy="714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агетная рамка 3"/>
          <p:cNvSpPr/>
          <p:nvPr/>
        </p:nvSpPr>
        <p:spPr>
          <a:xfrm>
            <a:off x="285750" y="5929313"/>
            <a:ext cx="1500188" cy="71437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/>
              <a:t>Ответ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63" y="1214438"/>
            <a:ext cx="8143875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    Разгадав кроссворд,  вы узнаете, что называл </a:t>
            </a:r>
            <a:r>
              <a:rPr lang="ru-RU" sz="2800" b="1" dirty="0">
                <a:solidFill>
                  <a:srgbClr val="B749A2"/>
                </a:solidFill>
                <a:latin typeface="+mn-lt"/>
              </a:rPr>
              <a:t>корпускулами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    Ломоносов? </a:t>
            </a:r>
          </a:p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 	</a:t>
            </a:r>
          </a:p>
        </p:txBody>
      </p:sp>
      <p:sp>
        <p:nvSpPr>
          <p:cNvPr id="14342" name="Прямоугольник 5"/>
          <p:cNvSpPr>
            <a:spLocks noChangeArrowheads="1"/>
          </p:cNvSpPr>
          <p:nvPr/>
        </p:nvSpPr>
        <p:spPr bwMode="auto">
          <a:xfrm>
            <a:off x="3071813" y="5715000"/>
            <a:ext cx="28527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2060"/>
                </a:solidFill>
              </a:rPr>
              <a:t>молекула</a:t>
            </a:r>
            <a:endParaRPr lang="ru-RU" sz="440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71700" y="2168525"/>
          <a:ext cx="5329260" cy="3260104"/>
        </p:xfrm>
        <a:graphic>
          <a:graphicData uri="http://schemas.openxmlformats.org/drawingml/2006/table">
            <a:tbl>
              <a:tblPr/>
              <a:tblGrid>
                <a:gridCol w="355284"/>
                <a:gridCol w="355284"/>
                <a:gridCol w="355284"/>
                <a:gridCol w="355284"/>
                <a:gridCol w="355284"/>
                <a:gridCol w="355284"/>
                <a:gridCol w="355284"/>
                <a:gridCol w="355284"/>
                <a:gridCol w="355284"/>
                <a:gridCol w="355284"/>
                <a:gridCol w="355284"/>
                <a:gridCol w="355284"/>
                <a:gridCol w="355284"/>
                <a:gridCol w="355284"/>
                <a:gridCol w="355284"/>
              </a:tblGrid>
              <a:tr h="400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0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94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0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940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086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086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52775" algn="l"/>
                        </a:tabLs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3125" y="2214563"/>
          <a:ext cx="5329238" cy="3263904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4013"/>
                <a:gridCol w="355600"/>
                <a:gridCol w="355600"/>
                <a:gridCol w="355600"/>
                <a:gridCol w="355600"/>
                <a:gridCol w="354012"/>
                <a:gridCol w="355600"/>
                <a:gridCol w="355600"/>
                <a:gridCol w="355600"/>
                <a:gridCol w="355600"/>
                <a:gridCol w="354013"/>
                <a:gridCol w="355600"/>
                <a:gridCol w="355600"/>
              </a:tblGrid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6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63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3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33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3152775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143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3"/>
          <p:cNvSpPr txBox="1">
            <a:spLocks noChangeArrowheads="1"/>
          </p:cNvSpPr>
          <p:nvPr/>
        </p:nvSpPr>
        <p:spPr bwMode="auto">
          <a:xfrm>
            <a:off x="2214563" y="428625"/>
            <a:ext cx="50307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7030A0"/>
                </a:solidFill>
              </a:rPr>
              <a:t>  № 11  Математика</a:t>
            </a: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858125" y="5929313"/>
            <a:ext cx="928688" cy="714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агетная рамка 3"/>
          <p:cNvSpPr/>
          <p:nvPr/>
        </p:nvSpPr>
        <p:spPr>
          <a:xfrm>
            <a:off x="285750" y="5929313"/>
            <a:ext cx="1500188" cy="71437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/>
              <a:t>Ответ</a:t>
            </a:r>
          </a:p>
        </p:txBody>
      </p:sp>
      <p:sp>
        <p:nvSpPr>
          <p:cNvPr id="5" name="Содержимое 7"/>
          <p:cNvSpPr txBox="1">
            <a:spLocks/>
          </p:cNvSpPr>
          <p:nvPr/>
        </p:nvSpPr>
        <p:spPr>
          <a:xfrm>
            <a:off x="785813" y="1214438"/>
            <a:ext cx="7715250" cy="12144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      </a:t>
            </a:r>
            <a:r>
              <a:rPr lang="ru-RU" sz="2800" b="1" dirty="0">
                <a:solidFill>
                  <a:srgbClr val="002060"/>
                </a:solidFill>
              </a:rPr>
              <a:t>Убрав лишнюю букву, вы узнаете  знаменитое высказывание Ломоносова.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u-RU" sz="3200" dirty="0">
              <a:latin typeface="+mn-lt"/>
            </a:endParaRPr>
          </a:p>
        </p:txBody>
      </p:sp>
      <p:sp>
        <p:nvSpPr>
          <p:cNvPr id="7" name="Содержимое 7"/>
          <p:cNvSpPr txBox="1">
            <a:spLocks/>
          </p:cNvSpPr>
          <p:nvPr/>
        </p:nvSpPr>
        <p:spPr>
          <a:xfrm>
            <a:off x="1000125" y="2714625"/>
            <a:ext cx="7786688" cy="17145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rgbClr val="8F397F"/>
                </a:solidFill>
              </a:rPr>
              <a:t>«</a:t>
            </a:r>
            <a:r>
              <a:rPr lang="ru-RU" sz="3200" b="1" dirty="0" err="1">
                <a:solidFill>
                  <a:srgbClr val="8F397F"/>
                </a:solidFill>
              </a:rPr>
              <a:t>Мллателмалтику</a:t>
            </a:r>
            <a:r>
              <a:rPr lang="ru-RU" sz="3200" b="1" dirty="0">
                <a:solidFill>
                  <a:srgbClr val="8F397F"/>
                </a:solidFill>
              </a:rPr>
              <a:t> луже </a:t>
            </a:r>
            <a:r>
              <a:rPr lang="ru-RU" sz="3200" b="1" dirty="0" err="1">
                <a:solidFill>
                  <a:srgbClr val="8F397F"/>
                </a:solidFill>
              </a:rPr>
              <a:t>злателм</a:t>
            </a:r>
            <a:r>
              <a:rPr lang="ru-RU" sz="3200" b="1" dirty="0">
                <a:solidFill>
                  <a:srgbClr val="8F397F"/>
                </a:solidFill>
              </a:rPr>
              <a:t> </a:t>
            </a:r>
            <a:r>
              <a:rPr lang="ru-RU" sz="3200" b="1" dirty="0" err="1">
                <a:solidFill>
                  <a:srgbClr val="8F397F"/>
                </a:solidFill>
              </a:rPr>
              <a:t>нладло</a:t>
            </a:r>
            <a:r>
              <a:rPr lang="ru-RU" sz="3200" b="1" dirty="0">
                <a:solidFill>
                  <a:srgbClr val="8F397F"/>
                </a:solidFill>
              </a:rPr>
              <a:t>  </a:t>
            </a:r>
            <a:r>
              <a:rPr lang="ru-RU" sz="3200" b="1" dirty="0" err="1">
                <a:solidFill>
                  <a:srgbClr val="8F397F"/>
                </a:solidFill>
              </a:rPr>
              <a:t>улчилть</a:t>
            </a:r>
            <a:r>
              <a:rPr lang="ru-RU" sz="3200" b="1" dirty="0">
                <a:solidFill>
                  <a:srgbClr val="8F397F"/>
                </a:solidFill>
              </a:rPr>
              <a:t>,  </a:t>
            </a:r>
            <a:r>
              <a:rPr lang="ru-RU" sz="3200" b="1" dirty="0" err="1">
                <a:solidFill>
                  <a:srgbClr val="8F397F"/>
                </a:solidFill>
              </a:rPr>
              <a:t>чтло</a:t>
            </a:r>
            <a:r>
              <a:rPr lang="ru-RU" sz="3200" b="1" dirty="0">
                <a:solidFill>
                  <a:srgbClr val="8F397F"/>
                </a:solidFill>
              </a:rPr>
              <a:t> </a:t>
            </a:r>
            <a:r>
              <a:rPr lang="ru-RU" sz="3200" b="1" dirty="0" err="1">
                <a:solidFill>
                  <a:srgbClr val="8F397F"/>
                </a:solidFill>
              </a:rPr>
              <a:t>онла</a:t>
            </a:r>
            <a:r>
              <a:rPr lang="ru-RU" sz="3200" b="1" dirty="0">
                <a:solidFill>
                  <a:srgbClr val="8F397F"/>
                </a:solidFill>
              </a:rPr>
              <a:t> </a:t>
            </a:r>
            <a:r>
              <a:rPr lang="ru-RU" sz="3200" b="1" dirty="0" err="1">
                <a:solidFill>
                  <a:srgbClr val="8F397F"/>
                </a:solidFill>
              </a:rPr>
              <a:t>улм</a:t>
            </a:r>
            <a:r>
              <a:rPr lang="ru-RU" sz="3200" b="1" dirty="0">
                <a:solidFill>
                  <a:srgbClr val="8F397F"/>
                </a:solidFill>
              </a:rPr>
              <a:t> в </a:t>
            </a:r>
            <a:r>
              <a:rPr lang="ru-RU" sz="3200" b="1" dirty="0" err="1">
                <a:solidFill>
                  <a:srgbClr val="8F397F"/>
                </a:solidFill>
              </a:rPr>
              <a:t>плорлядлок</a:t>
            </a:r>
            <a:r>
              <a:rPr lang="ru-RU" sz="3200" b="1" dirty="0">
                <a:solidFill>
                  <a:srgbClr val="8F397F"/>
                </a:solidFill>
              </a:rPr>
              <a:t> </a:t>
            </a:r>
            <a:r>
              <a:rPr lang="ru-RU" sz="3200" b="1" dirty="0" err="1">
                <a:solidFill>
                  <a:srgbClr val="8F397F"/>
                </a:solidFill>
              </a:rPr>
              <a:t>прилволдитл</a:t>
            </a:r>
            <a:r>
              <a:rPr lang="ru-RU" sz="3200" b="1" dirty="0">
                <a:solidFill>
                  <a:srgbClr val="8F397F"/>
                </a:solidFill>
              </a:rPr>
              <a:t>».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u-RU" sz="3200" dirty="0">
              <a:latin typeface="+mn-lt"/>
            </a:endParaRPr>
          </a:p>
        </p:txBody>
      </p:sp>
      <p:sp>
        <p:nvSpPr>
          <p:cNvPr id="8" name="Содержимое 7"/>
          <p:cNvSpPr txBox="1">
            <a:spLocks/>
          </p:cNvSpPr>
          <p:nvPr/>
        </p:nvSpPr>
        <p:spPr>
          <a:xfrm>
            <a:off x="785813" y="2714625"/>
            <a:ext cx="7786687" cy="17145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rgbClr val="8F397F"/>
                </a:solidFill>
              </a:rPr>
              <a:t>«Математику уже затем надо  учить,  что она ум в порядок приводит».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u-RU" sz="3200" dirty="0">
              <a:latin typeface="+mn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3"/>
          <p:cNvSpPr txBox="1">
            <a:spLocks noChangeArrowheads="1"/>
          </p:cNvSpPr>
          <p:nvPr/>
        </p:nvSpPr>
        <p:spPr bwMode="auto">
          <a:xfrm>
            <a:off x="2714625" y="285750"/>
            <a:ext cx="40497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7030A0"/>
                </a:solidFill>
              </a:rPr>
              <a:t>  № 12   Физика</a:t>
            </a: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858125" y="5929313"/>
            <a:ext cx="928688" cy="714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агетная рамка 3"/>
          <p:cNvSpPr/>
          <p:nvPr/>
        </p:nvSpPr>
        <p:spPr>
          <a:xfrm>
            <a:off x="285750" y="5929313"/>
            <a:ext cx="1500188" cy="71437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/>
              <a:t>Ответ</a:t>
            </a:r>
          </a:p>
        </p:txBody>
      </p:sp>
      <p:sp>
        <p:nvSpPr>
          <p:cNvPr id="5" name="Содержимое 7"/>
          <p:cNvSpPr txBox="1">
            <a:spLocks/>
          </p:cNvSpPr>
          <p:nvPr/>
        </p:nvSpPr>
        <p:spPr>
          <a:xfrm>
            <a:off x="571500" y="1071563"/>
            <a:ext cx="8215313" cy="2286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      В одном  из стихотворений Ломоносов вопрошал:     </a:t>
            </a:r>
            <a:r>
              <a:rPr lang="ru-RU" sz="2800" b="1" dirty="0">
                <a:solidFill>
                  <a:srgbClr val="880E42"/>
                </a:solidFill>
                <a:latin typeface="+mn-lt"/>
              </a:rPr>
              <a:t>«Как может быть, чтоб мерзлый пар</a:t>
            </a:r>
          </a:p>
          <a:p>
            <a:pPr>
              <a:defRPr/>
            </a:pPr>
            <a:r>
              <a:rPr lang="ru-RU" sz="2800" b="1" dirty="0">
                <a:solidFill>
                  <a:srgbClr val="880E42"/>
                </a:solidFill>
                <a:latin typeface="+mn-lt"/>
              </a:rPr>
              <a:t>                           среди зимы   рождал пожар»</a:t>
            </a:r>
          </a:p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Какому природному явлению посвящены эти строки?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u-RU" sz="3200" dirty="0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857500" y="5857875"/>
            <a:ext cx="4165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002060"/>
                </a:solidFill>
              </a:rPr>
              <a:t>Северное сияние</a:t>
            </a:r>
          </a:p>
        </p:txBody>
      </p:sp>
      <p:pic>
        <p:nvPicPr>
          <p:cNvPr id="16389" name="Picture 5" descr="H:\материал по ломоносову\северное сияние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3357563"/>
            <a:ext cx="2362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H:\материал по ломоносову\снегопад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3357563"/>
            <a:ext cx="2538413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H:\материал по ломоносову\гало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75" y="3357563"/>
            <a:ext cx="309403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28625" y="5286375"/>
            <a:ext cx="24828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</a:rPr>
              <a:t>Северное сияние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43375" y="5286375"/>
            <a:ext cx="7794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</a:rPr>
              <a:t>Гало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58000" y="5286375"/>
            <a:ext cx="14398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</a:rPr>
              <a:t>Снегопад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638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4792E-6 L 0.31615 -0.0568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3"/>
          <p:cNvSpPr txBox="1">
            <a:spLocks noChangeArrowheads="1"/>
          </p:cNvSpPr>
          <p:nvPr/>
        </p:nvSpPr>
        <p:spPr bwMode="auto">
          <a:xfrm>
            <a:off x="2857500" y="357188"/>
            <a:ext cx="36941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7030A0"/>
                </a:solidFill>
              </a:rPr>
              <a:t>  № 13  Химия</a:t>
            </a: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858125" y="5929313"/>
            <a:ext cx="928688" cy="714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агетная рамка 3"/>
          <p:cNvSpPr/>
          <p:nvPr/>
        </p:nvSpPr>
        <p:spPr>
          <a:xfrm>
            <a:off x="285750" y="5929313"/>
            <a:ext cx="1500188" cy="71437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/>
              <a:t>Ответ</a:t>
            </a:r>
          </a:p>
        </p:txBody>
      </p:sp>
      <p:sp>
        <p:nvSpPr>
          <p:cNvPr id="5" name="Содержимое 7"/>
          <p:cNvSpPr txBox="1">
            <a:spLocks/>
          </p:cNvSpPr>
          <p:nvPr/>
        </p:nvSpPr>
        <p:spPr>
          <a:xfrm>
            <a:off x="785813" y="1071563"/>
            <a:ext cx="7715250" cy="4714875"/>
          </a:xfrm>
          <a:prstGeom prst="rect">
            <a:avLst/>
          </a:prstGeom>
        </p:spPr>
        <p:txBody>
          <a:bodyPr/>
          <a:lstStyle/>
          <a:p>
            <a:pPr algn="just"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      Известный немецкий химик Фридрих </a:t>
            </a:r>
            <a:r>
              <a:rPr lang="ru-RU" sz="2800" b="1" dirty="0" err="1">
                <a:solidFill>
                  <a:srgbClr val="002060"/>
                </a:solidFill>
                <a:latin typeface="+mn-lt"/>
              </a:rPr>
              <a:t>Генкель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 знакомил студентов и Ломоносова с образцами руд и основами металлургии. Но только в своей химической лаборатории М. Ломоносову удалось найти состав, рецепт которого в Германии тщательно скрывался.</a:t>
            </a:r>
          </a:p>
          <a:p>
            <a:pPr algn="just"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    </a:t>
            </a:r>
          </a:p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       Что в </a:t>
            </a:r>
          </a:p>
          <a:p>
            <a:pPr algn="just"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чёрном ящике?</a:t>
            </a:r>
          </a:p>
          <a:p>
            <a:pPr>
              <a:defRPr/>
            </a:pPr>
            <a:endParaRPr lang="ru-RU" sz="2800" b="1" dirty="0">
              <a:solidFill>
                <a:srgbClr val="002060"/>
              </a:solidFill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u-RU" sz="3200" dirty="0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286000" y="5715000"/>
            <a:ext cx="52149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2060"/>
                </a:solidFill>
              </a:rPr>
              <a:t> Состав для получения фарфора – фарфоровая посуда</a:t>
            </a:r>
            <a:endParaRPr lang="ru-RU" sz="2400"/>
          </a:p>
        </p:txBody>
      </p:sp>
      <p:sp>
        <p:nvSpPr>
          <p:cNvPr id="8" name="Прямоугольник 7"/>
          <p:cNvSpPr/>
          <p:nvPr/>
        </p:nvSpPr>
        <p:spPr>
          <a:xfrm>
            <a:off x="3643313" y="4286250"/>
            <a:ext cx="1928812" cy="13573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Блок-схема: данные 8"/>
          <p:cNvSpPr/>
          <p:nvPr/>
        </p:nvSpPr>
        <p:spPr>
          <a:xfrm>
            <a:off x="3643313" y="3857625"/>
            <a:ext cx="2428875" cy="357188"/>
          </a:xfrm>
          <a:prstGeom prst="flowChartInputOutp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Блок-схема: данные 9"/>
          <p:cNvSpPr/>
          <p:nvPr/>
        </p:nvSpPr>
        <p:spPr>
          <a:xfrm rot="5400000" flipH="1">
            <a:off x="5072063" y="4572000"/>
            <a:ext cx="1571625" cy="428625"/>
          </a:xfrm>
          <a:prstGeom prst="flowChartInputOutp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714750" y="3929063"/>
            <a:ext cx="500063" cy="2857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>
            <a:off x="4214813" y="3929063"/>
            <a:ext cx="1785937" cy="1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4" name="Picture 6" descr="H:\материал по ломоносову\форфоровая посуда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2643188"/>
            <a:ext cx="392588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-0.01757 L 0.15868 -0.03654 C 0.18142 -0.04186 0.20642 -0.03284 0.22795 -0.01341 C 0.25295 0.00902 0.26753 0.03608 0.27344 0.06545 L 0.3 0.20305 " pathEditMode="relative" rAng="2037859" ptsTypes="FffFF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19653E-6 L 0.00035 -0.2154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3"/>
          <p:cNvSpPr txBox="1">
            <a:spLocks noChangeArrowheads="1"/>
          </p:cNvSpPr>
          <p:nvPr/>
        </p:nvSpPr>
        <p:spPr bwMode="auto">
          <a:xfrm>
            <a:off x="2357438" y="428625"/>
            <a:ext cx="4921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7030A0"/>
                </a:solidFill>
              </a:rPr>
              <a:t>  № 14   География</a:t>
            </a: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858125" y="5929313"/>
            <a:ext cx="928688" cy="714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агетная рамка 3"/>
          <p:cNvSpPr/>
          <p:nvPr/>
        </p:nvSpPr>
        <p:spPr>
          <a:xfrm>
            <a:off x="285750" y="5929313"/>
            <a:ext cx="1500188" cy="71437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/>
              <a:t>Ответ</a:t>
            </a:r>
          </a:p>
        </p:txBody>
      </p:sp>
      <p:sp>
        <p:nvSpPr>
          <p:cNvPr id="18437" name="Содержимое 7"/>
          <p:cNvSpPr txBox="1">
            <a:spLocks/>
          </p:cNvSpPr>
          <p:nvPr/>
        </p:nvSpPr>
        <p:spPr bwMode="auto">
          <a:xfrm>
            <a:off x="642938" y="1214438"/>
            <a:ext cx="807243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800"/>
              <a:t>    </a:t>
            </a:r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Ломоносов доказал возможность кратчайшего пути в одну из азиатский стран. Как называется эта страна? </a:t>
            </a:r>
          </a:p>
          <a:p>
            <a:r>
              <a:rPr lang="ru-RU" sz="3600" b="1">
                <a:solidFill>
                  <a:srgbClr val="002060"/>
                </a:solidFill>
                <a:latin typeface="Calibri" pitchFamily="34" charset="0"/>
              </a:rPr>
              <a:t>                       А) </a:t>
            </a:r>
            <a:r>
              <a:rPr lang="ru-RU" sz="3600" b="1">
                <a:solidFill>
                  <a:srgbClr val="8F397F"/>
                </a:solidFill>
                <a:latin typeface="Calibri" pitchFamily="34" charset="0"/>
              </a:rPr>
              <a:t>Китай</a:t>
            </a:r>
          </a:p>
          <a:p>
            <a:r>
              <a:rPr lang="ru-RU" sz="3600" b="1">
                <a:solidFill>
                  <a:srgbClr val="002060"/>
                </a:solidFill>
                <a:latin typeface="Calibri" pitchFamily="34" charset="0"/>
              </a:rPr>
              <a:t>                       В) </a:t>
            </a:r>
            <a:r>
              <a:rPr lang="ru-RU" sz="3600" b="1">
                <a:solidFill>
                  <a:srgbClr val="8F397F"/>
                </a:solidFill>
                <a:latin typeface="Calibri" pitchFamily="34" charset="0"/>
              </a:rPr>
              <a:t>Индия</a:t>
            </a:r>
          </a:p>
          <a:p>
            <a:r>
              <a:rPr lang="ru-RU" sz="3600" b="1">
                <a:solidFill>
                  <a:srgbClr val="002060"/>
                </a:solidFill>
                <a:latin typeface="Calibri" pitchFamily="34" charset="0"/>
              </a:rPr>
              <a:t>                       С) </a:t>
            </a:r>
            <a:r>
              <a:rPr lang="ru-RU" sz="3600" b="1">
                <a:solidFill>
                  <a:srgbClr val="8F397F"/>
                </a:solidFill>
                <a:latin typeface="Calibri" pitchFamily="34" charset="0"/>
              </a:rPr>
              <a:t>Монголия</a:t>
            </a:r>
          </a:p>
          <a:p>
            <a:pPr algn="just" eaLnBrk="0" hangingPunct="0">
              <a:spcBef>
                <a:spcPct val="20000"/>
              </a:spcBef>
              <a:buFont typeface="Arial" charset="0"/>
              <a:buNone/>
            </a:pPr>
            <a:endParaRPr lang="ru-RU" sz="3200" b="1">
              <a:solidFill>
                <a:srgbClr val="17375E"/>
              </a:solidFill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</a:pPr>
            <a:endParaRPr lang="ru-RU" sz="3200">
              <a:latin typeface="Calibri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500438" y="5643563"/>
            <a:ext cx="2127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002060"/>
                </a:solidFill>
              </a:rPr>
              <a:t>Индия</a:t>
            </a:r>
            <a:endParaRPr lang="ru-RU" sz="48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858125" y="5929313"/>
            <a:ext cx="928688" cy="714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агетная рамка 3"/>
          <p:cNvSpPr/>
          <p:nvPr/>
        </p:nvSpPr>
        <p:spPr>
          <a:xfrm>
            <a:off x="285750" y="5929313"/>
            <a:ext cx="1500188" cy="71437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/>
              <a:t>Ответ</a:t>
            </a:r>
          </a:p>
        </p:txBody>
      </p:sp>
      <p:sp>
        <p:nvSpPr>
          <p:cNvPr id="5" name="Прямоугольник 4">
            <a:hlinkClick r:id="rId3" action="ppaction://hlinkpres?slideindex=1&amp;slidetitle="/>
          </p:cNvPr>
          <p:cNvSpPr/>
          <p:nvPr/>
        </p:nvSpPr>
        <p:spPr>
          <a:xfrm>
            <a:off x="1714500" y="1285875"/>
            <a:ext cx="5929313" cy="1500188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7030A0"/>
                </a:solidFill>
              </a:rPr>
              <a:t>Ломоносов и Удмуртия</a:t>
            </a:r>
          </a:p>
        </p:txBody>
      </p:sp>
      <p:sp>
        <p:nvSpPr>
          <p:cNvPr id="19461" name="TextBox 13"/>
          <p:cNvSpPr txBox="1">
            <a:spLocks noChangeArrowheads="1"/>
          </p:cNvSpPr>
          <p:nvPr/>
        </p:nvSpPr>
        <p:spPr bwMode="auto">
          <a:xfrm>
            <a:off x="2286000" y="428625"/>
            <a:ext cx="51768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7030A0"/>
                </a:solidFill>
              </a:rPr>
              <a:t>  № 15 Презентация</a:t>
            </a:r>
          </a:p>
        </p:txBody>
      </p:sp>
      <p:pic>
        <p:nvPicPr>
          <p:cNvPr id="19462" name="Picture 12" descr="F:\материал по ломоносову\Новая папка\ломоносов.jpg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88" y="3143250"/>
            <a:ext cx="4000500" cy="3232150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3"/>
          <p:cNvSpPr txBox="1">
            <a:spLocks noChangeArrowheads="1"/>
          </p:cNvSpPr>
          <p:nvPr/>
        </p:nvSpPr>
        <p:spPr bwMode="auto">
          <a:xfrm>
            <a:off x="2143125" y="428625"/>
            <a:ext cx="5200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7030A0"/>
                </a:solidFill>
              </a:rPr>
              <a:t>  № 16   Математика</a:t>
            </a: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858125" y="5929313"/>
            <a:ext cx="928688" cy="714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агетная рамка 3"/>
          <p:cNvSpPr/>
          <p:nvPr/>
        </p:nvSpPr>
        <p:spPr>
          <a:xfrm>
            <a:off x="285750" y="5929313"/>
            <a:ext cx="1500188" cy="71437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/>
              <a:t>Ответ</a:t>
            </a:r>
          </a:p>
        </p:txBody>
      </p:sp>
      <p:sp>
        <p:nvSpPr>
          <p:cNvPr id="5" name="Содержимое 7"/>
          <p:cNvSpPr txBox="1">
            <a:spLocks/>
          </p:cNvSpPr>
          <p:nvPr/>
        </p:nvSpPr>
        <p:spPr>
          <a:xfrm>
            <a:off x="642938" y="1214438"/>
            <a:ext cx="8072437" cy="3286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sz="2800" dirty="0"/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u-RU" sz="3200" dirty="0">
              <a:latin typeface="+mn-lt"/>
            </a:endParaRPr>
          </a:p>
        </p:txBody>
      </p:sp>
      <p:graphicFrame>
        <p:nvGraphicFramePr>
          <p:cNvPr id="6" name="Group 119"/>
          <p:cNvGraphicFramePr>
            <a:graphicFrameLocks/>
          </p:cNvGraphicFramePr>
          <p:nvPr/>
        </p:nvGraphicFramePr>
        <p:xfrm>
          <a:off x="785813" y="2571750"/>
          <a:ext cx="3325812" cy="2590800"/>
        </p:xfrm>
        <a:graphic>
          <a:graphicData uri="http://schemas.openxmlformats.org/drawingml/2006/table">
            <a:tbl>
              <a:tblPr/>
              <a:tblGrid>
                <a:gridCol w="665162"/>
                <a:gridCol w="666750"/>
                <a:gridCol w="663575"/>
                <a:gridCol w="665163"/>
                <a:gridCol w="665162"/>
              </a:tblGrid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80E4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80E42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80E42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80E42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80E42"/>
                          </a:solidFill>
                          <a:effectLst/>
                          <a:latin typeface="Arial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80E42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880E4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80E42"/>
                          </a:solidFill>
                          <a:effectLst/>
                          <a:latin typeface="Arial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80E42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80E42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80E42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80E42"/>
                          </a:solidFill>
                          <a:effectLst/>
                          <a:latin typeface="Arial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880E4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80E42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80E42"/>
                          </a:solidFill>
                          <a:effectLst/>
                          <a:latin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80E42"/>
                          </a:solidFill>
                          <a:effectLst/>
                          <a:latin typeface="Arial" pitchFamily="34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80E42"/>
                          </a:solidFill>
                          <a:effectLst/>
                          <a:latin typeface="Arial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80E42"/>
                          </a:solidFill>
                          <a:effectLst/>
                          <a:latin typeface="Arial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880E4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80E42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80E42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80E42"/>
                          </a:solidFill>
                          <a:effectLst/>
                          <a:latin typeface="Arial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80E42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80E42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80E42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124"/>
          <p:cNvGraphicFramePr>
            <a:graphicFrameLocks/>
          </p:cNvGraphicFramePr>
          <p:nvPr/>
        </p:nvGraphicFramePr>
        <p:xfrm>
          <a:off x="5072063" y="2571750"/>
          <a:ext cx="3290888" cy="2590800"/>
        </p:xfrm>
        <a:graphic>
          <a:graphicData uri="http://schemas.openxmlformats.org/drawingml/2006/table">
            <a:tbl>
              <a:tblPr/>
              <a:tblGrid>
                <a:gridCol w="658813"/>
                <a:gridCol w="657225"/>
                <a:gridCol w="657225"/>
                <a:gridCol w="658812"/>
                <a:gridCol w="658813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80E4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80E42"/>
                          </a:solidFill>
                          <a:effectLst/>
                          <a:latin typeface="Arial" pitchFamily="34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80E42"/>
                          </a:solidFill>
                          <a:effectLst/>
                          <a:latin typeface="Arial" pitchFamily="34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80E42"/>
                          </a:solidFill>
                          <a:effectLst/>
                          <a:latin typeface="Arial" pitchFamily="34" charset="0"/>
                        </a:rPr>
                        <a:t>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80E42"/>
                          </a:solidFill>
                          <a:effectLst/>
                          <a:latin typeface="Arial" pitchFamily="34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80E42"/>
                          </a:solidFill>
                          <a:effectLst/>
                          <a:latin typeface="Arial" pitchFamily="34" charset="0"/>
                        </a:rPr>
                        <a:t>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80E4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80E42"/>
                          </a:solidFill>
                          <a:effectLst/>
                          <a:latin typeface="Arial" pitchFamily="34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80E42"/>
                          </a:solidFill>
                          <a:effectLst/>
                          <a:latin typeface="Arial" pitchFamily="34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80E42"/>
                          </a:solidFill>
                          <a:effectLst/>
                          <a:latin typeface="Arial" pitchFamily="34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80E42"/>
                          </a:solidFill>
                          <a:effectLst/>
                          <a:latin typeface="Arial" pitchFamily="34" charset="0"/>
                        </a:rPr>
                        <a:t>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80E42"/>
                          </a:solidFill>
                          <a:effectLst/>
                          <a:latin typeface="Arial" pitchFamily="34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880E4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80E42"/>
                          </a:solidFill>
                          <a:effectLst/>
                          <a:latin typeface="Arial" pitchFamily="34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80E42"/>
                          </a:solidFill>
                          <a:effectLst/>
                          <a:latin typeface="Arial" pitchFamily="34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80E42"/>
                          </a:solidFill>
                          <a:effectLst/>
                          <a:latin typeface="Arial" pitchFamily="34" charset="0"/>
                        </a:rPr>
                        <a:t>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80E42"/>
                          </a:solidFill>
                          <a:effectLst/>
                          <a:latin typeface="Arial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80E42"/>
                          </a:solidFill>
                          <a:effectLst/>
                          <a:latin typeface="Arial" pitchFamily="34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880E4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0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80E42"/>
                          </a:solidFill>
                          <a:effectLst/>
                          <a:latin typeface="Arial" pitchFamily="34" charset="0"/>
                        </a:rPr>
                        <a:t>ф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80E4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80E42"/>
                          </a:solidFill>
                          <a:effectLst/>
                          <a:latin typeface="Arial" pitchFamily="34" charset="0"/>
                        </a:rPr>
                        <a:t>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80E42"/>
                          </a:solidFill>
                          <a:effectLst/>
                          <a:latin typeface="Arial" pitchFamily="34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80E42"/>
                          </a:solidFill>
                          <a:effectLst/>
                          <a:latin typeface="Arial" pitchFamily="34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80E42"/>
                          </a:solidFill>
                          <a:effectLst/>
                          <a:latin typeface="Arial" pitchFamily="34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80E42"/>
                          </a:solidFill>
                          <a:effectLst/>
                          <a:latin typeface="Arial" pitchFamily="34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57188" y="1143000"/>
            <a:ext cx="85725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      Что в письме к И. И. Шувалову  М. В. Ломоносов называл своим любимым детищем?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195513" y="6092825"/>
            <a:ext cx="4695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Фабрику цветного стекла</a:t>
            </a:r>
          </a:p>
        </p:txBody>
      </p:sp>
      <p:sp>
        <p:nvSpPr>
          <p:cNvPr id="10" name="Rectangle 126"/>
          <p:cNvSpPr>
            <a:spLocks noChangeArrowheads="1"/>
          </p:cNvSpPr>
          <p:nvPr/>
        </p:nvSpPr>
        <p:spPr bwMode="auto">
          <a:xfrm>
            <a:off x="428625" y="1285875"/>
            <a:ext cx="8286750" cy="1938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</a:rPr>
              <a:t>      В 1752 году он получает разрешение на строительство под Петербургом фабрики цветного стекла. Строительство фабрики началось в 1753 году, при фабрике была создана художественная мастерская по изготовлению мозаичных картин. </a:t>
            </a:r>
          </a:p>
        </p:txBody>
      </p:sp>
      <p:pic>
        <p:nvPicPr>
          <p:cNvPr id="11" name="Рисунок 10" descr="http://upload.wikimedia.org/wikipedia/commons/thumb/0/09/Lomonosov%27s_Glasses.jpg/220px-Lomonosov%27s_Glasses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8494" y="3306761"/>
            <a:ext cx="3738573" cy="2571768"/>
          </a:xfrm>
          <a:prstGeom prst="rect">
            <a:avLst/>
          </a:prstGeom>
          <a:ln w="88900" cap="sq" cmpd="thickThin">
            <a:solidFill>
              <a:srgbClr val="8F397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929313" y="3714750"/>
            <a:ext cx="3000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8F397F"/>
                </a:solidFill>
              </a:rPr>
              <a:t>    Образцы стёкол,</a:t>
            </a:r>
          </a:p>
          <a:p>
            <a:r>
              <a:rPr lang="ru-RU" sz="2000" b="1">
                <a:solidFill>
                  <a:srgbClr val="8F397F"/>
                </a:solidFill>
              </a:rPr>
              <a:t> сваренных</a:t>
            </a:r>
          </a:p>
          <a:p>
            <a:r>
              <a:rPr lang="ru-RU" sz="2000" b="1">
                <a:solidFill>
                  <a:srgbClr val="8F397F"/>
                </a:solidFill>
              </a:rPr>
              <a:t> М. В. Ломоносовым</a:t>
            </a:r>
          </a:p>
          <a:p>
            <a:r>
              <a:rPr lang="ru-RU" sz="2000" b="1">
                <a:solidFill>
                  <a:srgbClr val="8F397F"/>
                </a:solidFill>
              </a:rPr>
              <a:t> в его лаборатории.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F:\материал по ломоносову\Новая папка\географ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3571875"/>
            <a:ext cx="1768475" cy="1428750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3075" name="Picture 8" descr="F:\материал по ломоносову\Новая папка\математи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3571875"/>
            <a:ext cx="1768475" cy="1428750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3076" name="Picture 9" descr="F:\материал по ломоносову\Новая папка\хим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5214938"/>
            <a:ext cx="1768475" cy="1428750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3077" name="Picture 10" descr="F:\материал по ломоносову\Новая папка\географ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5214938"/>
            <a:ext cx="1768475" cy="1428750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3078" name="Picture 12" descr="F:\материал по ломоносову\Новая папка\ломонос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5214938"/>
            <a:ext cx="1785938" cy="1443037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3079" name="Picture 8" descr="F:\материал по ломоносову\Новая папка\математи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285750"/>
            <a:ext cx="1768475" cy="1428750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3080" name="Picture 9" descr="F:\материал по ломоносову\Новая папка\хим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285750"/>
            <a:ext cx="1768475" cy="1428750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3081" name="Picture 12" descr="F:\материал по ломоносову\Новая папка\ломонос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88" y="285750"/>
            <a:ext cx="1785937" cy="1443038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3082" name="Picture 7" descr="F:\материал по ломоносову\Новая папка\физи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88" y="1928813"/>
            <a:ext cx="1768475" cy="1428750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3083" name="Picture 8" descr="F:\материал по ломоносову\Новая папка\математи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5214938"/>
            <a:ext cx="1768475" cy="1428750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3084" name="Picture 9" descr="F:\материал по ломоносову\Новая папка\хим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1928813"/>
            <a:ext cx="1768475" cy="1428750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3085" name="Picture 10" descr="F:\материал по ломоносову\Новая папка\географ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1928813"/>
            <a:ext cx="1768475" cy="1428750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3086" name="Picture 12" descr="F:\материал по ломоносову\Новая папка\ломонос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63" y="1928813"/>
            <a:ext cx="1785937" cy="1443037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3087" name="Picture 7" descr="F:\материал по ломоносову\Новая папка\физи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88" y="3571875"/>
            <a:ext cx="1768475" cy="1428750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3088" name="Picture 7" descr="F:\материал по ломоносову\Новая папка\физи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" y="285750"/>
            <a:ext cx="1768475" cy="1428750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3089" name="Picture 7" descr="F:\материал по ломоносову\Новая папка\физи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63" y="3571875"/>
            <a:ext cx="1768475" cy="1428750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 descr="F:\материал по ломоносову\Новая папка\география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3571875"/>
            <a:ext cx="1768475" cy="1428750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4099" name="Picture 8" descr="F:\материал по ломоносову\Новая папка\математика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3571875"/>
            <a:ext cx="1768475" cy="1428750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4100" name="Picture 9" descr="F:\материал по ломоносову\Новая папка\химия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" y="5214938"/>
            <a:ext cx="1768475" cy="1428750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4101" name="Picture 10" descr="F:\материал по ломоносову\Новая папка\география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5214938"/>
            <a:ext cx="1768475" cy="1428750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4102" name="Picture 12" descr="F:\материал по ломоносову\Новая папка\ломоносов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4875" y="5214938"/>
            <a:ext cx="1785938" cy="1443037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4103" name="Picture 8" descr="F:\материал по ломоносову\Новая папка\математика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63" y="285750"/>
            <a:ext cx="1768475" cy="1428750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4104" name="Picture 9" descr="F:\материал по ломоносову\Новая папка\химия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5" y="285750"/>
            <a:ext cx="1768475" cy="1428750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4105" name="Picture 12" descr="F:\материал по ломоносову\Новая папка\ломоносов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43188" y="285750"/>
            <a:ext cx="1785937" cy="1443038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4106" name="Picture 7" descr="F:\материал по ломоносову\Новая папка\физика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43188" y="1928813"/>
            <a:ext cx="1768475" cy="1428750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4107" name="Picture 8" descr="F:\материал по ломоносову\Новая папка\математика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63" y="5214938"/>
            <a:ext cx="1768475" cy="1428750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4108" name="Picture 9" descr="F:\материал по ломоносову\Новая папка\химия.jp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" y="1928813"/>
            <a:ext cx="1768475" cy="1428750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4109" name="Picture 10" descr="F:\материал по ломоносову\Новая папка\география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1928813"/>
            <a:ext cx="1768475" cy="1428750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4110" name="Picture 12" descr="F:\материал по ломоносову\Новая папка\ломоносов.jp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6563" y="1928813"/>
            <a:ext cx="1785937" cy="1443037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4111" name="Picture 7" descr="F:\материал по ломоносову\Новая папка\физика.jp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43188" y="3571875"/>
            <a:ext cx="1768475" cy="1428750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4112" name="Picture 7" descr="F:\материал по ломоносову\Новая папка\физика.jp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1500" y="285750"/>
            <a:ext cx="1768475" cy="1428750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4113" name="Picture 7" descr="F:\материал по ломоносову\Новая папка\физика.jp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86563" y="3571875"/>
            <a:ext cx="1768475" cy="1428750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68" name="Прямоугольник 67"/>
          <p:cNvSpPr/>
          <p:nvPr/>
        </p:nvSpPr>
        <p:spPr>
          <a:xfrm>
            <a:off x="500063" y="214313"/>
            <a:ext cx="1928812" cy="1571625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solidFill>
                  <a:srgbClr val="7030A0"/>
                </a:solidFill>
              </a:rPr>
              <a:t>№ 1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2571750" y="214313"/>
            <a:ext cx="1928813" cy="1571625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solidFill>
                  <a:srgbClr val="7030A0"/>
                </a:solidFill>
              </a:rPr>
              <a:t>№ 2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4643438" y="214313"/>
            <a:ext cx="1928812" cy="1571625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solidFill>
                  <a:srgbClr val="7030A0"/>
                </a:solidFill>
              </a:rPr>
              <a:t>№ 3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6715125" y="214313"/>
            <a:ext cx="1928813" cy="1571625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solidFill>
                  <a:srgbClr val="7030A0"/>
                </a:solidFill>
              </a:rPr>
              <a:t>№ 4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500063" y="1908175"/>
            <a:ext cx="1928812" cy="1504950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solidFill>
                  <a:srgbClr val="7030A0"/>
                </a:solidFill>
              </a:rPr>
              <a:t>№ 5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2571750" y="1908175"/>
            <a:ext cx="1928813" cy="1500188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solidFill>
                  <a:srgbClr val="7030A0"/>
                </a:solidFill>
              </a:rPr>
              <a:t>№ 6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643438" y="1908175"/>
            <a:ext cx="1928812" cy="1500188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solidFill>
                  <a:srgbClr val="7030A0"/>
                </a:solidFill>
              </a:rPr>
              <a:t>№ 7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6715125" y="1908175"/>
            <a:ext cx="1928813" cy="1500188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solidFill>
                  <a:srgbClr val="7030A0"/>
                </a:solidFill>
              </a:rPr>
              <a:t>№ 8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500063" y="3527425"/>
            <a:ext cx="1928812" cy="1500188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solidFill>
                  <a:srgbClr val="7030A0"/>
                </a:solidFill>
              </a:rPr>
              <a:t>№ 9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2571750" y="3527425"/>
            <a:ext cx="1928813" cy="1500188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>
                <a:solidFill>
                  <a:srgbClr val="7030A0"/>
                </a:solidFill>
              </a:rPr>
              <a:t>№ 10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4643438" y="3527425"/>
            <a:ext cx="1928812" cy="1500188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>
                <a:solidFill>
                  <a:srgbClr val="7030A0"/>
                </a:solidFill>
              </a:rPr>
              <a:t>№ 11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6696075" y="3527425"/>
            <a:ext cx="1928813" cy="1500188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>
                <a:solidFill>
                  <a:srgbClr val="7030A0"/>
                </a:solidFill>
              </a:rPr>
              <a:t>№ 12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500063" y="5184775"/>
            <a:ext cx="1928812" cy="1500188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>
                <a:solidFill>
                  <a:srgbClr val="7030A0"/>
                </a:solidFill>
              </a:rPr>
              <a:t>№ 13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2555875" y="5184775"/>
            <a:ext cx="1928813" cy="1500188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>
                <a:solidFill>
                  <a:srgbClr val="7030A0"/>
                </a:solidFill>
              </a:rPr>
              <a:t>№ 14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4643438" y="5184775"/>
            <a:ext cx="1928812" cy="1500188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>
                <a:solidFill>
                  <a:srgbClr val="7030A0"/>
                </a:solidFill>
              </a:rPr>
              <a:t>№ 15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6715125" y="5184775"/>
            <a:ext cx="1928813" cy="1500188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>
                <a:solidFill>
                  <a:srgbClr val="7030A0"/>
                </a:solidFill>
              </a:rPr>
              <a:t>№ 16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8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0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2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3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4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5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6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  <p:bldP spid="70" grpId="0" animBg="1"/>
      <p:bldP spid="70" grpId="1" animBg="1"/>
      <p:bldP spid="70" grpId="2" animBg="1"/>
      <p:bldP spid="71" grpId="0" animBg="1"/>
      <p:bldP spid="71" grpId="1" animBg="1"/>
      <p:bldP spid="71" grpId="2" animBg="1"/>
      <p:bldP spid="72" grpId="0" animBg="1"/>
      <p:bldP spid="72" grpId="1" animBg="1"/>
      <p:bldP spid="72" grpId="2" animBg="1"/>
      <p:bldP spid="73" grpId="0" animBg="1"/>
      <p:bldP spid="73" grpId="1" animBg="1"/>
      <p:bldP spid="73" grpId="2" animBg="1"/>
      <p:bldP spid="74" grpId="0" animBg="1"/>
      <p:bldP spid="74" grpId="1" animBg="1"/>
      <p:bldP spid="74" grpId="2" animBg="1"/>
      <p:bldP spid="75" grpId="0" animBg="1"/>
      <p:bldP spid="75" grpId="1" animBg="1"/>
      <p:bldP spid="75" grpId="2" animBg="1"/>
      <p:bldP spid="76" grpId="0" animBg="1"/>
      <p:bldP spid="76" grpId="1" animBg="1"/>
      <p:bldP spid="76" grpId="2" animBg="1"/>
      <p:bldP spid="77" grpId="0" animBg="1"/>
      <p:bldP spid="77" grpId="1" animBg="1"/>
      <p:bldP spid="77" grpId="2" animBg="1"/>
      <p:bldP spid="78" grpId="0" animBg="1"/>
      <p:bldP spid="78" grpId="1" animBg="1"/>
      <p:bldP spid="78" grpId="2" animBg="1"/>
      <p:bldP spid="79" grpId="0" animBg="1"/>
      <p:bldP spid="79" grpId="1" animBg="1"/>
      <p:bldP spid="79" grpId="2" animBg="1"/>
      <p:bldP spid="80" grpId="0" animBg="1"/>
      <p:bldP spid="80" grpId="1" animBg="1"/>
      <p:bldP spid="80" grpId="2" animBg="1"/>
      <p:bldP spid="81" grpId="0" animBg="1"/>
      <p:bldP spid="81" grpId="1" animBg="1"/>
      <p:bldP spid="81" grpId="2" animBg="1"/>
      <p:bldP spid="82" grpId="0" animBg="1"/>
      <p:bldP spid="82" grpId="1" animBg="1"/>
      <p:bldP spid="82" grpId="2" animBg="1"/>
      <p:bldP spid="83" grpId="0" animBg="1"/>
      <p:bldP spid="83" grpId="1" animBg="1"/>
      <p:bldP spid="83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3"/>
          <p:cNvSpPr txBox="1">
            <a:spLocks noChangeArrowheads="1"/>
          </p:cNvSpPr>
          <p:nvPr/>
        </p:nvSpPr>
        <p:spPr bwMode="auto">
          <a:xfrm>
            <a:off x="2643188" y="428625"/>
            <a:ext cx="34782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7030A0"/>
                </a:solidFill>
              </a:rPr>
              <a:t>  № 1 Физика</a:t>
            </a: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858125" y="5929313"/>
            <a:ext cx="928688" cy="714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42875" y="1071563"/>
            <a:ext cx="8501063" cy="1571625"/>
          </a:xfrm>
        </p:spPr>
        <p:txBody>
          <a:bodyPr/>
          <a:lstStyle/>
          <a:p>
            <a:pPr algn="just">
              <a:buFont typeface="Arial" charset="0"/>
              <a:buNone/>
              <a:defRPr/>
            </a:pPr>
            <a:r>
              <a:rPr lang="ru-RU" dirty="0" smtClean="0"/>
              <a:t>    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Какие новые слова ввел Ломоносов впервые в русский язык. Попробуйте составить их..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0625" y="3714750"/>
            <a:ext cx="1428750" cy="500063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>
                <a:solidFill>
                  <a:srgbClr val="17375E"/>
                </a:solidFill>
              </a:rPr>
              <a:t>физи</a:t>
            </a:r>
            <a:endParaRPr lang="ru-RU" sz="3200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00875" y="2714625"/>
            <a:ext cx="1428750" cy="500063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</a:rPr>
              <a:t>ка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28688" y="2714625"/>
            <a:ext cx="1428750" cy="500063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17375E"/>
                </a:solidFill>
              </a:rPr>
              <a:t>термо</a:t>
            </a:r>
            <a:endParaRPr lang="ru-RU" sz="280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72063" y="4643438"/>
            <a:ext cx="1428750" cy="500062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метр</a:t>
            </a:r>
            <a:endParaRPr lang="ru-RU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00625" y="2714625"/>
            <a:ext cx="1428750" cy="500063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</a:rPr>
              <a:t>баро</a:t>
            </a:r>
            <a:endParaRPr lang="ru-RU" sz="3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928938" y="3714750"/>
            <a:ext cx="1428750" cy="500063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метр</a:t>
            </a:r>
            <a:endParaRPr lang="ru-RU" sz="3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928938" y="4643438"/>
            <a:ext cx="1428750" cy="500062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фор</a:t>
            </a:r>
            <a:endParaRPr lang="ru-RU" sz="3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928938" y="2714625"/>
            <a:ext cx="1428750" cy="500063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мула</a:t>
            </a:r>
            <a:endParaRPr lang="ru-RU" sz="3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28688" y="3714750"/>
            <a:ext cx="1428750" cy="500063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</a:rPr>
              <a:t>атмо</a:t>
            </a:r>
            <a:endParaRPr lang="ru-RU" sz="3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000875" y="3714750"/>
            <a:ext cx="1428750" cy="500063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17375E"/>
                </a:solidFill>
              </a:rPr>
              <a:t>сфера</a:t>
            </a:r>
            <a:endParaRPr lang="ru-RU" sz="2800">
              <a:solidFill>
                <a:srgbClr val="000000"/>
              </a:solidFill>
            </a:endParaRPr>
          </a:p>
        </p:txBody>
      </p:sp>
      <p:sp>
        <p:nvSpPr>
          <p:cNvPr id="19" name="Багетная рамка 18"/>
          <p:cNvSpPr/>
          <p:nvPr/>
        </p:nvSpPr>
        <p:spPr>
          <a:xfrm>
            <a:off x="285750" y="5929313"/>
            <a:ext cx="1500188" cy="71437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/>
              <a:t>Ответ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751E-6 L -0.04809 -0.1515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7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98797E-6 L 0.17239 0.2775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13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8.35068E-7 L 0.1665 -0.27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-13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98797E-6 L -0.04444 0.141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7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751E-6 L -0.4934 -0.00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3"/>
          <p:cNvSpPr txBox="1">
            <a:spLocks noChangeArrowheads="1"/>
          </p:cNvSpPr>
          <p:nvPr/>
        </p:nvSpPr>
        <p:spPr bwMode="auto">
          <a:xfrm>
            <a:off x="285750" y="357188"/>
            <a:ext cx="469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7030A0"/>
                </a:solidFill>
              </a:rPr>
              <a:t>  </a:t>
            </a: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858125" y="5929313"/>
            <a:ext cx="928688" cy="714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>
            <a:hlinkClick r:id="rId3" action="ppaction://hlinkpres?slideindex=1&amp;slidetitle="/>
          </p:cNvPr>
          <p:cNvSpPr/>
          <p:nvPr/>
        </p:nvSpPr>
        <p:spPr>
          <a:xfrm>
            <a:off x="1714500" y="1285875"/>
            <a:ext cx="5929313" cy="1500188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7030A0"/>
                </a:solidFill>
              </a:rPr>
              <a:t>Россия помнит </a:t>
            </a:r>
          </a:p>
          <a:p>
            <a:pPr algn="ctr">
              <a:defRPr/>
            </a:pPr>
            <a:r>
              <a:rPr lang="ru-RU" sz="4800" b="1" dirty="0">
                <a:solidFill>
                  <a:srgbClr val="7030A0"/>
                </a:solidFill>
              </a:rPr>
              <a:t>великого сына</a:t>
            </a:r>
          </a:p>
        </p:txBody>
      </p:sp>
      <p:sp>
        <p:nvSpPr>
          <p:cNvPr id="6149" name="TextBox 13"/>
          <p:cNvSpPr txBox="1">
            <a:spLocks noChangeArrowheads="1"/>
          </p:cNvSpPr>
          <p:nvPr/>
        </p:nvSpPr>
        <p:spPr bwMode="auto">
          <a:xfrm>
            <a:off x="2286000" y="428625"/>
            <a:ext cx="48910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7030A0"/>
                </a:solidFill>
              </a:rPr>
              <a:t>  № 2 Презентация</a:t>
            </a:r>
          </a:p>
        </p:txBody>
      </p:sp>
      <p:pic>
        <p:nvPicPr>
          <p:cNvPr id="6150" name="Picture 12" descr="F:\материал по ломоносову\Новая папка\ломоносов.jpg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88" y="3143250"/>
            <a:ext cx="4000500" cy="3232150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3"/>
          <p:cNvSpPr txBox="1">
            <a:spLocks noChangeArrowheads="1"/>
          </p:cNvSpPr>
          <p:nvPr/>
        </p:nvSpPr>
        <p:spPr bwMode="auto">
          <a:xfrm>
            <a:off x="2928938" y="428625"/>
            <a:ext cx="35512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7030A0"/>
                </a:solidFill>
              </a:rPr>
              <a:t>  № 3   Химия</a:t>
            </a: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858125" y="5929313"/>
            <a:ext cx="928688" cy="714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Содержимое 7"/>
          <p:cNvSpPr txBox="1">
            <a:spLocks/>
          </p:cNvSpPr>
          <p:nvPr/>
        </p:nvSpPr>
        <p:spPr>
          <a:xfrm>
            <a:off x="0" y="1071563"/>
            <a:ext cx="8858250" cy="2428875"/>
          </a:xfrm>
          <a:prstGeom prst="rect">
            <a:avLst/>
          </a:prstGeom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2800" dirty="0">
                <a:latin typeface="+mn-lt"/>
              </a:rPr>
              <a:t>         </a:t>
            </a:r>
            <a:r>
              <a:rPr lang="ru-RU" sz="2800" dirty="0"/>
              <a:t> 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Ломоносов благодаря своим занятиям химией возродил древнее искусство    -  	мозаику. </a:t>
            </a:r>
          </a:p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        Какие из сорока мозаичных работ М.В.Ломоносова  стали наиболее известны, вы  узнаете собрав мозаику.  Назовите эти работы.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ru-RU" sz="32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813" y="5214938"/>
            <a:ext cx="207168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2060"/>
                </a:solidFill>
                <a:latin typeface="+mn-lt"/>
              </a:rPr>
              <a:t>  Петр 1</a:t>
            </a:r>
            <a:endParaRPr lang="ru-RU" sz="3600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1938" y="5143500"/>
            <a:ext cx="43180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+mn-lt"/>
              </a:rPr>
              <a:t>Полтавская баталия</a:t>
            </a:r>
            <a:endParaRPr lang="ru-RU" sz="3600" dirty="0">
              <a:latin typeface="+mn-lt"/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285750" y="5929313"/>
            <a:ext cx="1500188" cy="71437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/>
              <a:t>Ответ</a:t>
            </a:r>
          </a:p>
        </p:txBody>
      </p:sp>
      <p:pic>
        <p:nvPicPr>
          <p:cNvPr id="7178" name="Picture 10" descr="F:\материал по ломоносову\полтавская бота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1285875"/>
            <a:ext cx="5672137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 descr="F:\материал по ломоносову\мероприятие Ломоносов\мозаика Петр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285875"/>
            <a:ext cx="2892425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3"/>
          <p:cNvSpPr txBox="1">
            <a:spLocks noChangeArrowheads="1"/>
          </p:cNvSpPr>
          <p:nvPr/>
        </p:nvSpPr>
        <p:spPr bwMode="auto">
          <a:xfrm>
            <a:off x="2214563" y="428625"/>
            <a:ext cx="46307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7030A0"/>
                </a:solidFill>
              </a:rPr>
              <a:t>  № 4 Математика</a:t>
            </a: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858125" y="5929313"/>
            <a:ext cx="928688" cy="714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агетная рамка 4"/>
          <p:cNvSpPr/>
          <p:nvPr/>
        </p:nvSpPr>
        <p:spPr>
          <a:xfrm>
            <a:off x="285750" y="5929313"/>
            <a:ext cx="1500188" cy="71437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/>
              <a:t>Ответ</a:t>
            </a:r>
          </a:p>
        </p:txBody>
      </p:sp>
      <p:sp>
        <p:nvSpPr>
          <p:cNvPr id="6" name="Содержимое 7"/>
          <p:cNvSpPr txBox="1">
            <a:spLocks/>
          </p:cNvSpPr>
          <p:nvPr/>
        </p:nvSpPr>
        <p:spPr>
          <a:xfrm>
            <a:off x="500063" y="1071563"/>
            <a:ext cx="8143875" cy="1143000"/>
          </a:xfrm>
          <a:prstGeom prst="rect">
            <a:avLst/>
          </a:prstGeom>
        </p:spPr>
        <p:txBody>
          <a:bodyPr/>
          <a:lstStyle/>
          <a:p>
            <a:pPr algn="just">
              <a:defRPr/>
            </a:pPr>
            <a:r>
              <a:rPr lang="ru-RU" sz="3200" b="1" dirty="0">
                <a:solidFill>
                  <a:srgbClr val="002060"/>
                </a:solidFill>
                <a:latin typeface="+mn-lt"/>
              </a:rPr>
              <a:t>       Решив ребус, вы узнаете, основателем какого учебного заведения был Ломоносов.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ru-RU" sz="3200" dirty="0">
              <a:latin typeface="+mn-lt"/>
            </a:endParaRPr>
          </a:p>
        </p:txBody>
      </p:sp>
      <p:pic>
        <p:nvPicPr>
          <p:cNvPr id="8200" name="Picture 8" descr="F:\материал по ломоносову\мероприятие Ломоносов\ребус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357438"/>
            <a:ext cx="80073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МГУ им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571625" y="1071563"/>
            <a:ext cx="6142038" cy="463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643063" y="357188"/>
            <a:ext cx="59420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002060"/>
                </a:solidFill>
              </a:rPr>
              <a:t>Московский университет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00250" y="5857875"/>
            <a:ext cx="55467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2060"/>
                </a:solidFill>
                <a:latin typeface="+mn-lt"/>
              </a:rPr>
              <a:t>МГУ имени М.В. Ломоносова </a:t>
            </a:r>
            <a:endParaRPr lang="ru-RU" sz="3200" dirty="0">
              <a:latin typeface="+mn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194" grpId="0"/>
      <p:bldP spid="5" grpId="0" animBg="1"/>
      <p:bldP spid="6" grpId="0"/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858125" y="5929313"/>
            <a:ext cx="928688" cy="714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агетная рамка 3"/>
          <p:cNvSpPr/>
          <p:nvPr/>
        </p:nvSpPr>
        <p:spPr>
          <a:xfrm>
            <a:off x="285750" y="5929313"/>
            <a:ext cx="1500188" cy="71437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/>
              <a:t>Ответ</a:t>
            </a:r>
          </a:p>
        </p:txBody>
      </p:sp>
      <p:sp>
        <p:nvSpPr>
          <p:cNvPr id="9220" name="TextBox 13"/>
          <p:cNvSpPr txBox="1">
            <a:spLocks noChangeArrowheads="1"/>
          </p:cNvSpPr>
          <p:nvPr/>
        </p:nvSpPr>
        <p:spPr bwMode="auto">
          <a:xfrm>
            <a:off x="2928938" y="428625"/>
            <a:ext cx="35512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7030A0"/>
                </a:solidFill>
              </a:rPr>
              <a:t>  № 5   Химия</a:t>
            </a:r>
          </a:p>
        </p:txBody>
      </p:sp>
      <p:sp>
        <p:nvSpPr>
          <p:cNvPr id="6" name="Содержимое 7"/>
          <p:cNvSpPr txBox="1">
            <a:spLocks/>
          </p:cNvSpPr>
          <p:nvPr/>
        </p:nvSpPr>
        <p:spPr>
          <a:xfrm>
            <a:off x="428625" y="1143000"/>
            <a:ext cx="8429625" cy="1928813"/>
          </a:xfrm>
          <a:prstGeom prst="rect">
            <a:avLst/>
          </a:prstGeom>
        </p:spPr>
        <p:txBody>
          <a:bodyPr/>
          <a:lstStyle/>
          <a:p>
            <a:pPr algn="just">
              <a:defRPr/>
            </a:pPr>
            <a:r>
              <a:rPr lang="ru-RU" sz="2800" dirty="0">
                <a:latin typeface="+mn-lt"/>
              </a:rPr>
              <a:t>      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В 1748 году М.В. Ломоносов создал химическую лабораторию.    В каком городе? </a:t>
            </a:r>
          </a:p>
          <a:p>
            <a:pPr algn="just"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      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Для получения слова возьмите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из русских названий данных   химических   элементов   соответствующие   буквы.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u-RU" sz="3200" dirty="0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143250" y="5715000"/>
            <a:ext cx="33226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002060"/>
                </a:solidFill>
              </a:rPr>
              <a:t>Петербург</a:t>
            </a:r>
            <a:endParaRPr lang="ru-RU" sz="480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14375" y="3071813"/>
          <a:ext cx="7858179" cy="25003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3131"/>
                <a:gridCol w="873131"/>
                <a:gridCol w="873131"/>
                <a:gridCol w="873131"/>
                <a:gridCol w="873131"/>
                <a:gridCol w="873131"/>
                <a:gridCol w="873131"/>
                <a:gridCol w="873131"/>
                <a:gridCol w="873131"/>
              </a:tblGrid>
              <a:tr h="833443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1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2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3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4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5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6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7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8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9</a:t>
                      </a:r>
                      <a:endParaRPr lang="ru-RU" sz="4800" dirty="0"/>
                    </a:p>
                  </a:txBody>
                  <a:tcPr/>
                </a:tc>
              </a:tr>
              <a:tr h="833443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2060"/>
                          </a:solidFill>
                        </a:rPr>
                        <a:t>Po</a:t>
                      </a:r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2060"/>
                          </a:solidFill>
                        </a:rPr>
                        <a:t>Cu</a:t>
                      </a:r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2060"/>
                          </a:solidFill>
                        </a:rPr>
                        <a:t>F</a:t>
                      </a:r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2060"/>
                          </a:solidFill>
                        </a:rPr>
                        <a:t>He</a:t>
                      </a:r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2060"/>
                          </a:solidFill>
                        </a:rPr>
                        <a:t>B</a:t>
                      </a:r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2060"/>
                          </a:solidFill>
                        </a:rPr>
                        <a:t>Be</a:t>
                      </a:r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2060"/>
                          </a:solidFill>
                        </a:rPr>
                        <a:t>C</a:t>
                      </a:r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2060"/>
                          </a:solidFill>
                        </a:rPr>
                        <a:t>H</a:t>
                      </a:r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002060"/>
                          </a:solidFill>
                        </a:rPr>
                        <a:t>Mg</a:t>
                      </a:r>
                      <a:endParaRPr lang="ru-RU" sz="4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83344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r>
                        <a:rPr lang="ru-RU" sz="2000" dirty="0" smtClean="0"/>
                        <a:t>- </a:t>
                      </a:r>
                      <a:r>
                        <a:rPr lang="ru-RU" sz="2000" dirty="0" err="1" smtClean="0"/>
                        <a:t>ю</a:t>
                      </a:r>
                      <a:endParaRPr lang="en-US" sz="2000" dirty="0" smtClean="0"/>
                    </a:p>
                    <a:p>
                      <a:pPr algn="ctr"/>
                      <a:r>
                        <a:rPr lang="ru-RU" sz="2000" dirty="0" smtClean="0"/>
                        <a:t>букву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2- </a:t>
                      </a:r>
                      <a:r>
                        <a:rPr lang="ru-RU" sz="2000" dirty="0" err="1" smtClean="0"/>
                        <a:t>ю</a:t>
                      </a:r>
                      <a:endParaRPr lang="en-US" sz="2000" dirty="0" smtClean="0"/>
                    </a:p>
                    <a:p>
                      <a:pPr algn="ctr"/>
                      <a:r>
                        <a:rPr lang="ru-RU" sz="2000" dirty="0" smtClean="0"/>
                        <a:t>букву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2- </a:t>
                      </a:r>
                      <a:r>
                        <a:rPr lang="ru-RU" sz="2000" dirty="0" err="1" smtClean="0"/>
                        <a:t>ю</a:t>
                      </a:r>
                      <a:endParaRPr lang="en-US" sz="2000" dirty="0" smtClean="0"/>
                    </a:p>
                    <a:p>
                      <a:pPr algn="ctr"/>
                      <a:r>
                        <a:rPr lang="ru-RU" sz="2000" dirty="0" smtClean="0"/>
                        <a:t>букву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2- </a:t>
                      </a:r>
                      <a:r>
                        <a:rPr lang="ru-RU" sz="2000" dirty="0" err="1" smtClean="0"/>
                        <a:t>ю</a:t>
                      </a:r>
                      <a:endParaRPr lang="en-US" sz="2000" dirty="0" smtClean="0"/>
                    </a:p>
                    <a:p>
                      <a:pPr algn="ctr"/>
                      <a:r>
                        <a:rPr lang="ru-RU" sz="2000" dirty="0" smtClean="0"/>
                        <a:t>букву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3- </a:t>
                      </a:r>
                      <a:r>
                        <a:rPr lang="ru-RU" sz="2000" dirty="0" err="1" smtClean="0"/>
                        <a:t>ю</a:t>
                      </a:r>
                      <a:endParaRPr lang="en-US" sz="2000" dirty="0" smtClean="0"/>
                    </a:p>
                    <a:p>
                      <a:pPr algn="ctr"/>
                      <a:r>
                        <a:rPr lang="ru-RU" sz="2000" dirty="0" smtClean="0"/>
                        <a:t>букву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1- </a:t>
                      </a:r>
                      <a:r>
                        <a:rPr lang="ru-RU" sz="2000" dirty="0" err="1" smtClean="0"/>
                        <a:t>ю</a:t>
                      </a:r>
                      <a:endParaRPr lang="en-US" sz="2000" dirty="0" smtClean="0"/>
                    </a:p>
                    <a:p>
                      <a:pPr algn="ctr"/>
                      <a:r>
                        <a:rPr lang="ru-RU" sz="2000" dirty="0" smtClean="0"/>
                        <a:t>букву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r>
                        <a:rPr lang="ru-RU" sz="2000" dirty="0" smtClean="0"/>
                        <a:t>- </a:t>
                      </a:r>
                      <a:r>
                        <a:rPr lang="ru-RU" sz="2000" dirty="0" err="1" smtClean="0"/>
                        <a:t>ю</a:t>
                      </a:r>
                      <a:endParaRPr lang="en-US" sz="2000" dirty="0" smtClean="0"/>
                    </a:p>
                    <a:p>
                      <a:pPr algn="ctr"/>
                      <a:r>
                        <a:rPr lang="ru-RU" sz="2000" dirty="0" smtClean="0"/>
                        <a:t>букву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5- </a:t>
                      </a:r>
                      <a:r>
                        <a:rPr lang="ru-RU" sz="2000" dirty="0" err="1" smtClean="0"/>
                        <a:t>ю</a:t>
                      </a:r>
                      <a:endParaRPr lang="en-US" sz="2000" dirty="0" smtClean="0"/>
                    </a:p>
                    <a:p>
                      <a:pPr algn="ctr"/>
                      <a:r>
                        <a:rPr lang="ru-RU" sz="2000" dirty="0" smtClean="0"/>
                        <a:t>букву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3- </a:t>
                      </a:r>
                      <a:r>
                        <a:rPr lang="ru-RU" sz="2000" dirty="0" err="1" smtClean="0"/>
                        <a:t>ю</a:t>
                      </a:r>
                      <a:endParaRPr lang="en-US" sz="2000" dirty="0" smtClean="0"/>
                    </a:p>
                    <a:p>
                      <a:pPr algn="ctr"/>
                      <a:r>
                        <a:rPr lang="ru-RU" sz="2000" dirty="0" smtClean="0"/>
                        <a:t>букву</a:t>
                      </a: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6" descr="Отсканировано 24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00063" y="1071563"/>
            <a:ext cx="8286750" cy="472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3"/>
          <p:cNvSpPr txBox="1">
            <a:spLocks noChangeArrowheads="1"/>
          </p:cNvSpPr>
          <p:nvPr/>
        </p:nvSpPr>
        <p:spPr bwMode="auto">
          <a:xfrm>
            <a:off x="2786063" y="357188"/>
            <a:ext cx="3906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7030A0"/>
                </a:solidFill>
              </a:rPr>
              <a:t>  № 6    Физика</a:t>
            </a: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858125" y="5929313"/>
            <a:ext cx="928688" cy="714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агетная рамка 3"/>
          <p:cNvSpPr/>
          <p:nvPr/>
        </p:nvSpPr>
        <p:spPr>
          <a:xfrm>
            <a:off x="285750" y="5929313"/>
            <a:ext cx="1500188" cy="71437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/>
              <a:t>Ответ</a:t>
            </a:r>
          </a:p>
        </p:txBody>
      </p:sp>
      <p:sp>
        <p:nvSpPr>
          <p:cNvPr id="5" name="Содержимое 7"/>
          <p:cNvSpPr txBox="1">
            <a:spLocks/>
          </p:cNvSpPr>
          <p:nvPr/>
        </p:nvSpPr>
        <p:spPr>
          <a:xfrm>
            <a:off x="285750" y="2071688"/>
            <a:ext cx="8643938" cy="32146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rgbClr val="002060"/>
                </a:solidFill>
                <a:latin typeface="+mn-lt"/>
              </a:rPr>
              <a:t>3. В какой научной области Ломоносов не сделал открытий?</a:t>
            </a:r>
          </a:p>
          <a:p>
            <a:pPr>
              <a:defRPr/>
            </a:pPr>
            <a:r>
              <a:rPr lang="ru-RU" sz="3200" b="1" dirty="0">
                <a:solidFill>
                  <a:srgbClr val="002060"/>
                </a:solidFill>
                <a:latin typeface="+mn-lt"/>
              </a:rPr>
              <a:t> 	                       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А) </a:t>
            </a:r>
            <a:r>
              <a:rPr lang="ru-RU" sz="2400" b="1" dirty="0">
                <a:solidFill>
                  <a:srgbClr val="8F397F"/>
                </a:solidFill>
                <a:latin typeface="+mn-lt"/>
              </a:rPr>
              <a:t>Астрономии  </a:t>
            </a:r>
          </a:p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</a:rPr>
              <a:t> 	                               В) </a:t>
            </a:r>
            <a:r>
              <a:rPr lang="ru-RU" sz="2400" b="1" dirty="0">
                <a:solidFill>
                  <a:srgbClr val="8F397F"/>
                </a:solidFill>
                <a:latin typeface="+mn-lt"/>
              </a:rPr>
              <a:t>Биологии 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</a:rPr>
              <a:t> 	                               С) </a:t>
            </a:r>
            <a:r>
              <a:rPr lang="ru-RU" sz="2400" b="1" dirty="0">
                <a:solidFill>
                  <a:srgbClr val="8F397F"/>
                </a:solidFill>
                <a:latin typeface="+mn-lt"/>
              </a:rPr>
              <a:t>Оптике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  </a:t>
            </a:r>
          </a:p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</a:rPr>
              <a:t> 	                               Д) </a:t>
            </a:r>
            <a:r>
              <a:rPr lang="ru-RU" sz="2400" b="1" dirty="0">
                <a:solidFill>
                  <a:srgbClr val="8F397F"/>
                </a:solidFill>
                <a:latin typeface="+mn-lt"/>
              </a:rPr>
              <a:t>Химии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  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u-RU" sz="3200" dirty="0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57188" y="2071688"/>
            <a:ext cx="84296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</a:rPr>
              <a:t>1. Во время проведения какого опыта погиб коллега Ломоносова?</a:t>
            </a:r>
          </a:p>
          <a:p>
            <a:r>
              <a:rPr lang="ru-RU" sz="2800" b="1">
                <a:solidFill>
                  <a:srgbClr val="002060"/>
                </a:solidFill>
              </a:rPr>
              <a:t> 	</a:t>
            </a:r>
            <a:r>
              <a:rPr lang="ru-RU" sz="2400" b="1">
                <a:solidFill>
                  <a:srgbClr val="002060"/>
                </a:solidFill>
              </a:rPr>
              <a:t>А ) </a:t>
            </a:r>
            <a:r>
              <a:rPr lang="ru-RU" sz="2400" b="1">
                <a:solidFill>
                  <a:srgbClr val="8F397F"/>
                </a:solidFill>
              </a:rPr>
              <a:t>Исследования взрывчатых свойств газов  </a:t>
            </a:r>
          </a:p>
          <a:p>
            <a:r>
              <a:rPr lang="ru-RU" sz="2400" b="1">
                <a:solidFill>
                  <a:srgbClr val="8F397F"/>
                </a:solidFill>
              </a:rPr>
              <a:t> 	</a:t>
            </a:r>
            <a:r>
              <a:rPr lang="ru-RU" sz="2400" b="1">
                <a:solidFill>
                  <a:srgbClr val="002060"/>
                </a:solidFill>
              </a:rPr>
              <a:t>В) </a:t>
            </a:r>
            <a:r>
              <a:rPr lang="ru-RU" sz="2400" b="1">
                <a:solidFill>
                  <a:srgbClr val="8F397F"/>
                </a:solidFill>
              </a:rPr>
              <a:t>Исследования природы электричества  </a:t>
            </a:r>
          </a:p>
          <a:p>
            <a:r>
              <a:rPr lang="ru-RU" sz="2400" b="1">
                <a:solidFill>
                  <a:srgbClr val="8F397F"/>
                </a:solidFill>
              </a:rPr>
              <a:t> 	</a:t>
            </a:r>
            <a:r>
              <a:rPr lang="ru-RU" sz="2400" b="1">
                <a:solidFill>
                  <a:srgbClr val="002060"/>
                </a:solidFill>
              </a:rPr>
              <a:t>С) </a:t>
            </a:r>
            <a:r>
              <a:rPr lang="ru-RU" sz="2400" b="1">
                <a:solidFill>
                  <a:srgbClr val="8F397F"/>
                </a:solidFill>
              </a:rPr>
              <a:t>Наблюдения за ураганным ветром  </a:t>
            </a:r>
          </a:p>
          <a:p>
            <a:r>
              <a:rPr lang="ru-RU" sz="2400" b="1">
                <a:solidFill>
                  <a:srgbClr val="8F397F"/>
                </a:solidFill>
              </a:rPr>
              <a:t> 	</a:t>
            </a:r>
            <a:r>
              <a:rPr lang="ru-RU" sz="2400" b="1">
                <a:solidFill>
                  <a:srgbClr val="002060"/>
                </a:solidFill>
              </a:rPr>
              <a:t>Д) </a:t>
            </a:r>
            <a:r>
              <a:rPr lang="ru-RU" sz="2400" b="1">
                <a:solidFill>
                  <a:srgbClr val="8F397F"/>
                </a:solidFill>
              </a:rPr>
              <a:t>Опыта по переплавке металлов 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85750" y="2000250"/>
            <a:ext cx="885825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</a:rPr>
              <a:t>2. Наблюдая за какой планетой, Ломоносов сделал открытие мирового значения?</a:t>
            </a:r>
          </a:p>
          <a:p>
            <a:r>
              <a:rPr lang="ru-RU" sz="3200" b="1">
                <a:solidFill>
                  <a:srgbClr val="002060"/>
                </a:solidFill>
              </a:rPr>
              <a:t> 	                 </a:t>
            </a:r>
            <a:r>
              <a:rPr lang="ru-RU" sz="2400" b="1">
                <a:solidFill>
                  <a:srgbClr val="002060"/>
                </a:solidFill>
              </a:rPr>
              <a:t>А) </a:t>
            </a:r>
            <a:r>
              <a:rPr lang="ru-RU" sz="2400" b="1">
                <a:solidFill>
                  <a:srgbClr val="8F397F"/>
                </a:solidFill>
              </a:rPr>
              <a:t>Венерой </a:t>
            </a:r>
            <a:r>
              <a:rPr lang="ru-RU" sz="2400" b="1">
                <a:solidFill>
                  <a:srgbClr val="002060"/>
                </a:solidFill>
              </a:rPr>
              <a:t> </a:t>
            </a:r>
          </a:p>
          <a:p>
            <a:r>
              <a:rPr lang="ru-RU" sz="2400" b="1">
                <a:solidFill>
                  <a:srgbClr val="002060"/>
                </a:solidFill>
              </a:rPr>
              <a:t> 	                       В) </a:t>
            </a:r>
            <a:r>
              <a:rPr lang="ru-RU" sz="2400" b="1">
                <a:solidFill>
                  <a:srgbClr val="8F397F"/>
                </a:solidFill>
              </a:rPr>
              <a:t>Марсом</a:t>
            </a:r>
            <a:r>
              <a:rPr lang="ru-RU" sz="2400" b="1">
                <a:solidFill>
                  <a:srgbClr val="002060"/>
                </a:solidFill>
              </a:rPr>
              <a:t>  </a:t>
            </a:r>
          </a:p>
          <a:p>
            <a:r>
              <a:rPr lang="ru-RU" sz="2400" b="1">
                <a:solidFill>
                  <a:srgbClr val="002060"/>
                </a:solidFill>
              </a:rPr>
              <a:t> 	                       С) </a:t>
            </a:r>
            <a:r>
              <a:rPr lang="ru-RU" sz="2400" b="1">
                <a:solidFill>
                  <a:srgbClr val="8F397F"/>
                </a:solidFill>
              </a:rPr>
              <a:t>Солнцем  </a:t>
            </a:r>
          </a:p>
          <a:p>
            <a:r>
              <a:rPr lang="ru-RU" sz="2400" b="1">
                <a:solidFill>
                  <a:srgbClr val="002060"/>
                </a:solidFill>
              </a:rPr>
              <a:t> 	                       Д) </a:t>
            </a:r>
            <a:r>
              <a:rPr lang="ru-RU" sz="2400" b="1">
                <a:solidFill>
                  <a:srgbClr val="8F397F"/>
                </a:solidFill>
              </a:rPr>
              <a:t>Юпитером</a:t>
            </a:r>
            <a:r>
              <a:rPr lang="ru-RU" sz="2400" b="1">
                <a:solidFill>
                  <a:srgbClr val="002060"/>
                </a:solidFill>
              </a:rPr>
              <a:t> </a:t>
            </a:r>
            <a:endParaRPr lang="ru-RU" sz="2400"/>
          </a:p>
        </p:txBody>
      </p:sp>
      <p:sp>
        <p:nvSpPr>
          <p:cNvPr id="10248" name="Прямоугольник 7"/>
          <p:cNvSpPr>
            <a:spLocks noChangeArrowheads="1"/>
          </p:cNvSpPr>
          <p:nvPr/>
        </p:nvSpPr>
        <p:spPr bwMode="auto">
          <a:xfrm>
            <a:off x="3000375" y="1143000"/>
            <a:ext cx="360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solidFill>
                  <a:srgbClr val="B749A2"/>
                </a:solidFill>
              </a:rPr>
              <a:t>Блиц – опрос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2928938" y="5500688"/>
            <a:ext cx="3429000" cy="857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FFFFFF"/>
                </a:solidFill>
              </a:rPr>
              <a:t>Следующий   вопрос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411413" y="4797425"/>
          <a:ext cx="3857625" cy="1646873"/>
        </p:xfrm>
        <a:graphic>
          <a:graphicData uri="http://schemas.openxmlformats.org/drawingml/2006/table">
            <a:tbl>
              <a:tblPr/>
              <a:tblGrid>
                <a:gridCol w="1285875"/>
                <a:gridCol w="1285875"/>
                <a:gridCol w="1285875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F397F"/>
                          </a:solidFill>
                          <a:effectLst/>
                          <a:latin typeface="Calibri" pitchFamily="34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F397F"/>
                          </a:solidFill>
                          <a:effectLst/>
                          <a:latin typeface="Calibri" pitchFamily="34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F397F"/>
                          </a:solidFill>
                          <a:effectLst/>
                          <a:latin typeface="Calibri" pitchFamily="34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6" grpId="1"/>
      <p:bldP spid="7" grpId="0"/>
      <p:bldP spid="7" grpId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715</Words>
  <Application>Microsoft Office PowerPoint</Application>
  <PresentationFormat>Экран (4:3)</PresentationFormat>
  <Paragraphs>288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Дарёна</cp:lastModifiedBy>
  <cp:revision>53</cp:revision>
  <dcterms:modified xsi:type="dcterms:W3CDTF">2012-06-05T02:16:01Z</dcterms:modified>
</cp:coreProperties>
</file>