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72" r:id="rId10"/>
    <p:sldId id="267" r:id="rId11"/>
    <p:sldId id="268" r:id="rId12"/>
    <p:sldId id="269" r:id="rId13"/>
    <p:sldId id="270" r:id="rId14"/>
    <p:sldId id="271" r:id="rId15"/>
    <p:sldId id="273" r:id="rId16"/>
    <p:sldId id="278" r:id="rId17"/>
    <p:sldId id="279" r:id="rId18"/>
    <p:sldId id="275" r:id="rId19"/>
    <p:sldId id="276" r:id="rId20"/>
    <p:sldId id="277" r:id="rId21"/>
    <p:sldId id="274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5E49-EA5E-48CE-AABA-10BDFF84F183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AED7-A31A-4FED-90A5-E67E7BBA9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AED7-A31A-4FED-90A5-E67E7BBA95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17" y="8685209"/>
            <a:ext cx="2971797" cy="457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8" rIns="91428" bIns="45718" anchor="t" anchorCtr="0" compatLnSpc="1"/>
          <a:lstStyle/>
          <a:p>
            <a:pPr defTabSz="801654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7D55F7-EDCB-446D-A020-5176972CD77C}" type="slidenum">
              <a:rPr lang="ru-RU" sz="1600">
                <a:solidFill>
                  <a:srgbClr val="000000"/>
                </a:solidFill>
                <a:latin typeface="Calibri"/>
              </a:rPr>
              <a:pPr defTabSz="801654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6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977092-3531-45A5-9760-78C8F1E2B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25CC4-3DF1-47AC-8B57-09071E1B0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3263" y="274638"/>
            <a:ext cx="200342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74638"/>
            <a:ext cx="58578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0902F-1D86-4179-8089-585D626DD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6FDB-42C7-4E0C-855A-5F9DB5F9F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A7A9F-AFF4-46E1-9CE4-064CA6DF6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1600200"/>
            <a:ext cx="3930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6038" y="1600200"/>
            <a:ext cx="3930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8C48C-90C0-44C2-86C3-E8A610396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63384-B3BD-4F9F-A66E-919E30EB6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FAF10-8695-4166-AB1C-D67F390B5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AB91-3353-4135-91A7-3D41EF4F7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D38F8-BF84-43A1-B829-C99BA90BF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ADAA-8F6D-4BAE-AC60-B5EE5F87D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8013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00200"/>
            <a:ext cx="8013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F3CA1C-792A-458B-BA3F-F39B7F1D22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164305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Задачи на движение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4143380"/>
            <a:ext cx="4667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Питеренко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Ирина Александровна,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«ЛСТУ № 2» г. Пензы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Documents and Settings\user\Рабочий стол\anicomp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414338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7461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Пензенский Драматический театр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643182"/>
            <a:ext cx="4762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00174"/>
            <a:ext cx="2665352" cy="39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6000768"/>
            <a:ext cx="423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 Михайлович Долгорукий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5929330"/>
            <a:ext cx="2493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 в 18 веке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928802"/>
            <a:ext cx="4952992" cy="37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928670"/>
            <a:ext cx="7461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Пензенский Драматический театр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5857892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наши дни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928802"/>
            <a:ext cx="29416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714356"/>
            <a:ext cx="6505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Михаил  Юрьевич Лермонтов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2714620"/>
            <a:ext cx="50665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«Белеет парус одинокий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тумане моря голубом!..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ищет он в стране далекой?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кинул он в краю родном?..»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1428736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(1814-1841)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785794"/>
            <a:ext cx="578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Музей-заповедник «Тарханы»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857364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857364"/>
            <a:ext cx="3721421" cy="332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00166" y="1285860"/>
            <a:ext cx="650085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 вас я не таю –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каждом классе  в ряд стою.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в школе на стене,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Горы, реки есть на мне.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8" y="3571876"/>
            <a:ext cx="2787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арта 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4000504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714620"/>
            <a:ext cx="4491664" cy="276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7554" y="785794"/>
            <a:ext cx="2714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Масштаб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1857364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1:500000  (в 1 см – 5000 м)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science2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857760"/>
            <a:ext cx="1428760" cy="182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639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Карта Пензенской области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214950"/>
            <a:ext cx="3763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Масштаб     1:1 250 000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071678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857364"/>
            <a:ext cx="3810000" cy="29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user\Рабочий стол\science2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5000636"/>
            <a:ext cx="1214446" cy="1554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642918"/>
            <a:ext cx="3256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Карта Пензы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143380"/>
            <a:ext cx="194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  1:42 000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 descr="C:\Documents and Settings\user\Рабочий стол\Фото03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571612"/>
            <a:ext cx="2952770" cy="257176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4286256"/>
            <a:ext cx="51720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1571612"/>
            <a:ext cx="2857520" cy="259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user\Рабочий стол\science2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4929198"/>
            <a:ext cx="1214446" cy="1554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4574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Вспомните или найдите в электронной энциклопедии  среднюю скорость школьника, школьного автобуса.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Выберите нужную вам карту. Прочитайте её масштаб. Определите, скольким метрам (или километрам) соответствует 1 см на карте.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Измерьте с помощью линейки расстояние между пунктами на карте.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Посчитайте, сколько это будет метров (или километров) на местности.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По полученным данным  (с помощью формулы) найдите время движения,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е) Попробуйте проверить результат своей работы с помощью электронной карты, воспользовавшись инструментом «линейка».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ж) Сделайте выводы о точности своих подсчётов.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Посчитайте, во сколько нам нужно выйти из школы, чтобы прийти на спектакль, начинающийся в 15.00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группа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Посчитайте, во сколько нам нужно сесть в автобус, чтобы приехать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музей  в  12.00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группа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143512"/>
            <a:ext cx="1714512" cy="1214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3702" y="2285992"/>
            <a:ext cx="1714512" cy="1214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19909" y="214290"/>
            <a:ext cx="22240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214686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>
            <a:off x="2920180" y="2857496"/>
            <a:ext cx="3723521" cy="2274943"/>
          </a:xfrm>
          <a:custGeom>
            <a:avLst/>
            <a:gdLst>
              <a:gd name="connsiteX0" fmla="*/ 324464 w 2005780"/>
              <a:gd name="connsiteY0" fmla="*/ 929149 h 929149"/>
              <a:gd name="connsiteX1" fmla="*/ 280219 w 2005780"/>
              <a:gd name="connsiteY1" fmla="*/ 560439 h 929149"/>
              <a:gd name="connsiteX2" fmla="*/ 2005780 w 2005780"/>
              <a:gd name="connsiteY2" fmla="*/ 0 h 92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5780" h="929149">
                <a:moveTo>
                  <a:pt x="324464" y="929149"/>
                </a:moveTo>
                <a:cubicBezTo>
                  <a:pt x="162232" y="822223"/>
                  <a:pt x="0" y="715297"/>
                  <a:pt x="280219" y="560439"/>
                </a:cubicBezTo>
                <a:cubicBezTo>
                  <a:pt x="560438" y="405581"/>
                  <a:pt x="1730477" y="27039"/>
                  <a:pt x="200578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571480"/>
            <a:ext cx="50006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Масштаб: 1 см = ? м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карте = ? м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? м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 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? 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192880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357166"/>
            <a:ext cx="8429684" cy="30003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проходит 6 км за 1 ч. Сколько метров он проходит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м: 6 км = 6000 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 = 60 мин;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60 =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(м/мин)</a:t>
            </a:r>
          </a:p>
          <a:p>
            <a:pPr marL="742950" indent="-74295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</a:t>
            </a:r>
            <a:r>
              <a:rPr lang="en-US" sz="3600" dirty="0" smtClean="0"/>
              <a:t>   </a:t>
            </a:r>
            <a:r>
              <a:rPr lang="ru-RU" sz="3600" dirty="0" smtClean="0"/>
              <a:t> 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3571876"/>
            <a:ext cx="3548054" cy="288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500042"/>
            <a:ext cx="1714512" cy="1214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Пенза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72074"/>
            <a:ext cx="3071834" cy="1214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Лермонтово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214290"/>
            <a:ext cx="188258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2502311" y="1357298"/>
            <a:ext cx="4998648" cy="4483063"/>
          </a:xfrm>
          <a:custGeom>
            <a:avLst/>
            <a:gdLst>
              <a:gd name="connsiteX0" fmla="*/ 904567 w 5228303"/>
              <a:gd name="connsiteY0" fmla="*/ 4481052 h 4481052"/>
              <a:gd name="connsiteX1" fmla="*/ 2644877 w 5228303"/>
              <a:gd name="connsiteY1" fmla="*/ 3728885 h 4481052"/>
              <a:gd name="connsiteX2" fmla="*/ 314632 w 5228303"/>
              <a:gd name="connsiteY2" fmla="*/ 557981 h 4481052"/>
              <a:gd name="connsiteX3" fmla="*/ 4532671 w 5228303"/>
              <a:gd name="connsiteY3" fmla="*/ 381001 h 4481052"/>
              <a:gd name="connsiteX4" fmla="*/ 4488425 w 5228303"/>
              <a:gd name="connsiteY4" fmla="*/ 351504 h 4481052"/>
              <a:gd name="connsiteX5" fmla="*/ 4488425 w 5228303"/>
              <a:gd name="connsiteY5" fmla="*/ 351504 h 448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303" h="4481052">
                <a:moveTo>
                  <a:pt x="904567" y="4481052"/>
                </a:moveTo>
                <a:cubicBezTo>
                  <a:pt x="1823883" y="4431891"/>
                  <a:pt x="2743200" y="4382730"/>
                  <a:pt x="2644877" y="3728885"/>
                </a:cubicBezTo>
                <a:cubicBezTo>
                  <a:pt x="2546555" y="3075040"/>
                  <a:pt x="0" y="1115962"/>
                  <a:pt x="314632" y="557981"/>
                </a:cubicBezTo>
                <a:cubicBezTo>
                  <a:pt x="629264" y="0"/>
                  <a:pt x="3837039" y="415414"/>
                  <a:pt x="4532671" y="381001"/>
                </a:cubicBezTo>
                <a:cubicBezTo>
                  <a:pt x="5228303" y="346588"/>
                  <a:pt x="4488425" y="351504"/>
                  <a:pt x="4488425" y="351504"/>
                </a:cubicBezTo>
                <a:lnTo>
                  <a:pt x="4488425" y="35150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2500306"/>
            <a:ext cx="45005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Масштаб: 1 см = ? м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карте = ? м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? м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? 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22266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/>
          <a:srcRect l="4605" t="5188" r="4605" b="7547"/>
          <a:stretch>
            <a:fillRect/>
          </a:stretch>
        </p:blipFill>
        <p:spPr bwMode="auto">
          <a:xfrm>
            <a:off x="5786446" y="4071942"/>
            <a:ext cx="31085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928670"/>
            <a:ext cx="4926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214546" y="1785926"/>
            <a:ext cx="278608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00628" y="1785926"/>
            <a:ext cx="235745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282" y="3071810"/>
            <a:ext cx="47483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Посчитать по карте расстояние 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своего дома до школы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 дома до спортивной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(художественной,  музыкальной)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Посчитать время пути.</a:t>
            </a:r>
          </a:p>
          <a:p>
            <a:pPr marL="342900" indent="-3429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50043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3071810"/>
            <a:ext cx="2750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№ 561 учебника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357430"/>
            <a:ext cx="54267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15657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Найдите расстояние, которое Ваня проехал на лыжах за 25 мин, если он шёл со скоростью 8 м/мин.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572008"/>
            <a:ext cx="219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3643314"/>
            <a:ext cx="3831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25 • 8 = 200 (м)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4290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Турист поднимался в гору 5 ч, проходя каждый час 3 км. На обратном пути он увеличил скорость на 2 км/ч. Сколько часов потребовалось туристу на обратный путь?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071934" y="2857496"/>
            <a:ext cx="4643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5•3=15 (км)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2)3+2=5 (км/ч)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15:5=3 (ч)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72066" y="4786322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857496"/>
            <a:ext cx="2286016" cy="330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3500438"/>
            <a:ext cx="36433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785926"/>
            <a:ext cx="29474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6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3571876"/>
            <a:ext cx="29329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6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214678" y="2857496"/>
            <a:ext cx="1607355" cy="790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6314" y="2857496"/>
            <a:ext cx="157163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9844" y="4929198"/>
            <a:ext cx="3775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4929198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857232"/>
            <a:ext cx="4619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20"/>
          <p:cNvCxnSpPr/>
          <p:nvPr/>
        </p:nvCxnSpPr>
        <p:spPr>
          <a:xfrm>
            <a:off x="359969" y="2132854"/>
            <a:ext cx="7905658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prstDash val="solid"/>
          </a:ln>
        </p:spPr>
      </p:cxnSp>
      <p:sp>
        <p:nvSpPr>
          <p:cNvPr id="3" name="Овал 23"/>
          <p:cNvSpPr/>
          <p:nvPr/>
        </p:nvSpPr>
        <p:spPr>
          <a:xfrm>
            <a:off x="295173" y="1938430"/>
            <a:ext cx="285750" cy="2857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30" tIns="45711" rIns="91430" bIns="45711" anchor="ctr" anchorCtr="1" compatLnSpc="1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Овал 24"/>
          <p:cNvSpPr/>
          <p:nvPr/>
        </p:nvSpPr>
        <p:spPr>
          <a:xfrm>
            <a:off x="8265627" y="1938430"/>
            <a:ext cx="285750" cy="2857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30" tIns="45711" rIns="91430" bIns="45711" anchor="ctr" anchorCtr="1" compatLnSpc="1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5" name="Прямая соединительная линия 26"/>
          <p:cNvCxnSpPr/>
          <p:nvPr/>
        </p:nvCxnSpPr>
        <p:spPr>
          <a:xfrm rot="5400013">
            <a:off x="4085207" y="1784341"/>
            <a:ext cx="715965" cy="1584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olid"/>
          </a:ln>
        </p:spPr>
      </p:cxnSp>
      <p:sp>
        <p:nvSpPr>
          <p:cNvPr id="7" name="Правая фигурная скобка 29"/>
          <p:cNvSpPr/>
          <p:nvPr/>
        </p:nvSpPr>
        <p:spPr>
          <a:xfrm rot="5400013">
            <a:off x="3821891" y="-1178759"/>
            <a:ext cx="1214461" cy="8001056"/>
          </a:xfrm>
          <a:custGeom>
            <a:avLst>
              <a:gd name="f12" fmla="val 31995"/>
              <a:gd name="f13" fmla="val 4985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31995"/>
              <a:gd name="f13" fmla="val 4985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txBody>
          <a:bodyPr vert="horz" wrap="square" lIns="91430" tIns="45711" rIns="91430" bIns="45711" anchor="ctr" anchorCtr="1" compatLnSpc="1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8" name="Прямая со стрелкой 31"/>
          <p:cNvCxnSpPr/>
          <p:nvPr/>
        </p:nvCxnSpPr>
        <p:spPr>
          <a:xfrm>
            <a:off x="878376" y="1614392"/>
            <a:ext cx="1214433" cy="1593"/>
          </a:xfrm>
          <a:prstGeom prst="straightConnector1">
            <a:avLst/>
          </a:prstGeom>
          <a:noFill/>
          <a:ln w="38103">
            <a:solidFill>
              <a:srgbClr val="002060"/>
            </a:solidFill>
            <a:prstDash val="solid"/>
            <a:tailEnd type="arrow"/>
          </a:ln>
        </p:spPr>
      </p:cxnSp>
      <p:cxnSp>
        <p:nvCxnSpPr>
          <p:cNvPr id="9" name="Прямая со стрелкой 32"/>
          <p:cNvCxnSpPr/>
          <p:nvPr/>
        </p:nvCxnSpPr>
        <p:spPr>
          <a:xfrm rot="10799991">
            <a:off x="6580810" y="1614392"/>
            <a:ext cx="1357312" cy="1593"/>
          </a:xfrm>
          <a:prstGeom prst="straightConnector1">
            <a:avLst/>
          </a:prstGeom>
          <a:noFill/>
          <a:ln w="38103">
            <a:solidFill>
              <a:srgbClr val="002060"/>
            </a:solidFill>
            <a:prstDash val="solid"/>
            <a:tailEnd type="arrow"/>
          </a:ln>
        </p:spPr>
      </p:cxnSp>
      <p:sp>
        <p:nvSpPr>
          <p:cNvPr id="10" name="TextBox 39"/>
          <p:cNvSpPr txBox="1"/>
          <p:nvPr/>
        </p:nvSpPr>
        <p:spPr>
          <a:xfrm>
            <a:off x="943172" y="836710"/>
            <a:ext cx="966911" cy="538591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none" lIns="91430" tIns="45711" rIns="91430" bIns="45711" anchor="t" anchorCtr="0" compatLnSpc="1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5 </a:t>
            </a:r>
            <a:r>
              <a:rPr lang="ru-RU" sz="29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м/с</a:t>
            </a:r>
          </a:p>
        </p:txBody>
      </p:sp>
      <p:sp>
        <p:nvSpPr>
          <p:cNvPr id="11" name="TextBox 40"/>
          <p:cNvSpPr txBox="1"/>
          <p:nvPr/>
        </p:nvSpPr>
        <p:spPr>
          <a:xfrm>
            <a:off x="6904814" y="771899"/>
            <a:ext cx="968388" cy="539067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none" lIns="91430" tIns="45711" rIns="91430" bIns="45711" anchor="t" anchorCtr="0" compatLnSpc="1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9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4 м/с</a:t>
            </a:r>
          </a:p>
        </p:txBody>
      </p:sp>
      <p:sp>
        <p:nvSpPr>
          <p:cNvPr id="12" name="TextBox 41"/>
          <p:cNvSpPr txBox="1"/>
          <p:nvPr/>
        </p:nvSpPr>
        <p:spPr>
          <a:xfrm>
            <a:off x="4183197" y="3428999"/>
            <a:ext cx="802624" cy="650747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none" lIns="91430" tIns="45711" rIns="91430" bIns="45711" anchor="t" anchorCtr="0" compatLnSpc="1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? м</a:t>
            </a:r>
          </a:p>
        </p:txBody>
      </p:sp>
      <p:sp>
        <p:nvSpPr>
          <p:cNvPr id="13" name="TextBox 42"/>
          <p:cNvSpPr txBox="1"/>
          <p:nvPr/>
        </p:nvSpPr>
        <p:spPr>
          <a:xfrm>
            <a:off x="2428874" y="2214563"/>
            <a:ext cx="802624" cy="650747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none" lIns="91430" tIns="45711" rIns="91430" bIns="45711" anchor="t" anchorCtr="0" compatLnSpc="1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? м</a:t>
            </a:r>
          </a:p>
        </p:txBody>
      </p:sp>
      <p:sp>
        <p:nvSpPr>
          <p:cNvPr id="14" name="TextBox 43"/>
          <p:cNvSpPr txBox="1"/>
          <p:nvPr/>
        </p:nvSpPr>
        <p:spPr>
          <a:xfrm>
            <a:off x="5643559" y="2214563"/>
            <a:ext cx="802624" cy="650747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none" lIns="91430" tIns="45711" rIns="91430" bIns="45711" anchor="t" anchorCtr="0" compatLnSpc="1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? м</a:t>
            </a:r>
          </a:p>
        </p:txBody>
      </p:sp>
      <p:sp>
        <p:nvSpPr>
          <p:cNvPr id="15" name="Прямоугольник 67"/>
          <p:cNvSpPr/>
          <p:nvPr/>
        </p:nvSpPr>
        <p:spPr>
          <a:xfrm>
            <a:off x="4000496" y="2071678"/>
            <a:ext cx="907208" cy="518454"/>
          </a:xfrm>
          <a:prstGeom prst="rect">
            <a:avLst/>
          </a:prstGeom>
          <a:solidFill>
            <a:srgbClr val="BFBFB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82945" tIns="41473" rIns="82945" bIns="41473" anchor="ctr" anchorCtr="1" compatLnSpc="1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0" dirty="0">
                <a:solidFill>
                  <a:srgbClr val="000000"/>
                </a:solidFill>
                <a:latin typeface="Calibri"/>
              </a:rPr>
              <a:t>16 с</a:t>
            </a:r>
          </a:p>
        </p:txBody>
      </p:sp>
      <p:sp>
        <p:nvSpPr>
          <p:cNvPr id="16" name="TextBox 70"/>
          <p:cNvSpPr txBox="1"/>
          <p:nvPr/>
        </p:nvSpPr>
        <p:spPr>
          <a:xfrm>
            <a:off x="230369" y="1031127"/>
            <a:ext cx="577556" cy="837631"/>
          </a:xfrm>
          <a:prstGeom prst="rect">
            <a:avLst/>
          </a:prstGeom>
          <a:noFill/>
          <a:ln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900" b="1" dirty="0">
                <a:solidFill>
                  <a:srgbClr val="000000"/>
                </a:solidFill>
                <a:latin typeface="Calibri"/>
              </a:rPr>
              <a:t>И</a:t>
            </a:r>
          </a:p>
        </p:txBody>
      </p:sp>
      <p:sp>
        <p:nvSpPr>
          <p:cNvPr id="17" name="TextBox 71"/>
          <p:cNvSpPr txBox="1"/>
          <p:nvPr/>
        </p:nvSpPr>
        <p:spPr>
          <a:xfrm>
            <a:off x="8006426" y="966324"/>
            <a:ext cx="500492" cy="837631"/>
          </a:xfrm>
          <a:prstGeom prst="rect">
            <a:avLst/>
          </a:prstGeom>
          <a:noFill/>
          <a:ln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900" b="1" dirty="0">
                <a:solidFill>
                  <a:srgbClr val="000000"/>
                </a:solidFill>
                <a:latin typeface="Calibri"/>
              </a:rPr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29124" y="1142984"/>
            <a:ext cx="571504" cy="4286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4071942"/>
            <a:ext cx="850112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времени был в пути каждый? </a:t>
            </a:r>
          </a:p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сколько метров в секунду мальчики приближались друг к другу?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каком расстоянии друг от друга они находились первоначально?</a:t>
            </a:r>
          </a:p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сколько м/с скорость одного мальчика больше скорости другого?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Кто из них быстрее дойдёт до школы?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сколько метров больше пробежал Игорь?</a:t>
            </a:r>
          </a:p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расстояние было между мальчиками через 3 секунды? </a:t>
            </a:r>
          </a:p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14298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Calibri"/>
            </a:endParaRPr>
          </a:p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29452" fontAlgn="auto">
              <a:spcBef>
                <a:spcPts val="0"/>
              </a:spcBef>
              <a:spcAft>
                <a:spcPts val="0"/>
              </a:spcAft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071546"/>
            <a:ext cx="73831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вариант: вопрос № 3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вариант: вопрос № 6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вариант: вопрос № 7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вариант: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расстояние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пробежал каждый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мальчик?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полдень из Москвы в Тулу выходит автобус с пассажирами. Часом позже из Тулы в Москву  выезжает велосипедист и едет по тому же шоссе, но, конечно, значительно медленнее, чем автобус. Когда  автобус и велосипедист встретятся, то кто из них будет дальше от Москвы?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4071942"/>
            <a:ext cx="22967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071942"/>
            <a:ext cx="2285986" cy="22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143372" y="4429132"/>
            <a:ext cx="857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80137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зарядку становись!</a:t>
            </a:r>
          </a:p>
        </p:txBody>
      </p:sp>
      <p:pic>
        <p:nvPicPr>
          <p:cNvPr id="14339" name="Picture 2" descr="C:\Documents and Settings\Admin\Рабочий стол\tanez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00364" y="2285992"/>
            <a:ext cx="3763962" cy="2813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ложение 1">
  <a:themeElements>
    <a:clrScheme name="Тема Office 3">
      <a:dk1>
        <a:srgbClr val="000000"/>
      </a:dk1>
      <a:lt1>
        <a:srgbClr val="FFBE3B"/>
      </a:lt1>
      <a:dk2>
        <a:srgbClr val="000000"/>
      </a:dk2>
      <a:lt2>
        <a:srgbClr val="B2B2B2"/>
      </a:lt2>
      <a:accent1>
        <a:srgbClr val="066BAB"/>
      </a:accent1>
      <a:accent2>
        <a:srgbClr val="E99F00"/>
      </a:accent2>
      <a:accent3>
        <a:srgbClr val="FFDBAF"/>
      </a:accent3>
      <a:accent4>
        <a:srgbClr val="000000"/>
      </a:accent4>
      <a:accent5>
        <a:srgbClr val="AABAD2"/>
      </a:accent5>
      <a:accent6>
        <a:srgbClr val="D39000"/>
      </a:accent6>
      <a:hlink>
        <a:srgbClr val="B77D00"/>
      </a:hlink>
      <a:folHlink>
        <a:srgbClr val="3106AD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BE3B"/>
        </a:lt1>
        <a:dk2>
          <a:srgbClr val="000000"/>
        </a:dk2>
        <a:lt2>
          <a:srgbClr val="B2B2B2"/>
        </a:lt2>
        <a:accent1>
          <a:srgbClr val="FFD789"/>
        </a:accent1>
        <a:accent2>
          <a:srgbClr val="FFEBC6"/>
        </a:accent2>
        <a:accent3>
          <a:srgbClr val="FFDBAF"/>
        </a:accent3>
        <a:accent4>
          <a:srgbClr val="000000"/>
        </a:accent4>
        <a:accent5>
          <a:srgbClr val="FFE8C4"/>
        </a:accent5>
        <a:accent6>
          <a:srgbClr val="E7D5B3"/>
        </a:accent6>
        <a:hlink>
          <a:srgbClr val="E79B00"/>
        </a:hlink>
        <a:folHlink>
          <a:srgbClr val="9F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BE3B"/>
        </a:lt1>
        <a:dk2>
          <a:srgbClr val="000000"/>
        </a:dk2>
        <a:lt2>
          <a:srgbClr val="B2B2B2"/>
        </a:lt2>
        <a:accent1>
          <a:srgbClr val="D08E00"/>
        </a:accent1>
        <a:accent2>
          <a:srgbClr val="FF9537"/>
        </a:accent2>
        <a:accent3>
          <a:srgbClr val="FFDBAF"/>
        </a:accent3>
        <a:accent4>
          <a:srgbClr val="000000"/>
        </a:accent4>
        <a:accent5>
          <a:srgbClr val="E4C6AA"/>
        </a:accent5>
        <a:accent6>
          <a:srgbClr val="E78731"/>
        </a:accent6>
        <a:hlink>
          <a:srgbClr val="D0B900"/>
        </a:hlink>
        <a:folHlink>
          <a:srgbClr val="D06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BE3B"/>
        </a:lt1>
        <a:dk2>
          <a:srgbClr val="000000"/>
        </a:dk2>
        <a:lt2>
          <a:srgbClr val="B2B2B2"/>
        </a:lt2>
        <a:accent1>
          <a:srgbClr val="066BAB"/>
        </a:accent1>
        <a:accent2>
          <a:srgbClr val="E99F00"/>
        </a:accent2>
        <a:accent3>
          <a:srgbClr val="FFDBAF"/>
        </a:accent3>
        <a:accent4>
          <a:srgbClr val="000000"/>
        </a:accent4>
        <a:accent5>
          <a:srgbClr val="AABAD2"/>
        </a:accent5>
        <a:accent6>
          <a:srgbClr val="D39000"/>
        </a:accent6>
        <a:hlink>
          <a:srgbClr val="B77D00"/>
        </a:hlink>
        <a:folHlink>
          <a:srgbClr val="3106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BE3B"/>
        </a:lt1>
        <a:dk2>
          <a:srgbClr val="000000"/>
        </a:dk2>
        <a:lt2>
          <a:srgbClr val="B2B2B2"/>
        </a:lt2>
        <a:accent1>
          <a:srgbClr val="062DAB"/>
        </a:accent1>
        <a:accent2>
          <a:srgbClr val="7EA60A"/>
        </a:accent2>
        <a:accent3>
          <a:srgbClr val="FFDBAF"/>
        </a:accent3>
        <a:accent4>
          <a:srgbClr val="000000"/>
        </a:accent4>
        <a:accent5>
          <a:srgbClr val="AAADD2"/>
        </a:accent5>
        <a:accent6>
          <a:srgbClr val="729608"/>
        </a:accent6>
        <a:hlink>
          <a:srgbClr val="D18E00"/>
        </a:hlink>
        <a:folHlink>
          <a:srgbClr val="C60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789"/>
        </a:accent1>
        <a:accent2>
          <a:srgbClr val="FFEBC6"/>
        </a:accent2>
        <a:accent3>
          <a:srgbClr val="FFFFFF"/>
        </a:accent3>
        <a:accent4>
          <a:srgbClr val="000000"/>
        </a:accent4>
        <a:accent5>
          <a:srgbClr val="FFE8C4"/>
        </a:accent5>
        <a:accent6>
          <a:srgbClr val="E7D5B3"/>
        </a:accent6>
        <a:hlink>
          <a:srgbClr val="E79B00"/>
        </a:hlink>
        <a:folHlink>
          <a:srgbClr val="9F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08E00"/>
        </a:accent1>
        <a:accent2>
          <a:srgbClr val="FF9537"/>
        </a:accent2>
        <a:accent3>
          <a:srgbClr val="FFFFFF"/>
        </a:accent3>
        <a:accent4>
          <a:srgbClr val="000000"/>
        </a:accent4>
        <a:accent5>
          <a:srgbClr val="E4C6AA"/>
        </a:accent5>
        <a:accent6>
          <a:srgbClr val="E78731"/>
        </a:accent6>
        <a:hlink>
          <a:srgbClr val="D0B900"/>
        </a:hlink>
        <a:folHlink>
          <a:srgbClr val="D06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66BAB"/>
        </a:accent1>
        <a:accent2>
          <a:srgbClr val="E99F00"/>
        </a:accent2>
        <a:accent3>
          <a:srgbClr val="FFFFFF"/>
        </a:accent3>
        <a:accent4>
          <a:srgbClr val="000000"/>
        </a:accent4>
        <a:accent5>
          <a:srgbClr val="AABAD2"/>
        </a:accent5>
        <a:accent6>
          <a:srgbClr val="D39000"/>
        </a:accent6>
        <a:hlink>
          <a:srgbClr val="B77D00"/>
        </a:hlink>
        <a:folHlink>
          <a:srgbClr val="3106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62DAB"/>
        </a:accent1>
        <a:accent2>
          <a:srgbClr val="7EA60A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729608"/>
        </a:accent6>
        <a:hlink>
          <a:srgbClr val="D18E00"/>
        </a:hlink>
        <a:folHlink>
          <a:srgbClr val="C607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Приложение 1</Template>
  <TotalTime>332</TotalTime>
  <Words>674</Words>
  <Application>Microsoft Office PowerPoint</Application>
  <PresentationFormat>Экран (4:3)</PresentationFormat>
  <Paragraphs>106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Приложение 1</vt:lpstr>
      <vt:lpstr>Задачи на движение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 зарядку становись!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движение </dc:title>
  <dc:creator>Supercomp</dc:creator>
  <cp:lastModifiedBy>revaz</cp:lastModifiedBy>
  <cp:revision>43</cp:revision>
  <dcterms:created xsi:type="dcterms:W3CDTF">2012-01-31T14:44:17Z</dcterms:created>
  <dcterms:modified xsi:type="dcterms:W3CDTF">2012-06-13T12:56:55Z</dcterms:modified>
</cp:coreProperties>
</file>