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8" y="-54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C588C7-0BE3-446D-96BA-D912815E89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1BC5B5-09C8-499C-A14D-B1A33AF4E2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0756B9-A6A7-4F32-9935-EE92F07701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574F19-5CE2-40B4-8B14-B2BE85C952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5DB80C-2898-416F-A427-63DE6707CB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A8DCFE-2F40-4DBD-B0FB-36561F2BCE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712B5A-209E-4D29-A442-C7C1F5ABF0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3714A3-3621-41EC-9F0F-F773EBA575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FD281A-3C69-4CCA-A217-DF78F4E024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4D9442-47BF-4DBF-A65B-AFE056358E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0143F6-296E-4728-8FC9-CD4CCA3C22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fld id="{7F4AA47E-14D3-4CD0-BFA5-519C8617FA7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7200" y="-114300"/>
            <a:ext cx="8229600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00"/>
                </a:solidFill>
              </a:rPr>
              <a:t>История возникновения планирования и профориентации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>
                <a:solidFill>
                  <a:srgbClr val="000000"/>
                </a:solidFill>
              </a:rPr>
              <a:t>Пирамида Хеопса, Египет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4800600" y="1905000"/>
            <a:ext cx="3808413" cy="2522538"/>
            <a:chOff x="3024" y="1200"/>
            <a:chExt cx="2399" cy="1589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1200"/>
              <a:ext cx="2400" cy="15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024" y="1200"/>
              <a:ext cx="2400" cy="15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752600"/>
            <a:ext cx="4038600" cy="272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42950" y="4586288"/>
            <a:ext cx="321945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Наскальное изображение, найденное в одной из пещер марза Сюник, Армения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000000"/>
                </a:solidFill>
              </a:rPr>
              <a:t>До 1950-х гг. 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i="1">
                <a:solidFill>
                  <a:srgbClr val="000000"/>
                </a:solidFill>
              </a:rPr>
              <a:t>"Профессиональная ориентация - это процесс оказания помощи индивиду в изучении профессии и собственных личностных качеств, процесс, завершающийся разумным выбором своего дела". </a:t>
            </a:r>
            <a:br>
              <a:rPr lang="ru-RU" sz="3200" i="1">
                <a:solidFill>
                  <a:srgbClr val="000000"/>
                </a:solidFill>
              </a:rPr>
            </a:br>
            <a:r>
              <a:rPr lang="ru-RU" sz="3200" i="1">
                <a:solidFill>
                  <a:srgbClr val="000000"/>
                </a:solidFill>
              </a:rPr>
              <a:t/>
            </a:r>
            <a:br>
              <a:rPr lang="ru-RU" sz="3200" i="1">
                <a:solidFill>
                  <a:srgbClr val="000000"/>
                </a:solidFill>
              </a:rPr>
            </a:br>
            <a:endParaRPr lang="ru-RU" sz="32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000000"/>
                </a:solidFill>
              </a:rPr>
              <a:t>Дальнейшее развитие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в работах Э. Гинсберга, С. Гинсбурга, С. Аксельрода, Дж. Херма.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Выделили три последовательных возрастных этапа в подготовке к выбору профессии: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до 11 лет - время "фантазий",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от 11 до 17 лет - годы так называемых пробных выборов,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17 - 18 лет - период реалистических решений. 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00"/>
                </a:solidFill>
              </a:rPr>
              <a:t>Ступенчатая модель профессионального развития 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Профессиональный путь человека может быть разделен на пять этапов: рост, поиск, упрочение, стабилизация и спад.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Период выбора профессии и профессионального становления является второй ступенью пятиступенчатой модели, которая охватывает возраст от 14 до 25 лет и характеризуется тем, что индивид пробует свои силы в различных ролях при ориентации на свои реальные профессиональные возможности.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7938"/>
            <a:ext cx="82296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</a:rPr>
              <a:t>Профессиональное развитие - длительный и динамичный процесс, имеющий определенную структуру</a:t>
            </a:r>
            <a:r>
              <a:rPr lang="ru-RU" sz="3200">
                <a:solidFill>
                  <a:srgbClr val="000000"/>
                </a:solidFill>
              </a:rPr>
              <a:t>.</a:t>
            </a:r>
            <a:r>
              <a:rPr lang="ru-RU" sz="4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Серия выборов, достигающих стабилизации лишь в среднем возрасте.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Своеобразие выборов обусловливается не только наследственными факторами, но и влиянием среды, воспитания, накопленным опытом, т.е. совокупностью всех воздействий и испытаний, переживаемых субъектом в каждый момент развития.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/>
            </a:r>
            <a:br>
              <a:rPr lang="ru-RU" sz="2800">
                <a:solidFill>
                  <a:srgbClr val="000000"/>
                </a:solidFill>
              </a:rPr>
            </a:br>
            <a:endParaRPr lang="ru-RU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69850"/>
            <a:ext cx="8229600" cy="155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</a:rPr>
              <a:t>Роль воспитательного воздействия педагогов и собственной активности учащихся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</a:rPr>
              <a:t>Первые представления о будущей профессии часто возникают у ребенка задолго до готовности к осознанному выбору.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</a:rPr>
              <a:t>Они поддерживаются его интересами, склонностями, способностями.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</a:rPr>
              <a:t>Далее все большее значение приобретают социальные ориентации на профессию.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</a:rPr>
              <a:t>Ко времени вхождения в мир труда молодой человек должен реалистично оценивать требования профессии и соотносить их со своими возможностями. 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/>
            </a:r>
            <a:br>
              <a:rPr lang="ru-RU" sz="2400">
                <a:solidFill>
                  <a:srgbClr val="000000"/>
                </a:solidFill>
              </a:rPr>
            </a:br>
            <a:endParaRPr 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000000"/>
                </a:solidFill>
              </a:rPr>
              <a:t>Профотбор 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- это "процесс выбора из группы кандидатов на определенную должность тех лиц, от которых молено ожидать с наибольшей вероятностью успешного выполнения данной работы".</a:t>
            </a:r>
            <a:br>
              <a:rPr lang="ru-RU" sz="3200">
                <a:solidFill>
                  <a:srgbClr val="000000"/>
                </a:solidFill>
              </a:rPr>
            </a:br>
            <a:r>
              <a:rPr lang="ru-RU" sz="3200">
                <a:solidFill>
                  <a:srgbClr val="000000"/>
                </a:solidFill>
              </a:rPr>
              <a:t/>
            </a:r>
            <a:br>
              <a:rPr lang="ru-RU" sz="3200">
                <a:solidFill>
                  <a:srgbClr val="000000"/>
                </a:solidFill>
              </a:rPr>
            </a:br>
            <a:endParaRPr lang="ru-R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000000"/>
                </a:solidFill>
              </a:rPr>
              <a:t>Практические пробы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Неадекватность выбора лишь на уровне сознания.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 Ш. Фукуяма ввел в качестве третьего принципа, практические пробы, обеспечивающие проверку «умственных» выборов с помощью собственного трудового опыта, испытания своих интересов, способностей и личностных особенностей в реальных условиях профессиональной деятельности.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00"/>
                </a:solidFill>
              </a:rPr>
              <a:t>Умение планировать свою профессиональную жизнь 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а) заранее намеченный порядок, последовательность осуществления какой-либо программы;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б) основные вехи;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в) способ подхода к чему-либо или построения чего-либо.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Планирование обычно различают: долгосрочное (на несколько десятилетий вперед); на «средний» срок (несколько месяцев или лет) и краткосрочное (несколько дней, недель).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00"/>
                </a:solidFill>
              </a:rPr>
              <a:t>Человек должен выбирать профессию с учетом: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b="1">
                <a:solidFill>
                  <a:srgbClr val="000000"/>
                </a:solidFill>
              </a:rPr>
              <a:t>своего образа «Я». </a:t>
            </a:r>
            <a:r>
              <a:rPr lang="ru-RU" sz="3200">
                <a:solidFill>
                  <a:srgbClr val="000000"/>
                </a:solidFill>
              </a:rPr>
              <a:t>Именно образ «Я» регулирует процессы интеграции, дифференциации и организации профессиональной карьеры. В образ «Я» включается собственно образ человека, способ мыслей о самом себе и оценки себя;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00"/>
                </a:solidFill>
              </a:rPr>
              <a:t>Человек должен выбирать профессию с учетом: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b="1">
                <a:solidFill>
                  <a:srgbClr val="000000"/>
                </a:solidFill>
              </a:rPr>
              <a:t>интеллекта: </a:t>
            </a:r>
            <a:r>
              <a:rPr lang="ru-RU" sz="3200">
                <a:solidFill>
                  <a:srgbClr val="000000"/>
                </a:solidFill>
              </a:rPr>
              <a:t>структуры общих способностей и способностей к обучению и научению; </a:t>
            </a:r>
          </a:p>
          <a:p>
            <a:pPr marL="341313" indent="-341313">
              <a:spcBef>
                <a:spcPts val="8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00"/>
                </a:solidFill>
              </a:rPr>
              <a:t>Профессия: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1) исторически возникшая форма деятельности, необходимая обществу, для выполнения которой человек должен обладать суммой знаний, навыков, умений, иметь соответствующие способности и профессионально-важные качества;</a:t>
            </a:r>
          </a:p>
          <a:p>
            <a:pPr marL="341313" indent="-341313">
              <a:spcBef>
                <a:spcPts val="8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00"/>
                </a:solidFill>
              </a:rPr>
              <a:t>Человек должен выбирать профессию с учетом: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b="1">
                <a:solidFill>
                  <a:srgbClr val="000000"/>
                </a:solidFill>
              </a:rPr>
              <a:t>специальных способностей: </a:t>
            </a:r>
            <a:r>
              <a:rPr lang="ru-RU" sz="3200">
                <a:solidFill>
                  <a:srgbClr val="000000"/>
                </a:solidFill>
              </a:rPr>
              <a:t>уровня развития общих и специальных способностей и их структуры; </a:t>
            </a:r>
          </a:p>
          <a:p>
            <a:pPr marL="341313" indent="-341313">
              <a:spcBef>
                <a:spcPts val="8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00"/>
                </a:solidFill>
              </a:rPr>
              <a:t>Человек должен выбирать профессию с учетом: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8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Ценностей личности</a:t>
            </a:r>
            <a:r>
              <a:rPr lang="ru-RU" sz="2800" b="1">
                <a:solidFill>
                  <a:srgbClr val="000000"/>
                </a:solidFill>
              </a:rPr>
              <a:t>: </a:t>
            </a:r>
            <a:r>
              <a:rPr lang="ru-RU" sz="2800">
                <a:solidFill>
                  <a:srgbClr val="000000"/>
                </a:solidFill>
              </a:rPr>
              <a:t>того, чего люди ожидают и что ищут для себя в трудовой деятельности.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Ценности подразделяются на внутренние (содержательные), то, что содержит в себе сам процесс труда и его непосредственный продукт как таковой,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И внешние (сопутствующие) по отношению к процессу труда, такие как оплата, престиж, социально-психологические условия;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00"/>
                </a:solidFill>
              </a:rPr>
              <a:t>Человек должен выбирать профессию с учетом: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Отношения к труду, работе и профессии. 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Отношение к труду является производным от системы ценностей.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Формируется в процессе становления карьеры, определяет эффективность и производительность деятельности; </a:t>
            </a:r>
          </a:p>
          <a:p>
            <a:pPr marL="341313" indent="-341313">
              <a:spcBef>
                <a:spcPts val="8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00"/>
                </a:solidFill>
              </a:rPr>
              <a:t>Человек должен выбирать профессию с учетом: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потребностей</a:t>
            </a:r>
            <a:r>
              <a:rPr lang="ru-RU" sz="3200" b="1">
                <a:solidFill>
                  <a:srgbClr val="000000"/>
                </a:solidFill>
              </a:rPr>
              <a:t>, </a:t>
            </a:r>
            <a:r>
              <a:rPr lang="ru-RU" sz="3200">
                <a:solidFill>
                  <a:srgbClr val="000000"/>
                </a:solidFill>
              </a:rPr>
              <a:t>которые определяют мотивы выбора профессии и успешность в этой профессии. Потребности могут удовлетворяться различными путями, поэтому они менее значимы при выборе, чем способности и интересы. Они определяют способ деятельности, а не ее содержание;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00"/>
                </a:solidFill>
              </a:rPr>
              <a:t>Человек должен выбирать профессию с учетом: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черт личности</a:t>
            </a:r>
            <a:r>
              <a:rPr lang="ru-RU" sz="3200" b="1">
                <a:solidFill>
                  <a:srgbClr val="000000"/>
                </a:solidFill>
              </a:rPr>
              <a:t> - </a:t>
            </a:r>
            <a:r>
              <a:rPr lang="ru-RU" sz="3200">
                <a:solidFill>
                  <a:srgbClr val="000000"/>
                </a:solidFill>
              </a:rPr>
              <a:t>наиболее общих моделей поведения, оказывающих влияние на форму трудового поведения человека; </a:t>
            </a:r>
          </a:p>
          <a:p>
            <a:pPr marL="341313" indent="-341313">
              <a:spcBef>
                <a:spcPts val="8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000000"/>
                </a:solidFill>
              </a:rPr>
              <a:t>Вопрос об источниках получения профессиональной информации </a:t>
            </a:r>
          </a:p>
        </p:txBody>
      </p:sp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457200" y="1600200"/>
            <a:ext cx="8228013" cy="4524375"/>
            <a:chOff x="288" y="1008"/>
            <a:chExt cx="5183" cy="2850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008"/>
              <a:ext cx="5184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288" y="1008"/>
              <a:ext cx="5184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</a:rPr>
              <a:t>Классификация профессий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000000"/>
                </a:solidFill>
              </a:rPr>
              <a:t>Общероссийский классификатор профессий рабочих, должностей служащих и тарифных разрядов (ОКПДТР), являющийся составной частью Единой системы классификации и кодирования информации (ЕСКК) Российской Федерации, подготовлен в рамках выполнения Государственной программы перехода Российской Федерации на принятую в международной практике систему учета и статистики в соответствии с требованиями развития рыночной экономики. 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4648200" y="1143000"/>
            <a:ext cx="4037013" cy="5408613"/>
            <a:chOff x="2928" y="720"/>
            <a:chExt cx="2543" cy="3407"/>
          </a:xfrm>
        </p:grpSpPr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" y="720"/>
              <a:ext cx="2544" cy="34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2928" y="720"/>
              <a:ext cx="2544" cy="34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</a:rPr>
              <a:t>Сайты</a:t>
            </a:r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990600" y="1752600"/>
            <a:ext cx="1465263" cy="817563"/>
            <a:chOff x="624" y="1104"/>
            <a:chExt cx="923" cy="515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1104"/>
              <a:ext cx="924" cy="5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624" y="1104"/>
              <a:ext cx="924" cy="5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Классификация по областям и по специальностям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Описание должности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352800"/>
            <a:ext cx="13335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572000"/>
            <a:ext cx="13430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562600"/>
            <a:ext cx="142875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000000"/>
                </a:solidFill>
              </a:rPr>
              <a:t>Каталог должностей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Государственная служба 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Бухгалтерия / Банки / Финансы / Инвестиции 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Стратегическое развитие / Консалтинг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 Маркетинг / Реклама / PR / GR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000000"/>
                </a:solidFill>
              </a:rPr>
              <a:t>Каталог должностей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Юриспруденция 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Образование / Бизнес-образование / Тренинги 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Складское хозяйство / Логистика / ВЭД 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Бытовые услуги / Сервисные центры / Автосервис 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Волонтерство / Работа без оплаты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304800" y="1371600"/>
            <a:ext cx="4037013" cy="4524375"/>
            <a:chOff x="192" y="864"/>
            <a:chExt cx="2543" cy="28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864"/>
              <a:ext cx="2544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192" y="864"/>
              <a:ext cx="2544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4876800" y="1371600"/>
            <a:ext cx="4037013" cy="4524375"/>
            <a:chOff x="3072" y="864"/>
            <a:chExt cx="2543" cy="285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864"/>
              <a:ext cx="2544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3072" y="864"/>
              <a:ext cx="2544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00"/>
                </a:solidFill>
              </a:rPr>
              <a:t>Профессия: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2) это деятельность, посредством которой индивид участвует в жизни общества и которая служит ему главным источником материальных средств к существованию, выступает как средство личностной самореализации.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228600" y="1189038"/>
            <a:ext cx="4037013" cy="4524375"/>
            <a:chOff x="144" y="749"/>
            <a:chExt cx="2543" cy="285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749"/>
              <a:ext cx="2544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144" y="749"/>
              <a:ext cx="2544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4876800" y="1143000"/>
            <a:ext cx="4037013" cy="4524375"/>
            <a:chOff x="3072" y="720"/>
            <a:chExt cx="2543" cy="2850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720"/>
              <a:ext cx="2544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3072" y="720"/>
              <a:ext cx="2544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228600" y="1417638"/>
            <a:ext cx="4951413" cy="4524375"/>
            <a:chOff x="144" y="893"/>
            <a:chExt cx="3119" cy="285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893"/>
              <a:ext cx="3120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144" y="893"/>
              <a:ext cx="3120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5105400" y="1417638"/>
            <a:ext cx="4037013" cy="4524375"/>
            <a:chOff x="3216" y="893"/>
            <a:chExt cx="2543" cy="2850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16" y="893"/>
              <a:ext cx="2544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3216" y="893"/>
              <a:ext cx="2544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00"/>
                </a:solidFill>
              </a:rPr>
              <a:t>Специальность</a:t>
            </a:r>
            <a:r>
              <a:rPr lang="ru-RU" sz="4000">
                <a:solidFill>
                  <a:srgbClr val="000000"/>
                </a:solidFill>
              </a:rPr>
              <a:t> (от лат. </a:t>
            </a:r>
            <a:r>
              <a:rPr lang="en-US" sz="4000" i="1">
                <a:solidFill>
                  <a:srgbClr val="000000"/>
                </a:solidFill>
              </a:rPr>
              <a:t>species</a:t>
            </a:r>
            <a:r>
              <a:rPr lang="ru-RU" sz="4000">
                <a:solidFill>
                  <a:srgbClr val="000000"/>
                </a:solidFill>
              </a:rPr>
              <a:t> – вид, разновидность)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– это комплекс приобретенных путем профессионального образования, подготовки и в процессе работы специальных знаний, умений и навыков, необходимых для выполнения определенного вида деятельности в рамках профессии.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Специальность – один из видов профессиональной деятельности внутри профессии, направленный на достижение более частных или промежуточных результатов, либо на достижение общих результатов специфическими средствами.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00"/>
                </a:solidFill>
              </a:rPr>
              <a:t>Понятие профессиональной деятельности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Профессиональная мотивация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Цель профессиональной деятельности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Ориентировочная основа деятельности</a:t>
            </a:r>
          </a:p>
          <a:p>
            <a:pPr marL="341313" indent="-341313"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   (цель, орудия, состав деятельности)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Процесс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Результат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Продукт деятельности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Оценка профессиональной деятельности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000000"/>
                </a:solidFill>
              </a:rPr>
              <a:t>Профориентация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Бурный рост промышленного производства требовал повышения удельного веса квалифицированного труда рабочих, основывающегося на общеобразовательной и специальной подготовке.</a:t>
            </a:r>
          </a:p>
          <a:p>
            <a:pPr marL="341313" indent="-341313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 В г. Бостоне в 1908 г. Ф. Парсонсом было организовано первое профконсультационное бюро для учащихся городских школ.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814</Words>
  <PresentationFormat>Экран (4:3)</PresentationFormat>
  <Paragraphs>92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Times New Roman</vt:lpstr>
      <vt:lpstr>Lucida Sans Unicode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Lida</dc:creator>
  <cp:lastModifiedBy>darya.kardanovskaya</cp:lastModifiedBy>
  <cp:revision>19</cp:revision>
  <cp:lastPrinted>1601-01-01T00:00:00Z</cp:lastPrinted>
  <dcterms:created xsi:type="dcterms:W3CDTF">1601-01-01T00:00:00Z</dcterms:created>
  <dcterms:modified xsi:type="dcterms:W3CDTF">2012-05-29T13:15:57Z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