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333300"/>
    <a:srgbClr val="993300"/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0F46B-6BD3-4742-B0E4-589D9D237F0C}" type="doc">
      <dgm:prSet loTypeId="urn:microsoft.com/office/officeart/2005/8/layout/pyramid2" loCatId="list" qsTypeId="urn:microsoft.com/office/officeart/2005/8/quickstyle/3d7" qsCatId="3D" csTypeId="urn:microsoft.com/office/officeart/2005/8/colors/accent3_4" csCatId="accent3" phldr="1"/>
      <dgm:spPr/>
    </dgm:pt>
    <dgm:pt modelId="{091473D3-00A4-403E-8836-3649E73DBFEB}">
      <dgm:prSet phldrT="[Текст]"/>
      <dgm:spPr/>
      <dgm:t>
        <a:bodyPr/>
        <a:lstStyle/>
        <a:p>
          <a:r>
            <a:rPr lang="en-US" dirty="0" smtClean="0"/>
            <a:t>revise the material</a:t>
          </a:r>
          <a:endParaRPr lang="ru-RU" dirty="0"/>
        </a:p>
      </dgm:t>
    </dgm:pt>
    <dgm:pt modelId="{FCBF3AC2-9CBC-4968-B193-CB42E571F99C}" type="parTrans" cxnId="{CB3AD3BB-2D5D-476D-A129-55AAFA51C900}">
      <dgm:prSet/>
      <dgm:spPr/>
      <dgm:t>
        <a:bodyPr/>
        <a:lstStyle/>
        <a:p>
          <a:endParaRPr lang="ru-RU"/>
        </a:p>
      </dgm:t>
    </dgm:pt>
    <dgm:pt modelId="{93DBD103-C8FE-4EA8-9D0D-E940B48F98CC}" type="sibTrans" cxnId="{CB3AD3BB-2D5D-476D-A129-55AAFA51C900}">
      <dgm:prSet/>
      <dgm:spPr/>
      <dgm:t>
        <a:bodyPr/>
        <a:lstStyle/>
        <a:p>
          <a:endParaRPr lang="ru-RU"/>
        </a:p>
      </dgm:t>
    </dgm:pt>
    <dgm:pt modelId="{42F01D1C-92F7-43DB-BDE8-898468897FCD}">
      <dgm:prSet phldrT="[Текст]"/>
      <dgm:spPr/>
      <dgm:t>
        <a:bodyPr/>
        <a:lstStyle/>
        <a:p>
          <a:r>
            <a:rPr lang="en-US" dirty="0" smtClean="0"/>
            <a:t>on Subcultures</a:t>
          </a:r>
          <a:endParaRPr lang="ru-RU" dirty="0"/>
        </a:p>
      </dgm:t>
    </dgm:pt>
    <dgm:pt modelId="{5CCDFF8D-D11B-46C4-B027-173E06DB846A}" type="parTrans" cxnId="{9F6EEF54-37F2-4A59-B2EF-E96F87C31DB6}">
      <dgm:prSet/>
      <dgm:spPr/>
      <dgm:t>
        <a:bodyPr/>
        <a:lstStyle/>
        <a:p>
          <a:endParaRPr lang="ru-RU"/>
        </a:p>
      </dgm:t>
    </dgm:pt>
    <dgm:pt modelId="{57EC1029-505F-45E8-B673-A873339D6C68}" type="sibTrans" cxnId="{9F6EEF54-37F2-4A59-B2EF-E96F87C31DB6}">
      <dgm:prSet/>
      <dgm:spPr/>
      <dgm:t>
        <a:bodyPr/>
        <a:lstStyle/>
        <a:p>
          <a:endParaRPr lang="ru-RU"/>
        </a:p>
      </dgm:t>
    </dgm:pt>
    <dgm:pt modelId="{EC4BF07D-C168-4E99-A990-2F0EAA8D7FEE}">
      <dgm:prSet phldrT="[Текст]"/>
      <dgm:spPr/>
      <dgm:t>
        <a:bodyPr/>
        <a:lstStyle/>
        <a:p>
          <a:r>
            <a:rPr lang="en-US" dirty="0" smtClean="0"/>
            <a:t>doing different kinds of work</a:t>
          </a:r>
          <a:endParaRPr lang="ru-RU" dirty="0"/>
        </a:p>
      </dgm:t>
    </dgm:pt>
    <dgm:pt modelId="{31ED39B2-2D2E-46C6-93E6-6B75CFF3E559}" type="parTrans" cxnId="{615B69FE-5500-4932-B4CE-FBD9EB233CB3}">
      <dgm:prSet/>
      <dgm:spPr/>
      <dgm:t>
        <a:bodyPr/>
        <a:lstStyle/>
        <a:p>
          <a:endParaRPr lang="ru-RU"/>
        </a:p>
      </dgm:t>
    </dgm:pt>
    <dgm:pt modelId="{053DD9AC-7792-4D52-9D1D-F04B775872B5}" type="sibTrans" cxnId="{615B69FE-5500-4932-B4CE-FBD9EB233CB3}">
      <dgm:prSet/>
      <dgm:spPr/>
      <dgm:t>
        <a:bodyPr/>
        <a:lstStyle/>
        <a:p>
          <a:endParaRPr lang="ru-RU"/>
        </a:p>
      </dgm:t>
    </dgm:pt>
    <dgm:pt modelId="{4D59392D-E268-40C0-955E-39986025616C}" type="pres">
      <dgm:prSet presAssocID="{A730F46B-6BD3-4742-B0E4-589D9D237F0C}" presName="compositeShape" presStyleCnt="0">
        <dgm:presLayoutVars>
          <dgm:dir/>
          <dgm:resizeHandles/>
        </dgm:presLayoutVars>
      </dgm:prSet>
      <dgm:spPr/>
    </dgm:pt>
    <dgm:pt modelId="{C1E86DC4-459F-4B4C-BF5F-C65E67538D1B}" type="pres">
      <dgm:prSet presAssocID="{A730F46B-6BD3-4742-B0E4-589D9D237F0C}" presName="pyramid" presStyleLbl="node1" presStyleIdx="0" presStyleCnt="1"/>
      <dgm:spPr/>
    </dgm:pt>
    <dgm:pt modelId="{A1C4902F-1994-4E94-ACCB-50B699F09C2C}" type="pres">
      <dgm:prSet presAssocID="{A730F46B-6BD3-4742-B0E4-589D9D237F0C}" presName="theList" presStyleCnt="0"/>
      <dgm:spPr/>
    </dgm:pt>
    <dgm:pt modelId="{82B31975-9A39-4D1B-8A1A-D77F714862C6}" type="pres">
      <dgm:prSet presAssocID="{091473D3-00A4-403E-8836-3649E73DBFE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24C5-68E5-4D5E-BBAE-A8A7B5406CB5}" type="pres">
      <dgm:prSet presAssocID="{091473D3-00A4-403E-8836-3649E73DBFEB}" presName="aSpace" presStyleCnt="0"/>
      <dgm:spPr/>
    </dgm:pt>
    <dgm:pt modelId="{3A3BD494-A3EE-4372-9DF4-340C24F5BAFD}" type="pres">
      <dgm:prSet presAssocID="{42F01D1C-92F7-43DB-BDE8-898468897FCD}" presName="aNode" presStyleLbl="fgAcc1" presStyleIdx="1" presStyleCnt="3">
        <dgm:presLayoutVars>
          <dgm:bulletEnabled val="1"/>
        </dgm:presLayoutVars>
      </dgm:prSet>
      <dgm:spPr/>
    </dgm:pt>
    <dgm:pt modelId="{B6869DB5-715C-4B1E-8911-31F9C7098A20}" type="pres">
      <dgm:prSet presAssocID="{42F01D1C-92F7-43DB-BDE8-898468897FCD}" presName="aSpace" presStyleCnt="0"/>
      <dgm:spPr/>
    </dgm:pt>
    <dgm:pt modelId="{675B12ED-9C98-42A7-99B9-6249AABF1742}" type="pres">
      <dgm:prSet presAssocID="{EC4BF07D-C168-4E99-A990-2F0EAA8D7FE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C56EE-3443-42E4-BA7B-5818FADC245E}" type="pres">
      <dgm:prSet presAssocID="{EC4BF07D-C168-4E99-A990-2F0EAA8D7FEE}" presName="aSpace" presStyleCnt="0"/>
      <dgm:spPr/>
    </dgm:pt>
  </dgm:ptLst>
  <dgm:cxnLst>
    <dgm:cxn modelId="{53CB6727-D5EC-4715-A7E7-2296EC0514F9}" type="presOf" srcId="{EC4BF07D-C168-4E99-A990-2F0EAA8D7FEE}" destId="{675B12ED-9C98-42A7-99B9-6249AABF1742}" srcOrd="0" destOrd="0" presId="urn:microsoft.com/office/officeart/2005/8/layout/pyramid2"/>
    <dgm:cxn modelId="{615B69FE-5500-4932-B4CE-FBD9EB233CB3}" srcId="{A730F46B-6BD3-4742-B0E4-589D9D237F0C}" destId="{EC4BF07D-C168-4E99-A990-2F0EAA8D7FEE}" srcOrd="2" destOrd="0" parTransId="{31ED39B2-2D2E-46C6-93E6-6B75CFF3E559}" sibTransId="{053DD9AC-7792-4D52-9D1D-F04B775872B5}"/>
    <dgm:cxn modelId="{D85915BE-90D6-4E31-9DB4-2AB45EF1448A}" type="presOf" srcId="{091473D3-00A4-403E-8836-3649E73DBFEB}" destId="{82B31975-9A39-4D1B-8A1A-D77F714862C6}" srcOrd="0" destOrd="0" presId="urn:microsoft.com/office/officeart/2005/8/layout/pyramid2"/>
    <dgm:cxn modelId="{9F6EEF54-37F2-4A59-B2EF-E96F87C31DB6}" srcId="{A730F46B-6BD3-4742-B0E4-589D9D237F0C}" destId="{42F01D1C-92F7-43DB-BDE8-898468897FCD}" srcOrd="1" destOrd="0" parTransId="{5CCDFF8D-D11B-46C4-B027-173E06DB846A}" sibTransId="{57EC1029-505F-45E8-B673-A873339D6C68}"/>
    <dgm:cxn modelId="{CB3AD3BB-2D5D-476D-A129-55AAFA51C900}" srcId="{A730F46B-6BD3-4742-B0E4-589D9D237F0C}" destId="{091473D3-00A4-403E-8836-3649E73DBFEB}" srcOrd="0" destOrd="0" parTransId="{FCBF3AC2-9CBC-4968-B193-CB42E571F99C}" sibTransId="{93DBD103-C8FE-4EA8-9D0D-E940B48F98CC}"/>
    <dgm:cxn modelId="{E9C64CB6-81C6-4172-940E-BA935287BB21}" type="presOf" srcId="{42F01D1C-92F7-43DB-BDE8-898468897FCD}" destId="{3A3BD494-A3EE-4372-9DF4-340C24F5BAFD}" srcOrd="0" destOrd="0" presId="urn:microsoft.com/office/officeart/2005/8/layout/pyramid2"/>
    <dgm:cxn modelId="{55C710A5-F7D6-40BC-87CB-040F12AC8C44}" type="presOf" srcId="{A730F46B-6BD3-4742-B0E4-589D9D237F0C}" destId="{4D59392D-E268-40C0-955E-39986025616C}" srcOrd="0" destOrd="0" presId="urn:microsoft.com/office/officeart/2005/8/layout/pyramid2"/>
    <dgm:cxn modelId="{34D6D5B7-FEAE-41C2-94E7-7E27467F0841}" type="presParOf" srcId="{4D59392D-E268-40C0-955E-39986025616C}" destId="{C1E86DC4-459F-4B4C-BF5F-C65E67538D1B}" srcOrd="0" destOrd="0" presId="urn:microsoft.com/office/officeart/2005/8/layout/pyramid2"/>
    <dgm:cxn modelId="{8CDF0AEC-893B-4D7C-BDB6-30B58F408E3D}" type="presParOf" srcId="{4D59392D-E268-40C0-955E-39986025616C}" destId="{A1C4902F-1994-4E94-ACCB-50B699F09C2C}" srcOrd="1" destOrd="0" presId="urn:microsoft.com/office/officeart/2005/8/layout/pyramid2"/>
    <dgm:cxn modelId="{991C2566-41B5-4379-9BD0-FC9403AB2165}" type="presParOf" srcId="{A1C4902F-1994-4E94-ACCB-50B699F09C2C}" destId="{82B31975-9A39-4D1B-8A1A-D77F714862C6}" srcOrd="0" destOrd="0" presId="urn:microsoft.com/office/officeart/2005/8/layout/pyramid2"/>
    <dgm:cxn modelId="{CB268EF7-3FB0-4459-80C7-96B80F8052F2}" type="presParOf" srcId="{A1C4902F-1994-4E94-ACCB-50B699F09C2C}" destId="{6EB624C5-68E5-4D5E-BBAE-A8A7B5406CB5}" srcOrd="1" destOrd="0" presId="urn:microsoft.com/office/officeart/2005/8/layout/pyramid2"/>
    <dgm:cxn modelId="{3FD6D173-E242-44DB-A98A-854E67C8649A}" type="presParOf" srcId="{A1C4902F-1994-4E94-ACCB-50B699F09C2C}" destId="{3A3BD494-A3EE-4372-9DF4-340C24F5BAFD}" srcOrd="2" destOrd="0" presId="urn:microsoft.com/office/officeart/2005/8/layout/pyramid2"/>
    <dgm:cxn modelId="{CB669523-7EA2-4B76-ABA1-DF31D1BD66DE}" type="presParOf" srcId="{A1C4902F-1994-4E94-ACCB-50B699F09C2C}" destId="{B6869DB5-715C-4B1E-8911-31F9C7098A20}" srcOrd="3" destOrd="0" presId="urn:microsoft.com/office/officeart/2005/8/layout/pyramid2"/>
    <dgm:cxn modelId="{E6945F95-9CDD-4B23-BC2B-873206EA2186}" type="presParOf" srcId="{A1C4902F-1994-4E94-ACCB-50B699F09C2C}" destId="{675B12ED-9C98-42A7-99B9-6249AABF1742}" srcOrd="4" destOrd="0" presId="urn:microsoft.com/office/officeart/2005/8/layout/pyramid2"/>
    <dgm:cxn modelId="{5DF56FBA-99E5-4B73-ABD6-BF04FF62437A}" type="presParOf" srcId="{A1C4902F-1994-4E94-ACCB-50B699F09C2C}" destId="{BF3C56EE-3443-42E4-BA7B-5818FADC245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Обобщающий урок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в 10 классе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 теме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6600"/>
                </a:solidFill>
              </a:rPr>
              <a:t>«Молодежные субкультуры»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4500570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Учитель МБОУ «Гимназия №3»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Зинченко О. С.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E:\Английский язык\Фотографии\2d4909711eee7e55fd007a9da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704571" cy="28813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00"/>
                </a:solidFill>
                <a:latin typeface="Forte" pitchFamily="66" charset="0"/>
              </a:rPr>
              <a:t>Find the answer to the questions.</a:t>
            </a:r>
            <a:endParaRPr lang="ru-RU" sz="4000" dirty="0">
              <a:solidFill>
                <a:srgbClr val="0099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69"/>
          <a:ext cx="8643998" cy="57150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5977"/>
                <a:gridCol w="3616688"/>
                <a:gridCol w="2881333"/>
              </a:tblGrid>
              <a:tr h="2330715">
                <a:tc rowSpan="3">
                  <a:txBody>
                    <a:bodyPr/>
                    <a:lstStyle/>
                    <a:p>
                      <a:r>
                        <a:rPr lang="en-US" sz="2000" kern="1200" dirty="0" smtClean="0"/>
                        <a:t>In which text can you find the description of the: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err="1" smtClean="0"/>
                        <a:t>goth</a:t>
                      </a:r>
                      <a:r>
                        <a:rPr lang="en-US" sz="2000" kern="1200" dirty="0" smtClean="0"/>
                        <a:t>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mod?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skinhead?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err="1" smtClean="0"/>
                        <a:t>raver</a:t>
                      </a:r>
                      <a:r>
                        <a:rPr lang="en-US" sz="2000" kern="1200" dirty="0" smtClean="0"/>
                        <a:t>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hacker?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A</a:t>
                      </a:r>
                      <a:endParaRPr lang="ru-RU" sz="2000" b="1" kern="1200" dirty="0" smtClean="0"/>
                    </a:p>
                    <a:p>
                      <a:r>
                        <a:rPr lang="en-US" sz="2000" b="0" kern="1200" dirty="0" smtClean="0"/>
                        <a:t>He is a wizard of the computer community, he knows how his computer works. He can do things with it that seem “magical”.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B</a:t>
                      </a:r>
                      <a:endParaRPr lang="ru-RU" sz="2000" b="1" kern="1200" dirty="0" smtClean="0"/>
                    </a:p>
                    <a:p>
                      <a:r>
                        <a:rPr lang="en-US" sz="2000" b="0" kern="1200" dirty="0" smtClean="0"/>
                        <a:t>He is one of a gang of white boys characterized by closely cropped hair, heavy boots, and braces and a nationalist and racist agenda.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4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/>
                        <a:t>C</a:t>
                      </a: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He is a person who leads a wild or uninhibited social life, especially attending “Rave” parties.  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D</a:t>
                      </a:r>
                      <a:endParaRPr lang="ru-RU" sz="2000" b="1" kern="1200" dirty="0" smtClean="0"/>
                    </a:p>
                    <a:p>
                      <a:r>
                        <a:rPr lang="en-US" sz="2000" kern="1200" dirty="0" smtClean="0"/>
                        <a:t>Elements of the lifestyle include music, clothes (often tailor-made), dancing and motor scooters.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28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E</a:t>
                      </a:r>
                      <a:endParaRPr lang="ru-RU" sz="2000" b="1" kern="1200" dirty="0" smtClean="0"/>
                    </a:p>
                    <a:p>
                      <a:r>
                        <a:rPr lang="en-US" sz="2000" kern="1200" dirty="0" smtClean="0"/>
                        <a:t>He is characterized by black clothes and deathly white make-up.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/>
                        <a:t>F</a:t>
                      </a: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He is a member of a motorcycle gang.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41763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93300"/>
                </a:solidFill>
                <a:latin typeface="Palace Script MT" pitchFamily="66" charset="0"/>
              </a:rPr>
              <a:t>Describe the members of subcultures.</a:t>
            </a:r>
            <a:endParaRPr lang="ru-RU" sz="6000" b="1" dirty="0">
              <a:solidFill>
                <a:srgbClr val="993300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2952776" cy="4239343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Содержимое 5" descr="829AD7DA376AE8468EFDDC62B54E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8275" y="1872456"/>
            <a:ext cx="2838450" cy="398145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9458" name="Picture 2" descr="E:\Английский язык\Фотографии\9a5baeb0-a6a0-4414-b400-81c41ff79e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3000396" cy="42862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9459" name="Picture 3" descr="E:\Английский язык\Фотографии\rock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857364"/>
            <a:ext cx="2889742" cy="40005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9460" name="Picture 4" descr="E:\Английский язык\Фотографии\7581-a03330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43050"/>
            <a:ext cx="3000396" cy="42862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Use the words from the right column in the correct form.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715436" cy="4785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57916"/>
                <a:gridCol w="2857520"/>
              </a:tblGrid>
              <a:tr h="4614882"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have never supposed that there are so many music styles and so many 1) _____ around us. I have only known something about 2) ____, they are the people who like to wear the 3) ____ black and lots of silver </a:t>
                      </a:r>
                      <a:r>
                        <a:rPr lang="en-US" sz="28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jewellery</a:t>
                      </a:r>
                      <a:r>
                        <a:rPr lang="en-US" sz="2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It seems to me, that I begin to 4)  ____ why this subculture is so 5) _____ among teenagers and young people. They start to analyze their 6) ___ and become 7) _______ with it. </a:t>
                      </a:r>
                      <a:endParaRPr lang="ru-RU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culture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err="1" smtClean="0"/>
                        <a:t>gothical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black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misunderstand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popularity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live</a:t>
                      </a:r>
                      <a:endParaRPr lang="ru-RU" sz="2800" b="0" kern="1200" dirty="0" smtClean="0"/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satisfy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match </a:t>
            </a:r>
            <a:r>
              <a:rPr lang="en-US" dirty="0" smtClean="0">
                <a:solidFill>
                  <a:srgbClr val="993300"/>
                </a:solidFill>
                <a:latin typeface="Monotype Corsiva" pitchFamily="66" charset="0"/>
              </a:rPr>
              <a:t>the attitudes </a:t>
            </a:r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(1-5) with </a:t>
            </a:r>
            <a:r>
              <a:rPr lang="en-US" dirty="0" smtClean="0">
                <a:solidFill>
                  <a:srgbClr val="333300"/>
                </a:solidFill>
                <a:latin typeface="Monotype Corsiva" pitchFamily="66" charset="0"/>
              </a:rPr>
              <a:t>the statements </a:t>
            </a:r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(A-F).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78634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Which speaker says that …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. the teens want to change the world?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B. when you are a teen, you what to know who you are?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C. some people know where they are going, but most teens don’t have any idea?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D. It seems to the teens that the parents are always against?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E. a subculture is a way of life, a real life?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F. all subcultures are awful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E:\Английский язык\Фотографии\untitled 2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572008"/>
            <a:ext cx="176809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ock-vector-vector-black-amp-white-illustration-of-a-man-speaking-you-can-easily-change-the-color-in-this-180198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08"/>
          <a:stretch>
            <a:fillRect/>
          </a:stretch>
        </p:blipFill>
        <p:spPr>
          <a:xfrm>
            <a:off x="3143240" y="428604"/>
            <a:ext cx="5715040" cy="4714908"/>
          </a:xfrm>
        </p:spPr>
      </p:pic>
      <p:sp>
        <p:nvSpPr>
          <p:cNvPr id="5" name="TextBox 4"/>
          <p:cNvSpPr txBox="1"/>
          <p:nvPr/>
        </p:nvSpPr>
        <p:spPr>
          <a:xfrm>
            <a:off x="3571868" y="1000108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 a talk about a subculture.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14818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Remember: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tell what a subculture is; 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tell what subculture you belong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to;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explain why you like your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subculture.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GOHOME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95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00063" y="2286000"/>
            <a:ext cx="73071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write about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own attitude to any subculture</a:t>
            </a:r>
            <a:endParaRPr lang="ru-RU" sz="3600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28813" y="928688"/>
            <a:ext cx="435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Hometask</a:t>
            </a:r>
            <a:r>
              <a:rPr lang="en-US" b="1" u="sng" dirty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 </a:t>
            </a:r>
            <a:endParaRPr lang="ru-RU" b="1" dirty="0">
              <a:ln w="19050">
                <a:solidFill>
                  <a:srgbClr val="003300"/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ank%20You%20Image%201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1857356" y="1357298"/>
            <a:ext cx="5407239" cy="35583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how_are_you_star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88004"/>
            <a:ext cx="5358847" cy="4841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714488"/>
            <a:ext cx="8143932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Subcultures</a:t>
            </a:r>
            <a:endParaRPr lang="ru-RU" sz="9600" b="1" cap="none" spc="0" dirty="0">
              <a:ln w="19050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E:\Английский язык\Фотографии\tribes_of_sydney_youth_subculture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6985000" cy="2540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Matura MT Script Capitals" pitchFamily="66" charset="0"/>
              </a:rPr>
              <a:t>Our tasks: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86DC4-459F-4B4C-BF5F-C65E67538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1E86DC4-459F-4B4C-BF5F-C65E67538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31975-9A39-4D1B-8A1A-D77F7148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2B31975-9A39-4D1B-8A1A-D77F71486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BD494-A3EE-4372-9DF4-340C24F5B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A3BD494-A3EE-4372-9DF4-340C24F5B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B12ED-9C98-42A7-99B9-6249AABF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75B12ED-9C98-42A7-99B9-6249AABF1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Choose the right characteristics of </a:t>
            </a:r>
            <a:r>
              <a:rPr lang="en-US" sz="3600" i="1" dirty="0" smtClean="0">
                <a:solidFill>
                  <a:srgbClr val="006600"/>
                </a:solidFill>
              </a:rPr>
              <a:t>a subculture</a:t>
            </a:r>
            <a:r>
              <a:rPr lang="en-US" sz="3600" dirty="0" smtClean="0">
                <a:solidFill>
                  <a:srgbClr val="00B050"/>
                </a:solidFill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500174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a way of life.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200024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a way for teenagers to express their individuality.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250030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the total of the inherited (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унаследованный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ideas, beliefs, values and knowledge. 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3429000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any group within a larger complex culture which has interests that vary from those of the mainstream culture.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5720" y="4714884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the total range of activities and ideas of a group of people with shared traditions, which are transmitted and reinforced by the members of the group.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6000768"/>
            <a:ext cx="857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a group with distinct styles, behaviors and interests.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1CD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1CD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3076" grpId="0"/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oudy Old Style" pitchFamily="18" charset="0"/>
              </a:rPr>
              <a:t>Main features of subcultures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image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829AD7DA376AE8468EFDDC62B54E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2816947" cy="3951288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music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P61500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2357430"/>
            <a:ext cx="2963466" cy="3951288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596" y="1571612"/>
            <a:ext cx="407196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ideas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1571612"/>
            <a:ext cx="400052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lifestyle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E:\Английский язык\Фотографи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57430"/>
            <a:ext cx="3071834" cy="392909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412" name="Picture 4" descr="E:\Английский язык\Фотографии\53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0"/>
            <a:ext cx="2857520" cy="392909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9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36600"/>
                </a:solidFill>
                <a:latin typeface="Freestyle Script" pitchFamily="66" charset="0"/>
              </a:rPr>
              <a:t>Name members of subcultures</a:t>
            </a:r>
            <a:endParaRPr lang="ru-RU" sz="5400" b="1" dirty="0">
              <a:solidFill>
                <a:srgbClr val="336600"/>
              </a:solidFill>
            </a:endParaRPr>
          </a:p>
        </p:txBody>
      </p:sp>
      <p:pic>
        <p:nvPicPr>
          <p:cNvPr id="5" name="Содержимое 4" descr="531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02671"/>
            <a:ext cx="3764089" cy="3840907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Содержимое 5" descr="829AD7DA376AE8468EFDDC62B54E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785926"/>
            <a:ext cx="2928958" cy="410840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434" name="Picture 2" descr="E:\Английский язык\Фотографии\9a5baeb0-a6a0-4414-b400-81c41ff79e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85926"/>
            <a:ext cx="3786214" cy="385765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8435" name="Picture 3" descr="E:\Английский язык\Фотографи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785926"/>
            <a:ext cx="2928958" cy="414340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ll-clinton-picture-296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112791"/>
            <a:ext cx="4429156" cy="4489009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257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3300"/>
                </a:solidFill>
              </a:rPr>
              <a:t>the American ex-president</a:t>
            </a:r>
            <a:endParaRPr lang="ru-RU" sz="4000" dirty="0">
              <a:solidFill>
                <a:srgbClr val="33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7154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Bill </a:t>
            </a:r>
            <a:r>
              <a:rPr lang="en-US" sz="4000" dirty="0" smtClean="0"/>
              <a:t>(William Jefferson) </a:t>
            </a:r>
            <a:r>
              <a:rPr lang="en-US" sz="4000" dirty="0" smtClean="0"/>
              <a:t>Clinton 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00"/>
                </a:solidFill>
                <a:latin typeface="Footlight MT Light" pitchFamily="18" charset="0"/>
              </a:rPr>
              <a:t>Do a crossword puzzle.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2012-01-22\Scan10029.BMP"/>
          <p:cNvPicPr>
            <a:picLocks noGrp="1"/>
          </p:cNvPicPr>
          <p:nvPr>
            <p:ph idx="1"/>
          </p:nvPr>
        </p:nvPicPr>
        <p:blipFill>
          <a:blip r:embed="rId2"/>
          <a:srcRect l="21646" t="56867" r="12445" b="21226"/>
          <a:stretch>
            <a:fillRect/>
          </a:stretch>
        </p:blipFill>
        <p:spPr bwMode="auto">
          <a:xfrm>
            <a:off x="357158" y="1500174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550</Words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Обобщающий урок  в 10 классе  по теме  «Молодежные субкультуры» </vt:lpstr>
      <vt:lpstr>Слайд 2</vt:lpstr>
      <vt:lpstr>Слайд 3</vt:lpstr>
      <vt:lpstr>Our tasks:</vt:lpstr>
      <vt:lpstr>Choose the right characteristics of a subculture.</vt:lpstr>
      <vt:lpstr>Main features of subcultures</vt:lpstr>
      <vt:lpstr>Name members of subcultures</vt:lpstr>
      <vt:lpstr>Слайд 8</vt:lpstr>
      <vt:lpstr>Do a crossword puzzle.</vt:lpstr>
      <vt:lpstr>Find the answer to the questions.</vt:lpstr>
      <vt:lpstr>Describe the members of subcultures.</vt:lpstr>
      <vt:lpstr>Use the words from the right column in the correct form.</vt:lpstr>
      <vt:lpstr>match the attitudes (1-5) with the statements (A-F).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 в 10 классе  по теме  «Молодежные субкультуры» </dc:title>
  <cp:lastModifiedBy>Admin</cp:lastModifiedBy>
  <cp:revision>15</cp:revision>
  <dcterms:modified xsi:type="dcterms:W3CDTF">2012-01-22T14:06:39Z</dcterms:modified>
</cp:coreProperties>
</file>