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0" r:id="rId5"/>
    <p:sldId id="261" r:id="rId6"/>
    <p:sldId id="262" r:id="rId7"/>
    <p:sldId id="263" r:id="rId8"/>
    <p:sldId id="265" r:id="rId9"/>
    <p:sldId id="26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12" autoAdjust="0"/>
  </p:normalViewPr>
  <p:slideViewPr>
    <p:cSldViewPr>
      <p:cViewPr>
        <p:scale>
          <a:sx n="100" d="100"/>
          <a:sy n="100" d="100"/>
        </p:scale>
        <p:origin x="-29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5696D-095B-412D-A821-CC727792947D}" type="datetimeFigureOut">
              <a:rPr lang="ru-RU" smtClean="0"/>
              <a:pPr/>
              <a:t>21.01.2012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36B66-BD2E-440F-AD46-06DEA2207DB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6CEBFA-4E6C-4100-AC45-DEA069D9DA78}" type="datetimeFigureOut">
              <a:rPr lang="ru-RU" smtClean="0"/>
              <a:pPr/>
              <a:t>21.01.2012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3B6C4C-E0E9-428D-8872-BD138FB1E79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CEBFA-4E6C-4100-AC45-DEA069D9DA78}" type="datetimeFigureOut">
              <a:rPr lang="ru-RU" smtClean="0"/>
              <a:pPr/>
              <a:t>21.01.2012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B6C4C-E0E9-428D-8872-BD138FB1E79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ru.wikipedia.org/wiki/%D0%A4%D0%B0%D0%B9%D0%BB:Himeji_Castle_The_Keep_Towers.jp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D0%A4%D0%B0%D0%B9%D0%BB:Bamberg._Schloss_Altenburg_.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7" name="Picture 3" descr="D:\AAB        ЕГОР\АоТ\docs\Загрузки\800px-Burg_Hohenzollern_ak.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1" name="Rectangle 1"/>
          <p:cNvSpPr>
            <a:spLocks noChangeArrowheads="1"/>
          </p:cNvSpPr>
          <p:nvPr/>
        </p:nvSpPr>
        <p:spPr bwMode="auto">
          <a:xfrm>
            <a:off x="4857752" y="6072206"/>
            <a:ext cx="471487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p:txBody>
      </p:sp>
      <p:sp>
        <p:nvSpPr>
          <p:cNvPr id="5122" name="Rectangle 2"/>
          <p:cNvSpPr>
            <a:spLocks noChangeArrowheads="1"/>
          </p:cNvSpPr>
          <p:nvPr/>
        </p:nvSpPr>
        <p:spPr bwMode="auto">
          <a:xfrm>
            <a:off x="2571736" y="642918"/>
            <a:ext cx="4429156"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СРЕДНЕВЕКОВЫЕ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5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ЗАМКИ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graphicFrame>
        <p:nvGraphicFramePr>
          <p:cNvPr id="5" name="Таблица 4"/>
          <p:cNvGraphicFramePr>
            <a:graphicFrameLocks noGrp="1"/>
          </p:cNvGraphicFramePr>
          <p:nvPr/>
        </p:nvGraphicFramePr>
        <p:xfrm>
          <a:off x="1524000" y="3323082"/>
          <a:ext cx="6096000" cy="211836"/>
        </p:xfrm>
        <a:graphic>
          <a:graphicData uri="http://schemas.openxmlformats.org/drawingml/2006/table">
            <a:tbl>
              <a:tblPr/>
              <a:tblGrid>
                <a:gridCol w="6096000"/>
              </a:tblGrid>
              <a:tr h="0">
                <a:tc>
                  <a:txBody>
                    <a:bodyPr/>
                    <a:lstStyle/>
                    <a:p>
                      <a:pPr>
                        <a:lnSpc>
                          <a:spcPct val="115000"/>
                        </a:lnSpc>
                      </a:pPr>
                      <a:endParaRPr lang="ru-RU" sz="1100" dirty="0">
                        <a:latin typeface="Calibri"/>
                      </a:endParaRPr>
                    </a:p>
                  </a:txBody>
                  <a:tcPr marL="9525" marR="9525" marT="9525" marB="9525" anchor="ctr">
                    <a:lnL>
                      <a:noFill/>
                    </a:lnL>
                    <a:lnR>
                      <a:noFill/>
                    </a:lnR>
                    <a:lnT>
                      <a:noFill/>
                    </a:lnT>
                    <a:lnB>
                      <a:noFill/>
                    </a:lnB>
                  </a:tcPr>
                </a:tc>
              </a:tr>
            </a:tbl>
          </a:graphicData>
        </a:graphic>
      </p:graphicFrame>
      <p:sp>
        <p:nvSpPr>
          <p:cNvPr id="4098" name="Rectangle 2"/>
          <p:cNvSpPr>
            <a:spLocks noChangeArrowheads="1"/>
          </p:cNvSpPr>
          <p:nvPr/>
        </p:nvSpPr>
        <p:spPr bwMode="auto">
          <a:xfrm>
            <a:off x="0" y="0"/>
            <a:ext cx="7000892"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Замок</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Замок</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здание (или комплекс зданий), сочетающее в себе жилые и оборонительные задачи. В наиболее распространённом значении слова — укреплённое жилище</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феодала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средневековые. Большое количество замков сохранилось до наших дней и является признанными памятниками</a:t>
            </a:r>
            <a:r>
              <a:rPr lang="ru-RU" sz="1200" dirty="0" smtClean="0">
                <a:solidFill>
                  <a:srgbClr val="0000FF"/>
                </a:solidFill>
                <a:latin typeface="Calibri" pitchFamily="34" charset="0"/>
                <a:ea typeface="Times New Roman" pitchFamily="18" charset="0"/>
                <a:cs typeface="Times New Roman" pitchFamily="18" charset="0"/>
              </a:rPr>
              <a:t> </a:t>
            </a:r>
            <a:r>
              <a:rPr lang="ru-RU" sz="1200" dirty="0" smtClean="0">
                <a:latin typeface="Calibri" pitchFamily="34" charset="0"/>
                <a:ea typeface="Times New Roman" pitchFamily="18" charset="0"/>
                <a:cs typeface="Times New Roman" pitchFamily="18" charset="0"/>
              </a:rPr>
              <a:t>истории и культуры</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Главными функциями феодального замка были:</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военная (центр военных операций, средство военного контроля над округом),</a:t>
            </a: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административно-политическая (административный центр округа, место, где концентрировалась политическая жизнь страны),</a:t>
            </a: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культурно-хозяйственная (ремесленно-торговый центр округа, место высшей элитарной и народной культуры).</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Calibri" pitchFamily="34" charset="0"/>
                <a:ea typeface="Times New Roman" pitchFamily="18" charset="0"/>
                <a:cs typeface="Times New Roman" pitchFamily="18" charset="0"/>
              </a:rPr>
              <a:t>Замки </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были построены и принадлежали местным дворянам, в основном феодалам. Соответственно, замки были предназначены для феодала и его </a:t>
            </a:r>
            <a:r>
              <a:rPr lang="ru-RU" sz="1200" dirty="0" smtClean="0">
                <a:latin typeface="Calibri" pitchFamily="34" charset="0"/>
                <a:ea typeface="Times New Roman" pitchFamily="18" charset="0"/>
                <a:cs typeface="Times New Roman" pitchFamily="18" charset="0"/>
              </a:rPr>
              <a:t>семьи</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7" name="Picture 5" descr="http://bits.wikimedia.org/skins-1.18/common/images/magnify-clip.png">
            <a:hlinkClick r:id="rId2" tooltip="Увеличить"/>
          </p:cNvPr>
          <p:cNvPicPr>
            <a:picLocks noChangeAspect="1" noChangeArrowheads="1"/>
          </p:cNvPicPr>
          <p:nvPr/>
        </p:nvPicPr>
        <p:blipFill>
          <a:blip r:embed="rId3"/>
          <a:srcRect/>
          <a:stretch>
            <a:fillRect/>
          </a:stretch>
        </p:blipFill>
        <p:spPr bwMode="auto">
          <a:xfrm>
            <a:off x="155575" y="1714500"/>
            <a:ext cx="142875" cy="104775"/>
          </a:xfrm>
          <a:prstGeom prst="rect">
            <a:avLst/>
          </a:prstGeom>
          <a:noFill/>
        </p:spPr>
      </p:pic>
      <p:pic>
        <p:nvPicPr>
          <p:cNvPr id="1026" name="Picture 2" descr="D:\AAB        ЕГОР\АоТ\docs\Загрузки\800px-Chateau-de-Gisors.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3073" name="Rectangle 1"/>
          <p:cNvSpPr>
            <a:spLocks noChangeArrowheads="1"/>
          </p:cNvSpPr>
          <p:nvPr/>
        </p:nvSpPr>
        <p:spPr bwMode="auto">
          <a:xfrm>
            <a:off x="142844" y="285728"/>
            <a:ext cx="4714876"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Части замка. </a:t>
            </a:r>
          </a:p>
        </p:txBody>
      </p:sp>
      <p:sp>
        <p:nvSpPr>
          <p:cNvPr id="3074" name="Rectangle 2"/>
          <p:cNvSpPr>
            <a:spLocks noChangeArrowheads="1"/>
          </p:cNvSpPr>
          <p:nvPr/>
        </p:nvSpPr>
        <p:spPr bwMode="auto">
          <a:xfrm>
            <a:off x="214282" y="571480"/>
            <a:ext cx="4572000" cy="2693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Холм</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Насыпной холм из земли, часто смешанной с</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гравием</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торфом</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известняком  или хворостом. Высота насыпи в большинстве случаев не превышала 5 метров, хотя иногда доходила до 10 и более метров. Поверхность часто покрывали</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глиной</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либо деревянным настилом. Холм был круглый или приближенный к квадрату в основании, диаметр холма был по меньшей мере в два раза больше высоты.</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 вершине возводилась деревянная, а позднее каменная, оборонительная башня, окруженная</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палисадом</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Вокруг холма шёл заполненный водой или сухой ров, из земли которого и формировали насыпь. Доступ в башню осуществлялся через перекидной деревянный мост и устроенную на склоне холма лестницу.</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7" name="Picture 3" descr="D:\AAB        ЕГОР\АоТ\docs\Загрузки\191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Rectangle 3"/>
          <p:cNvSpPr>
            <a:spLocks noChangeArrowheads="1"/>
          </p:cNvSpPr>
          <p:nvPr/>
        </p:nvSpPr>
        <p:spPr bwMode="auto">
          <a:xfrm>
            <a:off x="2214546" y="357166"/>
            <a:ext cx="3857652" cy="2323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Внутренний двор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Большой внутренний двор площадью (за редким исключением) не более 2 гектаров, окружающий или примыкающий к холму, а также разнообразные жилые и хозяйственные постройки — жилища хозяина замка и его воинов, конюшни, кузницу, склады, кухню и др. — внутри него. Снаружи двор был защищен деревянным</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палисадом</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затем рвом, который заполнялся из ближайшего водоема, и земляным</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валом</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Пространство внутри самого двора могло быть разграничено на несколько частей, либо около холма строили несколько примыкающих друг к другу дворов.</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482" name="Picture 2" descr="D:\AAB        ЕГОР\АоТ\docs\Загрузки\800px-SchlossStolzenfels1900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483" name="Rectangle 3"/>
          <p:cNvSpPr>
            <a:spLocks noChangeArrowheads="1"/>
          </p:cNvSpPr>
          <p:nvPr/>
        </p:nvSpPr>
        <p:spPr bwMode="auto">
          <a:xfrm>
            <a:off x="1142976" y="0"/>
            <a:ext cx="5286380" cy="30623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Донжон</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Главная</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башня</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европейских феодальных </a:t>
            </a:r>
            <a:r>
              <a:rPr kumimoji="0" lang="ru-RU"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замках</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отличие от башен на стенах замка, донжон находится внутри крепостных стен (обычно в самом недоступном и защищённом месте) и обычно не связан с ними — это как бы</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крепость</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внутри крепости. Наряду с оборонительной, донжоны обычно выполняли функцию непосредственного жилища феодалов. Также в нём часто располагались различные важные помещения замка —</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оружейные</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главный</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колодец</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склады продовольствия.</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Формы донжонов весьма разнообразны: в</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Великобритании</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были популярны четырёхугольные башни, но также встречались круглые, восьмиугольные, правильные и неправильные многоугольные донжоны, а также комбинации из нескольких перечисленных форм. Изменение формы донжонов связано с развитием архитектуры и осадной техники. Круглая или многоугольная в плане башня лучше противостоит воздействию снарядов. Иногда при постройке донжона строители следовали рельефу местности, например, размещая башню на скале неправильной формы.</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descr="D:\AAB        ЕГОР\АоТ\docs\Загрузки\800px-Carcassonne-vigne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1507" name="Rectangle 3"/>
          <p:cNvSpPr>
            <a:spLocks noChangeArrowheads="1"/>
          </p:cNvSpPr>
          <p:nvPr/>
        </p:nvSpPr>
        <p:spPr bwMode="auto">
          <a:xfrm>
            <a:off x="0" y="0"/>
            <a:ext cx="5572132" cy="25083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Крепостная стена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Крепостные стены это защитные стены вокруг внутреннего двора. Они должны были быть достаточно высокими, чтобы затруднить штурм нападающих используя лестницы, и толстыми чтобы противостоять мощи осадных механизмов, которые начиная с 15 века включали артиллерию. Типичная стена была 3 метра в толщину и 12 метров в длину, однако размеры сильно отличались у разных замков. Чтобы защитить их от подкопов, перед крепостными стенами иногда устраивали каменные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отмостки</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Боевой</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 вершине крепостной стены позволял защитникам метать снаряды в противников снизу, а парапет давал им дополнительную защиту. Многочисленные башни на крепостной стене позволяли защитникам вести продольный огонь вдоль стены. Бойницы в стенах не были распространены в Европе до 13 века, так как считалось что они могут ослабить прочность стены.</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3553" name="Picture 1" descr="D:\AAB        ЕГОР\АоТ\docs\Загрузки\800px-Castle_Neuschwanstei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35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Ров</a:t>
            </a:r>
            <a:endParaRPr kumimoji="0" lang="ru-RU"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23554" name="Рисунок 12" descr="http://bits.wikimedia.org/skins-1.18/common/images/magnify-clip.png">
            <a:hlinkClick r:id="rId3" tooltip="&quot;Увеличить&quot;"/>
          </p:cNvPr>
          <p:cNvPicPr>
            <a:picLocks noChangeAspect="1" noChangeArrowheads="1"/>
          </p:cNvPicPr>
          <p:nvPr/>
        </p:nvPicPr>
        <p:blipFill>
          <a:blip r:embed="rId4"/>
          <a:srcRect/>
          <a:stretch>
            <a:fillRect/>
          </a:stretch>
        </p:blipFill>
        <p:spPr bwMode="auto">
          <a:xfrm>
            <a:off x="0" y="457200"/>
            <a:ext cx="142875" cy="104775"/>
          </a:xfrm>
          <a:prstGeom prst="rect">
            <a:avLst/>
          </a:prstGeom>
          <a:noFill/>
        </p:spPr>
      </p:pic>
      <p:sp>
        <p:nvSpPr>
          <p:cNvPr id="23556" name="Rectangle 4"/>
          <p:cNvSpPr>
            <a:spLocks noChangeArrowheads="1"/>
          </p:cNvSpPr>
          <p:nvPr/>
        </p:nvSpPr>
        <p:spPr bwMode="auto">
          <a:xfrm>
            <a:off x="0" y="214290"/>
            <a:ext cx="585788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Как правило, рвы вырывались вокруг замков, как часть оборонительной системы. Они затрудняли доступ к</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крепостным стенам</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том числе осадным орудиям, таким как</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таран</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или</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осадная башня</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Важное свойство заполненного водой рва — предотвращение подкопов. Зачастую реки и другие естественные водоёмы соединяли со рвами для их заполнения водой. Рвы требовалось периодически очищать от мусора, чтобы не допустить обмеления. Иногда на дне рвов ставили колья, затрудняющие преодоление его вплавь. Доступ в крепость как правило организовывался посредством подъёмных мостов.</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6" name="Picture 2" descr="D:\AAB        ЕГОР\АоТ\docs\Загрузки\800px-France_cite_de_carcassonne_chateau_comtal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2"/>
          <p:cNvSpPr>
            <a:spLocks noChangeArrowheads="1"/>
          </p:cNvSpPr>
          <p:nvPr/>
        </p:nvSpPr>
        <p:spPr bwMode="auto">
          <a:xfrm>
            <a:off x="3929058" y="0"/>
            <a:ext cx="4286280"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Ворота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Традиционно городские ворота строились, чтобы предоставить точку контролируемого входа и выхода людей, транспорта, товаров и животных из обнесенного стеной города. Помимо этого, такие ворота обладали и рядом других функций. В зависимости от ситуаций и исторического контекста, городские ворота могли иметь оборонительную, защитную, торговую или иные функции. Обычно ворота охранялись стражниками, часто их закрывали на ночь. Для входа при закрытых главных воротах служила расположенная сбоку от ворот калитка. Вход был часто самым слабым звеном в защите стены. Чтобы преодолеть это, строились ворота, позволяя тем самым управлять потоками движения внутри замка. Перед воротами находилось слепое пятно, поэтому с каждой из сторон ворот были добавлены башни. Ворота обладали большим количеством защитных механизмов, чтобы сделать прямое нападение на них гораздо более сложной задачей. Обычно, была еще одна опускная решетка, сделанная из дерева и армированная металлом, а также бойницы для стрельбы из лука. Проход через ворота был удлинен, чтобы увеличить количество времени которое противник должен был потратить под огнём, не имея возможности ответить, находясь в ограниченном пространстве.</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7" name="Picture 1" descr="D:\AAB        ЕГОР\АоТ\docs\Загрузки\800px-Himeji_Castle_The_Keep_Towers.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2050" name="Picture 2" descr="D:\AAB        ЕГОР\АоТ\docs\Загрузки\Kalelerin Resimleri.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Rectangle 2"/>
          <p:cNvSpPr>
            <a:spLocks noChangeArrowheads="1"/>
          </p:cNvSpPr>
          <p:nvPr/>
        </p:nvSpPr>
        <p:spPr bwMode="auto">
          <a:xfrm>
            <a:off x="285720" y="428604"/>
            <a:ext cx="61436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Спасибо за внимание!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559</Words>
  <Application>Microsoft Office PowerPoint</Application>
  <PresentationFormat>Экран (4:3)</PresentationFormat>
  <Paragraphs>26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INTEL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PENTIUM</dc:creator>
  <cp:lastModifiedBy>YGL</cp:lastModifiedBy>
  <cp:revision>31</cp:revision>
  <dcterms:created xsi:type="dcterms:W3CDTF">2012-01-17T09:59:42Z</dcterms:created>
  <dcterms:modified xsi:type="dcterms:W3CDTF">2012-01-21T02:36:19Z</dcterms:modified>
</cp:coreProperties>
</file>