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8" r:id="rId1"/>
  </p:sldMasterIdLst>
  <p:notesMasterIdLst>
    <p:notesMasterId r:id="rId37"/>
  </p:notesMasterIdLst>
  <p:sldIdLst>
    <p:sldId id="281" r:id="rId2"/>
    <p:sldId id="278" r:id="rId3"/>
    <p:sldId id="272" r:id="rId4"/>
    <p:sldId id="286" r:id="rId5"/>
    <p:sldId id="283" r:id="rId6"/>
    <p:sldId id="273" r:id="rId7"/>
    <p:sldId id="274" r:id="rId8"/>
    <p:sldId id="282" r:id="rId9"/>
    <p:sldId id="284" r:id="rId10"/>
    <p:sldId id="275" r:id="rId11"/>
    <p:sldId id="279" r:id="rId12"/>
    <p:sldId id="276" r:id="rId13"/>
    <p:sldId id="280" r:id="rId14"/>
    <p:sldId id="277" r:id="rId15"/>
    <p:sldId id="285" r:id="rId16"/>
    <p:sldId id="287" r:id="rId17"/>
    <p:sldId id="292" r:id="rId18"/>
    <p:sldId id="294" r:id="rId19"/>
    <p:sldId id="295" r:id="rId20"/>
    <p:sldId id="301" r:id="rId21"/>
    <p:sldId id="302" r:id="rId22"/>
    <p:sldId id="300" r:id="rId23"/>
    <p:sldId id="303" r:id="rId24"/>
    <p:sldId id="296" r:id="rId25"/>
    <p:sldId id="288" r:id="rId26"/>
    <p:sldId id="289" r:id="rId27"/>
    <p:sldId id="290" r:id="rId28"/>
    <p:sldId id="271" r:id="rId29"/>
    <p:sldId id="270" r:id="rId30"/>
    <p:sldId id="257" r:id="rId31"/>
    <p:sldId id="258" r:id="rId32"/>
    <p:sldId id="262" r:id="rId33"/>
    <p:sldId id="269" r:id="rId34"/>
    <p:sldId id="298" r:id="rId35"/>
    <p:sldId id="30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дители" initials="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4"/>
    <p:penClr>
      <a:schemeClr val="tx1"/>
    </p:penClr>
  </p:showPr>
  <p:clrMru>
    <a:srgbClr val="FF0066"/>
    <a:srgbClr val="EAF468"/>
    <a:srgbClr val="FFDAC1"/>
    <a:srgbClr val="996633"/>
    <a:srgbClr val="009900"/>
    <a:srgbClr val="FF0000"/>
    <a:srgbClr val="FF66FF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2" autoAdjust="0"/>
    <p:restoredTop sz="91652" autoAdjust="0"/>
  </p:normalViewPr>
  <p:slideViewPr>
    <p:cSldViewPr>
      <p:cViewPr>
        <p:scale>
          <a:sx n="66" d="100"/>
          <a:sy n="66" d="100"/>
        </p:scale>
        <p:origin x="-90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8"/>
    </p:cViewPr>
  </p:sorterViewPr>
  <p:notesViewPr>
    <p:cSldViewPr>
      <p:cViewPr varScale="1">
        <p:scale>
          <a:sx n="50" d="100"/>
          <a:sy n="50" d="100"/>
        </p:scale>
        <p:origin x="-19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06/relationships/legacyDocTextInfo" Target="legacyDocTextInfo.bin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2-12T20:17:52.546" idx="1">
    <p:pos x="-182" y="1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BB6BC40-2128-492D-AF35-A14DB985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6BC40-2128-492D-AF35-A14DB9855B6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A7165-7F0F-42D7-8F1F-0E0D9208A288}" type="slidenum">
              <a:rPr lang="ru-RU" smtClean="0"/>
              <a:pPr/>
              <a:t>30</a:t>
            </a:fld>
            <a:endParaRPr lang="ru-RU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9CE25-1FAF-43B2-95E7-2520B285405F}" type="slidenum">
              <a:rPr lang="ru-RU" smtClean="0"/>
              <a:pPr/>
              <a:t>32</a:t>
            </a:fld>
            <a:endParaRPr lang="ru-RU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1"/>
          <p:cNvCxnSpPr/>
          <p:nvPr/>
        </p:nvCxnSpPr>
        <p:spPr>
          <a:xfrm>
            <a:off x="0" y="3579813"/>
            <a:ext cx="9144000" cy="1587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>
            <a:grpSpLocks/>
          </p:cNvGrpSpPr>
          <p:nvPr/>
        </p:nvGrpSpPr>
        <p:grpSpPr bwMode="auto">
          <a:xfrm rot="5400000">
            <a:off x="4535487" y="2249488"/>
            <a:ext cx="92075" cy="9124950"/>
            <a:chOff x="0" y="0"/>
            <a:chExt cx="274320" cy="6858000"/>
          </a:xfrm>
        </p:grpSpPr>
        <p:sp>
          <p:nvSpPr>
            <p:cNvPr id="6" name="Rectangle 8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11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3" name="Rectangle 15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1600"/>
          </a:xfrm>
          <a:noFill/>
          <a:ln>
            <a:noFill/>
          </a:ln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0875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788" y="6508750"/>
            <a:ext cx="2895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75" y="6508750"/>
            <a:ext cx="2130425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6468A-ABDE-4F68-A341-6EC92E996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483E-A317-4C05-9C4D-DC64C61A4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00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588" y="1752600"/>
            <a:ext cx="5078412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9EBE-B488-410A-8E28-178DA91D1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47C3-9F43-49D8-BF8A-DD3987F1C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CA7D-0F1A-424C-B2DE-3E1282863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22388" y="4419600"/>
            <a:ext cx="73152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21" y="2981324"/>
            <a:ext cx="7168179" cy="1371600"/>
          </a:xfrm>
        </p:spPr>
        <p:txBody>
          <a:bodyPr anchor="b" anchorCtr="0"/>
          <a:lstStyle>
            <a:lvl1pPr marL="0" indent="0"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20" y="4519613"/>
            <a:ext cx="7168179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09DA-7D1A-4EB8-BE71-67C0D76DC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2080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527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0F69-5346-446E-8FB5-3BFEB4DD6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1295400" y="2298700"/>
            <a:ext cx="7239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59685"/>
            <a:ext cx="3429000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6840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2294" y="1659685"/>
            <a:ext cx="3429000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3734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7FD5-F1AE-4193-880A-4B744B04D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0"/>
            <a:ext cx="182563" cy="6858000"/>
            <a:chOff x="0" y="0"/>
            <a:chExt cx="274320" cy="6858000"/>
          </a:xfrm>
        </p:grpSpPr>
        <p:sp>
          <p:nvSpPr>
            <p:cNvPr id="4" name="Rectangle 6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5" name="Rectangle 7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Rectangle 8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11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92D6-BC8F-4086-8628-919B2F78C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182563" cy="6858000"/>
            <a:chOff x="0" y="0"/>
            <a:chExt cx="274320" cy="6858000"/>
          </a:xfrm>
        </p:grpSpPr>
        <p:sp>
          <p:nvSpPr>
            <p:cNvPr id="3" name="Rectangle 5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" name="Rectangle 6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5" name="Rectangle 7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Rectangle 8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11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D119-569F-4D5D-9306-DEEDEBB6E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rot="16200000">
            <a:off x="1431925" y="3902075"/>
            <a:ext cx="445293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88259"/>
            <a:ext cx="3008313" cy="1246841"/>
          </a:xfrm>
        </p:spPr>
        <p:txBody>
          <a:bodyPr anchorCtr="0"/>
          <a:lstStyle>
            <a:lvl1pPr algn="l">
              <a:defRPr sz="2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4572000" cy="4221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6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8125-E85E-4176-AA0D-A7D50173B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rot="16200000">
            <a:off x="1431925" y="3902075"/>
            <a:ext cx="445293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92024"/>
            <a:ext cx="3008376" cy="1243584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905000"/>
            <a:ext cx="4572000" cy="4224528"/>
          </a:xfrm>
          <a:noFill/>
          <a:ln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9424" cy="3273552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1E31-5337-4DCA-B440-91A714D6F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497763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17625" y="1735138"/>
            <a:ext cx="722471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1900" y="65087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08750"/>
            <a:ext cx="4572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830945-781B-402E-B17A-4A04EF1CF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22"/>
          <p:cNvGrpSpPr>
            <a:grpSpLocks/>
          </p:cNvGrpSpPr>
          <p:nvPr/>
        </p:nvGrpSpPr>
        <p:grpSpPr bwMode="auto">
          <a:xfrm>
            <a:off x="0" y="0"/>
            <a:ext cx="182563" cy="6858000"/>
            <a:chOff x="0" y="0"/>
            <a:chExt cx="274320" cy="6858000"/>
          </a:xfrm>
        </p:grpSpPr>
        <p:sp>
          <p:nvSpPr>
            <p:cNvPr id="21" name="Rectangle 20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58" r:id="rId2"/>
    <p:sldLayoutId id="2147483764" r:id="rId3"/>
    <p:sldLayoutId id="2147483759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60" r:id="rId10"/>
    <p:sldLayoutId id="2147483761" r:id="rId11"/>
    <p:sldLayoutId id="2147483762" r:id="rId12"/>
  </p:sldLayoutIdLst>
  <p:transition spd="slow">
    <p:sndAc>
      <p:stSnd>
        <p:snd r:embed="rId14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9pPr>
    </p:titleStyle>
    <p:bodyStyle>
      <a:lvl1pPr marL="255588" indent="-228600" algn="l" rtl="0" eaLnBrk="0" fontAlgn="base" hangingPunct="0">
        <a:spcBef>
          <a:spcPts val="1500"/>
        </a:spcBef>
        <a:spcAft>
          <a:spcPct val="0"/>
        </a:spcAft>
        <a:buSzPct val="70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4188" indent="-228600" algn="l" rtl="0" eaLnBrk="0" fontAlgn="base" hangingPunct="0">
        <a:spcBef>
          <a:spcPts val="15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28600" algn="l" rtl="0" eaLnBrk="0" fontAlgn="base" hangingPunct="0">
        <a:spcBef>
          <a:spcPts val="15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41388" indent="-228600" algn="l" rtl="0" eaLnBrk="0" fontAlgn="base" hangingPunct="0">
        <a:spcBef>
          <a:spcPts val="15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8600" algn="l" rtl="0" eaLnBrk="0" fontAlgn="base" hangingPunct="0">
        <a:spcBef>
          <a:spcPts val="15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990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76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562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48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hyperlink" Target="http://www.barynya.com/stopsmoking/bad_lung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barynya.com/stopsmoking/lung4.jpg" TargetMode="Externa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uchi.ucoz.ru/publ/otrytye_uroki/otkrytyj_urok_po_teme_quot_zdorovyj_obraz_zhizni_quot/3-1-0-183" TargetMode="External"/><Relationship Id="rId3" Type="http://schemas.openxmlformats.org/officeDocument/2006/relationships/hyperlink" Target="http://www.pomni.info/pomni/home/view/pishevie_dobavki.htm" TargetMode="External"/><Relationship Id="rId7" Type="http://schemas.openxmlformats.org/officeDocument/2006/relationships/hyperlink" Target="http://zephire.ru/index.php/podrostki/50-podrostok-i-narkotiki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o.1september.ru/article.php?ID=200100502" TargetMode="External"/><Relationship Id="rId11" Type="http://schemas.openxmlformats.org/officeDocument/2006/relationships/hyperlink" Target="http://www.nosmoking.ru/" TargetMode="External"/><Relationship Id="rId5" Type="http://schemas.openxmlformats.org/officeDocument/2006/relationships/hyperlink" Target="http://www.russlav.ru/narkotik/podrostkovay_narkomaniya.html" TargetMode="External"/><Relationship Id="rId10" Type="http://schemas.openxmlformats.org/officeDocument/2006/relationships/hyperlink" Target="http://newsru.com/dossier/8536.html" TargetMode="External"/><Relationship Id="rId4" Type="http://schemas.openxmlformats.org/officeDocument/2006/relationships/hyperlink" Target="http://1september.ru/article.php?ID=200100502%20" TargetMode="External"/><Relationship Id="rId9" Type="http://schemas.openxmlformats.org/officeDocument/2006/relationships/hyperlink" Target="http://www.nosmoking.ru/org_mgct_passivesmoke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669360" cy="1246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Жить здорово 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6792"/>
            <a:ext cx="79208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или </a:t>
            </a:r>
          </a:p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главные заповеди здорового образа жизни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2" name="Picture 4" descr="C:\Documents and Settings\Родители\Local Settings\Temporary Internet Files\Content.IE5\B9W8Y0E9\MP90044420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17032"/>
            <a:ext cx="3119494" cy="2088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6021288"/>
            <a:ext cx="665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учитель информатики, МОУ Гребневская СОШ</a:t>
            </a:r>
          </a:p>
          <a:p>
            <a:r>
              <a:rPr lang="ru-RU" dirty="0" smtClean="0"/>
              <a:t>              Ибрагимова Татьяна Николаевна</a:t>
            </a:r>
            <a:endParaRPr lang="ru-RU" dirty="0"/>
          </a:p>
        </p:txBody>
      </p:sp>
    </p:spTree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95536" y="1916832"/>
            <a:ext cx="547260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r>
              <a:rPr lang="ru-RU" sz="2800" dirty="0">
                <a:solidFill>
                  <a:schemeClr val="tx1">
                    <a:lumMod val="95000"/>
                  </a:schemeClr>
                </a:solidFill>
              </a:rPr>
              <a:t>От хорошего сна….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r>
              <a:rPr lang="ru-RU" sz="2800" dirty="0">
                <a:solidFill>
                  <a:schemeClr val="tx1">
                    <a:lumMod val="95000"/>
                  </a:schemeClr>
                </a:solidFill>
              </a:rPr>
              <a:t>Сон – лучшее…….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r>
              <a:rPr lang="ru-RU" sz="2800" dirty="0">
                <a:solidFill>
                  <a:schemeClr val="tx1">
                    <a:lumMod val="95000"/>
                  </a:schemeClr>
                </a:solidFill>
              </a:rPr>
              <a:t>Выспишься………..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r>
              <a:rPr lang="ru-RU" sz="2800" dirty="0">
                <a:solidFill>
                  <a:schemeClr val="tx1">
                    <a:lumMod val="95000"/>
                  </a:schemeClr>
                </a:solidFill>
              </a:rPr>
              <a:t>Выспался – будто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вновь…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5580112" y="1916832"/>
            <a:ext cx="3309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..Молодеешь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..Лекарство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..Помолодеешь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..Родился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186" y="332656"/>
            <a:ext cx="794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отгадайте пословицы: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095375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0" y="404664"/>
            <a:ext cx="763270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5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251520" y="2348880"/>
            <a:ext cx="90845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/>
              <a:t>Статистика:</a:t>
            </a:r>
          </a:p>
          <a:p>
            <a:endParaRPr lang="ru-RU" sz="2800" b="1" i="1" dirty="0"/>
          </a:p>
          <a:p>
            <a:pPr>
              <a:buFont typeface="Wingdings" pitchFamily="2" charset="2"/>
              <a:buChar char="Ø"/>
            </a:pPr>
            <a:r>
              <a:rPr lang="ru-RU" sz="2800" b="1" i="1" dirty="0"/>
              <a:t> Сидячий образ – одна из десяти причин 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</a:t>
            </a:r>
            <a:r>
              <a:rPr lang="ru-RU" sz="2800" b="1" i="1" dirty="0"/>
              <a:t>смерти и инвалидности во всём мире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/>
              <a:t> Дефицит физической активности – </a:t>
            </a:r>
          </a:p>
          <a:p>
            <a:r>
              <a:rPr lang="ru-RU" sz="2800" b="1" i="1" dirty="0" smtClean="0"/>
              <a:t>    это </a:t>
            </a:r>
            <a:r>
              <a:rPr lang="ru-RU" sz="2800" b="1" i="1" dirty="0"/>
              <a:t>причина 2-х миллионов смертей </a:t>
            </a:r>
            <a:endParaRPr lang="ru-RU" sz="2800" b="1" i="1" dirty="0" smtClean="0"/>
          </a:p>
          <a:p>
            <a:r>
              <a:rPr lang="ru-RU" sz="2800" b="1" i="1" dirty="0" smtClean="0"/>
              <a:t>    в </a:t>
            </a:r>
            <a:r>
              <a:rPr lang="ru-RU" sz="2800" b="1" i="1" dirty="0"/>
              <a:t>год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/>
              <a:t> Менее 30 % молодежи ведет активный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</a:t>
            </a:r>
            <a:r>
              <a:rPr lang="ru-RU" sz="2800" b="1" i="1" dirty="0"/>
              <a:t>образ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26173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1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Активная деятельность</a:t>
            </a:r>
          </a:p>
          <a:p>
            <a:pPr algn="ctr"/>
            <a:r>
              <a:rPr lang="ru-RU" sz="51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и активный отдых</a:t>
            </a:r>
            <a:endParaRPr lang="ru-RU" sz="5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6"/>
          <p:cNvGraphicFramePr>
            <a:graphicFrameLocks/>
          </p:cNvGraphicFramePr>
          <p:nvPr/>
        </p:nvGraphicFramePr>
        <p:xfrm>
          <a:off x="395536" y="260648"/>
          <a:ext cx="8424862" cy="63373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41" name="Picture 20" descr="j02997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96975"/>
            <a:ext cx="18272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21" descr="MCj039801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868863"/>
            <a:ext cx="17938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22" descr="MCj039791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997200"/>
            <a:ext cx="15240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23528" y="1052736"/>
            <a:ext cx="63610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4000" b="1" i="1" dirty="0" smtClean="0">
                <a:solidFill>
                  <a:schemeClr val="tx1">
                    <a:lumMod val="95000"/>
                  </a:schemeClr>
                </a:solidFill>
              </a:rPr>
              <a:t>Длительной</a:t>
            </a:r>
            <a:r>
              <a:rPr lang="ru-RU" sz="4000" b="1" i="1" dirty="0" smtClean="0">
                <a:solidFill>
                  <a:srgbClr val="FFDAC1"/>
                </a:solidFill>
              </a:rPr>
              <a:t> </a:t>
            </a:r>
            <a:r>
              <a:rPr lang="ru-RU" sz="4000" b="1" i="1" dirty="0" smtClean="0">
                <a:solidFill>
                  <a:schemeClr val="tx1">
                    <a:lumMod val="95000"/>
                  </a:schemeClr>
                </a:solidFill>
              </a:rPr>
              <a:t>работе</a:t>
            </a:r>
            <a:r>
              <a:rPr lang="ru-RU" sz="4000" b="1" i="1" dirty="0" smtClean="0">
                <a:solidFill>
                  <a:srgbClr val="FFDAC1"/>
                </a:solidFill>
              </a:rPr>
              <a:t> </a:t>
            </a:r>
          </a:p>
          <a:p>
            <a:r>
              <a:rPr lang="ru-RU" sz="4000" b="1" i="1" dirty="0" smtClean="0">
                <a:solidFill>
                  <a:srgbClr val="FFDAC1"/>
                </a:solidFill>
              </a:rPr>
              <a:t> </a:t>
            </a:r>
            <a:r>
              <a:rPr lang="ru-RU" sz="4000" b="1" i="1" dirty="0" smtClean="0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ru-RU" sz="4000" b="1" i="1" dirty="0" smtClean="0">
                <a:solidFill>
                  <a:srgbClr val="FFDAC1"/>
                </a:solidFill>
              </a:rPr>
              <a:t> </a:t>
            </a:r>
            <a:r>
              <a:rPr lang="ru-RU" sz="4000" b="1" i="1" dirty="0" smtClean="0">
                <a:solidFill>
                  <a:schemeClr val="tx1">
                    <a:lumMod val="95000"/>
                  </a:schemeClr>
                </a:solidFill>
              </a:rPr>
              <a:t>компьютере</a:t>
            </a:r>
          </a:p>
          <a:p>
            <a:endParaRPr lang="ru-RU" sz="40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4000" b="1" i="1" dirty="0" smtClean="0">
                <a:solidFill>
                  <a:schemeClr val="tx1">
                    <a:lumMod val="95000"/>
                  </a:schemeClr>
                </a:solidFill>
              </a:rPr>
              <a:t>Алкоголю</a:t>
            </a:r>
            <a:endParaRPr lang="ru-RU" sz="4000" b="1" i="1" dirty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4000" b="1" i="1" dirty="0">
              <a:solidFill>
                <a:srgbClr val="FFDAC1"/>
              </a:solidFill>
            </a:endParaRPr>
          </a:p>
          <a:p>
            <a:pPr>
              <a:buFontTx/>
              <a:buChar char="-"/>
            </a:pPr>
            <a:r>
              <a:rPr lang="ru-RU" sz="4000" b="1" i="1" dirty="0">
                <a:solidFill>
                  <a:schemeClr val="tx1">
                    <a:lumMod val="95000"/>
                  </a:schemeClr>
                </a:solidFill>
              </a:rPr>
              <a:t>Наркотикам</a:t>
            </a:r>
          </a:p>
          <a:p>
            <a:endParaRPr lang="ru-RU" sz="4000" b="1" i="1" dirty="0">
              <a:solidFill>
                <a:srgbClr val="FFDAC1"/>
              </a:solidFill>
            </a:endParaRPr>
          </a:p>
          <a:p>
            <a:pPr>
              <a:buFontTx/>
              <a:buChar char="-"/>
            </a:pPr>
            <a:r>
              <a:rPr lang="ru-RU" sz="4000" b="1" i="1" dirty="0">
                <a:solidFill>
                  <a:schemeClr val="tx1">
                    <a:lumMod val="95000"/>
                  </a:schemeClr>
                </a:solidFill>
              </a:rPr>
              <a:t>Курению</a:t>
            </a:r>
          </a:p>
          <a:p>
            <a:endParaRPr lang="ru-RU" sz="4000" b="1" i="1" dirty="0">
              <a:solidFill>
                <a:srgbClr val="FFDAC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98650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«НЕТ!» - </a:t>
            </a:r>
            <a:r>
              <a:rPr lang="ru-RU" sz="44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вредным привычкам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 descr="C:\Documents and Settings\Родители\Local Settings\Temporary Internet Files\Content.IE5\OGND90P4\MC90044174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1170">
            <a:off x="4396596" y="2317492"/>
            <a:ext cx="1703217" cy="1703217"/>
          </a:xfrm>
          <a:prstGeom prst="rect">
            <a:avLst/>
          </a:prstGeom>
          <a:noFill/>
        </p:spPr>
      </p:pic>
      <p:pic>
        <p:nvPicPr>
          <p:cNvPr id="26638" name="Picture 14" descr="C:\Documents and Settings\Родители\Local Settings\Temporary Internet Files\Content.IE5\B9W8Y0E9\MC9002795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9228">
            <a:off x="5977480" y="3834157"/>
            <a:ext cx="2220064" cy="813357"/>
          </a:xfrm>
          <a:prstGeom prst="rect">
            <a:avLst/>
          </a:prstGeom>
          <a:noFill/>
        </p:spPr>
      </p:pic>
      <p:pic>
        <p:nvPicPr>
          <p:cNvPr id="26640" name="Picture 16" descr="C:\Documents and Settings\Родители\Local Settings\Temporary Internet Files\Content.IE5\RCMX1UE0\MC90029095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4233">
            <a:off x="4047930" y="4963411"/>
            <a:ext cx="2012118" cy="1575687"/>
          </a:xfrm>
          <a:prstGeom prst="rect">
            <a:avLst/>
          </a:prstGeom>
          <a:noFill/>
        </p:spPr>
      </p:pic>
      <p:pic>
        <p:nvPicPr>
          <p:cNvPr id="26645" name="Picture 21" descr="C:\Documents and Settings\Родители\Local Settings\Temporary Internet Files\Content.IE5\B9W8Y0E9\MC900441533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764704"/>
            <a:ext cx="2085189" cy="2056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79512" y="2492896"/>
            <a:ext cx="9208517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Сидячее положение </a:t>
            </a:r>
            <a:r>
              <a:rPr lang="ru-RU" sz="3200" b="1" dirty="0"/>
              <a:t>в течение </a:t>
            </a:r>
          </a:p>
          <a:p>
            <a:r>
              <a:rPr lang="ru-RU" sz="3200" b="1" dirty="0" smtClean="0"/>
              <a:t>     длительного </a:t>
            </a:r>
            <a:r>
              <a:rPr lang="ru-RU" sz="3200" b="1" dirty="0"/>
              <a:t>времени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/>
              <a:t> Воздействие электромагнитного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излучения </a:t>
            </a:r>
            <a:r>
              <a:rPr lang="ru-RU" sz="3200" b="1" dirty="0"/>
              <a:t>монитора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/>
              <a:t> Утомление глаз, нагрузка </a:t>
            </a:r>
            <a:r>
              <a:rPr lang="ru-RU" sz="3200" b="1" dirty="0" smtClean="0"/>
              <a:t>на   </a:t>
            </a:r>
          </a:p>
          <a:p>
            <a:r>
              <a:rPr lang="ru-RU" sz="3200" b="1" dirty="0" smtClean="0"/>
              <a:t>     зрение    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 Перегрузка </a:t>
            </a:r>
            <a:r>
              <a:rPr lang="ru-RU" sz="3200" b="1" dirty="0"/>
              <a:t>суставов кистей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/>
              <a:t> Стресс при потере информации</a:t>
            </a:r>
            <a:r>
              <a:rPr lang="ru-RU" sz="3600" b="1" dirty="0"/>
              <a:t> </a:t>
            </a:r>
          </a:p>
          <a:p>
            <a:pPr>
              <a:buFont typeface="Wingdings" pitchFamily="2" charset="2"/>
              <a:buChar char="Ø"/>
            </a:pPr>
            <a:endParaRPr lang="ru-RU" sz="3600" b="1" dirty="0"/>
          </a:p>
        </p:txBody>
      </p:sp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56126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427" y="0"/>
            <a:ext cx="721210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Вредные факторы при</a:t>
            </a:r>
          </a:p>
          <a:p>
            <a:pPr algn="ctr"/>
            <a:r>
              <a:rPr lang="ru-RU" sz="48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длительной работе </a:t>
            </a:r>
          </a:p>
          <a:p>
            <a:pPr algn="ctr"/>
            <a:r>
              <a:rPr lang="ru-RU" sz="48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48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компьютере: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4118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Есть выход: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50465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физкульминутка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/>
          </a:p>
          <a:p>
            <a:endParaRPr lang="ru-RU" sz="3600" dirty="0" smtClean="0"/>
          </a:p>
        </p:txBody>
      </p:sp>
      <p:pic>
        <p:nvPicPr>
          <p:cNvPr id="27650" name="Picture 2" descr="C:\Documents and Settings\Родители\Local Settings\Temporary Internet Files\Content.IE5\D9V0D5XQ\MM90017811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2808906" cy="2832314"/>
          </a:xfrm>
          <a:prstGeom prst="rect">
            <a:avLst/>
          </a:prstGeom>
          <a:noFill/>
        </p:spPr>
      </p:pic>
      <p:pic>
        <p:nvPicPr>
          <p:cNvPr id="7" name="Рисунок 6" descr="MP900439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2520280" cy="1756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4653136"/>
            <a:ext cx="5652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dirty="0" smtClean="0"/>
              <a:t>упражнения</a:t>
            </a:r>
          </a:p>
          <a:p>
            <a:pPr algn="ctr"/>
            <a:r>
              <a:rPr lang="ru-RU" sz="3600" b="1" dirty="0" smtClean="0"/>
              <a:t> для глаз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C:\Documents and Settings\Родители\Local Settings\Temporary Internet Files\Content.IE5\SFG5PXDP\MP90043397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24744"/>
            <a:ext cx="2973931" cy="40324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0646" y="1052736"/>
            <a:ext cx="56669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алкоголю-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0928"/>
            <a:ext cx="54280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«НЕТ!» </a:t>
            </a:r>
            <a:endParaRPr lang="ru-RU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65" name="Picture 17" descr="C:\Documents and Settings\Родители\Local Settings\Temporary Internet Files\Content.IE5\I3UCM2RJ\MC9003195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653136"/>
            <a:ext cx="1826971" cy="18059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Почему тянутся к алкоголю подростки?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132856"/>
            <a:ext cx="64107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2400" b="1" dirty="0" smtClean="0"/>
              <a:t>от тоски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dirty="0" smtClean="0"/>
              <a:t> желания выглядеть старше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dirty="0" smtClean="0"/>
              <a:t> желания не отстать от компании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73016"/>
            <a:ext cx="3029322" cy="302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5007" y="188640"/>
            <a:ext cx="61895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Последствия: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91095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страдают внутренние органы:  разрушаются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печень,    почки, сердце и мозг  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человек  теряет волю, смыслом жизни     становится безделье и употребление   спиртных напитков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страдает психика: появляются угнетение, агрессия,  депрессия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страдает характер, личность постепенно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деградирует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человек теряет друзей, бросает учёбу или работу</a:t>
            </a: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91095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95243" y="4221088"/>
            <a:ext cx="77718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Задумайся об этом. </a:t>
            </a:r>
            <a:r>
              <a:rPr lang="ru-RU" sz="3600" b="1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если ты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согласен с нами –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разбей первую рюмку!!! </a:t>
            </a:r>
          </a:p>
          <a:p>
            <a:r>
              <a:rPr lang="ru-RU" sz="3600" b="1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тогда 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второй не будет никогда</a:t>
            </a:r>
            <a:r>
              <a:rPr lang="ru-RU" sz="3200" b="1" cap="none" spc="0" dirty="0" smtClean="0">
                <a:ln w="11430"/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200" b="1" cap="none" spc="0" dirty="0">
              <a:ln w="11430"/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2656"/>
            <a:ext cx="504056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611560" y="1916832"/>
            <a:ext cx="8243887" cy="39925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190500">
              <a:tabLst>
                <a:tab pos="466725" algn="l"/>
              </a:tabLst>
              <a:defRPr/>
            </a:pPr>
            <a:r>
              <a:rPr lang="ru-RU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Что же влияет на здоровье?</a:t>
            </a:r>
          </a:p>
          <a:p>
            <a:pPr indent="190500">
              <a:buFontTx/>
              <a:buChar char="•"/>
              <a:tabLst>
                <a:tab pos="466725" algn="l"/>
              </a:tabLst>
              <a:defRPr/>
            </a:pPr>
            <a:r>
              <a:rPr lang="ru-RU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образ жизни – 50 %      </a:t>
            </a:r>
          </a:p>
          <a:p>
            <a:pPr indent="190500">
              <a:buFontTx/>
              <a:buChar char="•"/>
              <a:tabLst>
                <a:tab pos="466725" algn="l"/>
              </a:tabLst>
              <a:defRPr/>
            </a:pPr>
            <a:r>
              <a:rPr lang="ru-RU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 окружающая среда – 20 %;</a:t>
            </a:r>
          </a:p>
          <a:p>
            <a:pPr indent="190500">
              <a:buFontTx/>
              <a:buChar char="•"/>
              <a:tabLst>
                <a:tab pos="466725" algn="l"/>
              </a:tabLst>
              <a:defRPr/>
            </a:pPr>
            <a:r>
              <a:rPr lang="ru-RU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медицинское обслуживание – 10 %;</a:t>
            </a:r>
          </a:p>
          <a:p>
            <a:pPr indent="190500">
              <a:buFontTx/>
              <a:buChar char="•"/>
              <a:tabLst>
                <a:tab pos="466725" algn="l"/>
              </a:tabLst>
              <a:defRPr/>
            </a:pPr>
            <a:r>
              <a:rPr lang="ru-RU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наследственность – 20%.</a:t>
            </a:r>
          </a:p>
          <a:p>
            <a:pPr indent="190500">
              <a:buFontTx/>
              <a:buChar char="•"/>
              <a:tabLst>
                <a:tab pos="466725" algn="l"/>
              </a:tabLst>
              <a:defRPr/>
            </a:pP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indent="190500">
              <a:tabLst>
                <a:tab pos="466725" algn="l"/>
              </a:tabLst>
              <a:defRPr/>
            </a:pPr>
            <a:endParaRPr lang="ru-RU" sz="2800" dirty="0">
              <a:solidFill>
                <a:schemeClr val="hlink"/>
              </a:solidFill>
            </a:endParaRPr>
          </a:p>
          <a:p>
            <a:pPr indent="190500" algn="ctr">
              <a:tabLst>
                <a:tab pos="466725" algn="l"/>
              </a:tabLst>
              <a:defRPr/>
            </a:pPr>
            <a:r>
              <a:rPr lang="ru-RU" sz="28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28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% говорит о том, что многое </a:t>
            </a:r>
          </a:p>
          <a:p>
            <a:pPr indent="190500" algn="ctr">
              <a:tabLst>
                <a:tab pos="466725" algn="l"/>
              </a:tabLst>
              <a:defRPr/>
            </a:pPr>
            <a:r>
              <a:rPr lang="ru-RU" sz="28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зависит от самих себя</a:t>
            </a:r>
            <a:endParaRPr lang="ru-RU" sz="28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8123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Валеология-наука о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здоровом образе жизни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66912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наркотикам-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72816"/>
            <a:ext cx="54280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«НЕТ!» </a:t>
            </a:r>
            <a:endParaRPr lang="ru-RU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4104456" cy="277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90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Наркотики = </a:t>
            </a:r>
            <a:r>
              <a:rPr lang="ru-RU" sz="3600" b="1" dirty="0" smtClean="0">
                <a:solidFill>
                  <a:srgbClr val="FF0000"/>
                </a:solidFill>
              </a:rPr>
              <a:t>«зависимость»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55679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Для возникновения физической зависимости достаточно 3-7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дней приёма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какого-либо наркотика. После 20 дней приёма зависимость возникает в 100% случаев. После возникновения зависимости у человека  развиваются депрессии, приступы паники страха, психозы, резкое ухудшение памяти……..синдром органического поражения мозга.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58772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Наркотики = </a:t>
            </a:r>
            <a:r>
              <a:rPr lang="ru-RU" sz="3600" b="1" dirty="0" smtClean="0">
                <a:solidFill>
                  <a:srgbClr val="FF0000"/>
                </a:solidFill>
              </a:rPr>
              <a:t>гепатит и СПИД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4176464" cy="27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7544" y="332656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Взросление – процесс не из лёгких. Научись смело решать проблемы. Если чувствуешь, что не можешь справиться в одиночку, поговори с родителями или с другими взрослыми, которые помогут найти решение. Никогда не позволяй другим поколебать  твою  решимость и независимость! Никогда не балуйся наркотиками!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Будешь расплачиваться всю жизнь!!!</a:t>
            </a:r>
            <a:endParaRPr lang="ru-RU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92696"/>
            <a:ext cx="3576398" cy="536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55851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курению -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72816"/>
            <a:ext cx="54280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«НЕТ!» </a:t>
            </a:r>
            <a:endParaRPr lang="ru-RU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7" descr="C:\Documents and Settings\Родители\Local Settings\Temporary Internet Files\Content.IE5\AUAA4I23\MC9002909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253" y="2780928"/>
            <a:ext cx="3939039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509" y="0"/>
            <a:ext cx="714253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Результаты </a:t>
            </a:r>
          </a:p>
          <a:p>
            <a:pPr algn="ctr"/>
            <a:r>
              <a:rPr lang="ru-RU" sz="48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исследований причин </a:t>
            </a:r>
          </a:p>
          <a:p>
            <a:pPr algn="ctr"/>
            <a:r>
              <a:rPr lang="ru-RU" sz="48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курения учащихся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2564904"/>
          <a:ext cx="8568955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1"/>
                <a:gridCol w="1713791"/>
                <a:gridCol w="1713791"/>
                <a:gridCol w="1713791"/>
                <a:gridCol w="1713791"/>
              </a:tblGrid>
              <a:tr h="1584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Возрастные группы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Подражание другим школьникам студентам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Чувство новизны, интереса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Желание казаться взрослым, самостоя-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тельным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066800" algn="l"/>
                        </a:tabLst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Точной причины не 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066800" algn="l"/>
                        </a:tabLst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знают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80184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5-6 кл.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7-8 кл.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9-10 кл</a:t>
                      </a:r>
                      <a:endParaRPr lang="ru-RU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endParaRPr lang="ru-RU" b="1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35,6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25,5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endParaRPr lang="ru-RU" b="1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41,5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  <a:endParaRPr lang="ru-RU" sz="2800" b="1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endParaRPr lang="ru-RU" b="1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10,4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15,0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endParaRPr lang="ru-RU" b="1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35,5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4118" y="0"/>
            <a:ext cx="48205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ФАКТЫ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424936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 каждых 100 человек, умерших от рака, 90 курили.</a:t>
            </a:r>
          </a:p>
          <a:p>
            <a:pPr marL="363538" indent="-363538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35000"/>
              <a:buFont typeface="Wingdings" pitchFamily="2" charset="2"/>
              <a:buChar char="Ø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63538" indent="-363538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Из каждых 100 человек, умерших от хронических заболеваний лёгких, 75 курили.</a:t>
            </a:r>
          </a:p>
          <a:p>
            <a:pPr marL="363538" indent="-363538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63538" indent="-363538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Из каждых 100 человек, умерших от ишемической болезни сердца, 25 курили.</a:t>
            </a:r>
          </a:p>
          <a:p>
            <a:pPr marL="363538" indent="-363538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63538" indent="-363538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Табачный дым в 4 раза более загрязнён токсичными веществами по сравнению с выхлопными газами автомобиля.</a:t>
            </a:r>
          </a:p>
          <a:p>
            <a:pPr>
              <a:buFont typeface="Wingdings" pitchFamily="2" charset="2"/>
              <a:buChar char="Ø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48464" cy="696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Если человек начал курить в 15 лет, продолжительность его жизни уменьшается более чем на 8 лет. Начавшие курить до 15 лет, в 5 раз чаще умирают от рака, чем те, кто начал курить после 25 лет.</a:t>
            </a:r>
          </a:p>
          <a:p>
            <a:pPr marL="363538" indent="-363538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SzPct val="135000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63538" indent="-363538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Уровень смертности детей при родах у курящих матерей в среднем выше на 30%,чем у не курящих.</a:t>
            </a:r>
          </a:p>
          <a:p>
            <a:pPr marL="363538" indent="-363538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63538" indent="-363538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Курение во время беременности повышает риск мертворождения, а также число врождённых дефектов у ребёнка.</a:t>
            </a:r>
          </a:p>
          <a:p>
            <a:pPr marL="363538" indent="-363538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63538" indent="-363538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Выкуривая 20 сигарет в день, человек дышит воздухом, загрязнённость которого в 580-1100 раз превышает санитарные нормы.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nonsmokerslung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980728"/>
            <a:ext cx="2448272" cy="18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smokerslung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08720"/>
            <a:ext cx="23983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Пейте спиртное, пока не осознаете, что в течение дня ни разу не подумали о сигарете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3716339"/>
            <a:ext cx="2159967" cy="22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Перед сном можно почитать интересную книжку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0393" y="3717033"/>
            <a:ext cx="2093975" cy="229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99592" y="306896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dirty="0" smtClean="0">
              <a:solidFill>
                <a:srgbClr val="EAF468"/>
              </a:solidFill>
              <a:latin typeface="Arial" charset="0"/>
            </a:endParaRPr>
          </a:p>
          <a:p>
            <a:endParaRPr lang="ru-RU" sz="2400" dirty="0">
              <a:solidFill>
                <a:srgbClr val="EAF468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81192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Сравни и сделай выводы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996952"/>
            <a:ext cx="39604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Легкие некурящего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2996952"/>
            <a:ext cx="31536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Легкие курящего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897" y="6093296"/>
            <a:ext cx="43755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Легкие после 5 лет курения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12287" y="6093296"/>
            <a:ext cx="35163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после 25 лет курения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atal_mouth_cancer_28years_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708742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947" y="5589240"/>
            <a:ext cx="90430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Рак ротовой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полости у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28-летнего 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курильщика с 10-летним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стажем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095375" y="34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19113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685800" y="188913"/>
            <a:ext cx="820668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здорового образа жизни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0" y="1700213"/>
            <a:ext cx="896778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ru-RU" dirty="0"/>
              <a:t>  </a:t>
            </a:r>
            <a:r>
              <a:rPr lang="ru-RU" sz="3600" b="1" i="1" dirty="0"/>
              <a:t>1. Правильное питание</a:t>
            </a:r>
          </a:p>
          <a:p>
            <a:pPr marL="457200" indent="-457200"/>
            <a:endParaRPr lang="ru-RU" sz="3600" b="1" i="1" dirty="0"/>
          </a:p>
          <a:p>
            <a:pPr marL="457200" indent="-457200"/>
            <a:r>
              <a:rPr lang="ru-RU" sz="3600" b="1" i="1" dirty="0"/>
              <a:t> 2. Полноценный сон</a:t>
            </a:r>
          </a:p>
          <a:p>
            <a:pPr marL="457200" indent="-457200"/>
            <a:endParaRPr lang="ru-RU" sz="3600" b="1" i="1" dirty="0"/>
          </a:p>
          <a:p>
            <a:pPr marL="457200" indent="-457200"/>
            <a:r>
              <a:rPr lang="ru-RU" sz="3600" b="1" i="1" dirty="0"/>
              <a:t> 3. Активная деятельность  </a:t>
            </a:r>
          </a:p>
          <a:p>
            <a:pPr marL="457200" indent="-457200"/>
            <a:r>
              <a:rPr lang="ru-RU" sz="3600" b="1" i="1" dirty="0"/>
              <a:t>   и активный отдых</a:t>
            </a:r>
          </a:p>
          <a:p>
            <a:pPr marL="457200" indent="-457200"/>
            <a:endParaRPr lang="ru-RU" sz="3600" b="1" i="1" dirty="0"/>
          </a:p>
          <a:p>
            <a:pPr marL="457200" indent="-457200"/>
            <a:r>
              <a:rPr lang="ru-RU" sz="3600" b="1" i="1" dirty="0"/>
              <a:t> 4. «Нет!» - вредным привычкам</a:t>
            </a: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1844824"/>
            <a:ext cx="3810000" cy="5181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Акшлеь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дыокша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неболиз асдцер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сартгти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акр егликх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яарння мресть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ваилднетиось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ракисе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ыщормин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0" y="1752600"/>
            <a:ext cx="3810000" cy="5105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Кашель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Одышка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Болезни сердца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Гастрит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Рак лёгких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Ранняя смерть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Инвалидность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Кариес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Морщины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4162" y="0"/>
            <a:ext cx="924753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Игра </a:t>
            </a:r>
          </a:p>
          <a:p>
            <a:pPr algn="ctr"/>
            <a:r>
              <a:rPr lang="ru-RU" sz="48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  «Что здесь зашифровано?»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125538"/>
            <a:ext cx="5199063" cy="4895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800" b="1" dirty="0" smtClean="0"/>
              <a:t>Сердце-это важнейшая мышца организма, перекачивающая кровь. Табачные яды заставляют сердце биться чаще, чем ему положено.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800" b="1" dirty="0" smtClean="0"/>
              <a:t>Задача. Сердце нормально тренированного человека бьётся с частотой 70 ударов в минуту.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800" b="1" dirty="0" smtClean="0"/>
              <a:t>Сердце курящего вынуждено делать на 5-10 ударов в минуту больше.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800" b="1" dirty="0" smtClean="0"/>
              <a:t>Сколько дополнительных ударов приходится сделать сердцу курильщика за сутки?</a:t>
            </a:r>
          </a:p>
        </p:txBody>
      </p:sp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952750" cy="295275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419475" y="6237288"/>
            <a:ext cx="516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</a:rPr>
              <a:t>Ответ: на 7 200 – 14 400 ударов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98319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Опыт «Сердце курильщика»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268413"/>
            <a:ext cx="3810000" cy="5334000"/>
          </a:xfrm>
          <a:ln>
            <a:solidFill>
              <a:srgbClr val="EAF468"/>
            </a:solidFill>
          </a:ln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Аргументы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против курения: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Портит цвет кожи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Придаёт жёлтый оттенок зубам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Разрушает лёгкие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Поражает сердце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Снижает физическую активность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Вызывает раковые опухоли.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268413"/>
            <a:ext cx="4244975" cy="5329237"/>
          </a:xfrm>
          <a:ln>
            <a:solidFill>
              <a:srgbClr val="EAF468"/>
            </a:solidFill>
          </a:ln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Аргументы за курение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(а точнее мифы):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Успокаивает нервы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Снимает головную боль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Помогает сосредоточиться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Это модно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Помогает остаться стройным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Помогает  согреться в холод.</a:t>
            </a:r>
          </a:p>
        </p:txBody>
      </p:sp>
      <p:sp>
        <p:nvSpPr>
          <p:cNvPr id="26628" name="WordArt 5"/>
          <p:cNvSpPr>
            <a:spLocks noChangeArrowheads="1" noChangeShapeType="1" noTextEdit="1"/>
          </p:cNvSpPr>
          <p:nvPr/>
        </p:nvSpPr>
        <p:spPr bwMode="auto">
          <a:xfrm>
            <a:off x="611560" y="115888"/>
            <a:ext cx="784887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Суд над курением</a:t>
            </a:r>
          </a:p>
        </p:txBody>
      </p:sp>
    </p:spTree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856895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 smtClean="0">
                <a:latin typeface="Times New Roman" pitchFamily="18" charset="0"/>
              </a:rPr>
              <a:t>         В </a:t>
            </a:r>
            <a:r>
              <a:rPr lang="ru-RU" sz="4000" b="1" dirty="0">
                <a:latin typeface="Times New Roman" pitchFamily="18" charset="0"/>
              </a:rPr>
              <a:t>экономически развитых странах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мода на курение проходит</a:t>
            </a:r>
            <a:r>
              <a:rPr lang="ru-RU" sz="4000" b="1" dirty="0">
                <a:latin typeface="Times New Roman" pitchFamily="18" charset="0"/>
              </a:rPr>
              <a:t>. </a:t>
            </a:r>
          </a:p>
          <a:p>
            <a:pPr eaLnBrk="0" hangingPunct="0"/>
            <a:r>
              <a:rPr lang="ru-RU" sz="4000" dirty="0">
                <a:latin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</a:rPr>
              <a:t>          </a:t>
            </a:r>
            <a:r>
              <a:rPr lang="ru-RU" sz="4000" b="1" dirty="0" smtClean="0">
                <a:latin typeface="Times New Roman" pitchFamily="18" charset="0"/>
              </a:rPr>
              <a:t>Сейчас </a:t>
            </a:r>
            <a:r>
              <a:rPr lang="ru-RU" sz="4000" b="1" dirty="0">
                <a:latin typeface="Times New Roman" pitchFamily="18" charset="0"/>
              </a:rPr>
              <a:t>в моде стройная фигура, гимнастика, культуризм, оздоровительные процедуры.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Курить не престижно</a:t>
            </a:r>
            <a:r>
              <a:rPr lang="ru-RU" sz="4000" b="1" dirty="0">
                <a:latin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</a:rPr>
              <a:t>           	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Курение может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испортить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здоровье и карьеру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Всё больше предпринимателей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отказываются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принимать на работу курящих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endParaRPr lang="ru-RU" sz="4000" b="1" dirty="0">
              <a:latin typeface="Times New Roman" pitchFamily="18" charset="0"/>
            </a:endParaRPr>
          </a:p>
          <a:p>
            <a:pPr eaLnBrk="0" hangingPunct="0"/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284984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5536" y="620688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latin typeface="Times New Roman" pitchFamily="18" charset="0"/>
              </a:rPr>
              <a:t>         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284984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40768"/>
            <a:ext cx="87484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Сделай вывод       о том, нужна ли тебе сигарета?!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3" name="Picture 5" descr="C:\Documents and Settings\Родители\Local Settings\Temporary Internet Files\Content.IE5\XYQ11FU4\MC9002909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490804" cy="1649240"/>
          </a:xfrm>
          <a:prstGeom prst="rect">
            <a:avLst/>
          </a:prstGeom>
          <a:noFill/>
        </p:spPr>
      </p:pic>
      <p:pic>
        <p:nvPicPr>
          <p:cNvPr id="27656" name="Picture 8" descr="C:\Documents and Settings\Родители\Local Settings\Temporary Internet Files\Content.IE5\1GJ7NX2R\MC9000373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157192"/>
            <a:ext cx="1826057" cy="1354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67544" y="1189244"/>
            <a:ext cx="8424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подготовке данного мероприятия  были  использованы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Internet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ресурсы: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pomni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info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pomni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home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view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pishevie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_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dobavki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http://brosaem.info/detskyalkogolizm.php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http://1september.ru/article.php?ID=200100502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russlav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narkotik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podrostkovay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_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narkomaniya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zephire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index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php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podrostki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/50-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podrostok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narkotiki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://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uchi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ucoz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publ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otrytye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_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uroki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otkrytyj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_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urok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_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po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_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teme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_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quot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_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zdorovyj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_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obraz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_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zhizni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_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quot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/3-1-0-183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http://www.nosmoking.ru/org_mgct_passivesmoke.shtml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http://newsru.com/dossier/8536.html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http://www.nosmoking.ru/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453" y="836712"/>
            <a:ext cx="900554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Правильное питание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8" name="Picture 4" descr="C:\Documents and Settings\Родители\Local Settings\Temporary Internet Files\Content.IE5\KRIGL5O1\MP90022765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149080"/>
            <a:ext cx="3657600" cy="2414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C9004347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628800"/>
            <a:ext cx="2736304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772816"/>
            <a:ext cx="52918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 кусков сахара</a:t>
            </a:r>
          </a:p>
          <a:p>
            <a:r>
              <a:rPr lang="ru-RU" sz="2800" b="1" dirty="0" smtClean="0"/>
              <a:t>подсластитель аспартам</a:t>
            </a:r>
          </a:p>
          <a:p>
            <a:r>
              <a:rPr lang="ru-RU" sz="2800" b="1" dirty="0" smtClean="0"/>
              <a:t>ортофосфорная кислота</a:t>
            </a:r>
          </a:p>
          <a:p>
            <a:r>
              <a:rPr lang="ru-RU" sz="2800" b="1" dirty="0" smtClean="0"/>
              <a:t>                 Е 338</a:t>
            </a:r>
          </a:p>
          <a:p>
            <a:r>
              <a:rPr lang="ru-RU" sz="2800" b="1" dirty="0" smtClean="0"/>
              <a:t>углекислый газ</a:t>
            </a:r>
          </a:p>
          <a:p>
            <a:r>
              <a:rPr lang="ru-RU" sz="2800" b="1" dirty="0" smtClean="0"/>
              <a:t>кофеин</a:t>
            </a:r>
            <a:endParaRPr lang="ru-RU" sz="28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868144" y="1844824"/>
            <a:ext cx="792088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3329" y="188640"/>
            <a:ext cx="64576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Доводы против: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868144" y="2276872"/>
            <a:ext cx="792088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868144" y="3933056"/>
            <a:ext cx="792088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5868144" y="2708920"/>
            <a:ext cx="792088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868144" y="3573016"/>
            <a:ext cx="792088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501317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66"/>
                </a:solidFill>
              </a:rPr>
              <a:t>Kola</a:t>
            </a:r>
            <a:r>
              <a:rPr lang="ru-RU" sz="4400" b="1" dirty="0" smtClean="0">
                <a:solidFill>
                  <a:srgbClr val="FF0066"/>
                </a:solidFill>
              </a:rPr>
              <a:t> = бытовая химия</a:t>
            </a:r>
            <a:endParaRPr lang="ru-RU" sz="4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35013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611188" y="188912"/>
            <a:ext cx="7993260" cy="935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7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К</a:t>
            </a:r>
            <a:r>
              <a:rPr lang="ru-RU" sz="227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оды </a:t>
            </a:r>
            <a:r>
              <a:rPr lang="ru-RU" sz="227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пищевых добавок, </a:t>
            </a:r>
          </a:p>
          <a:p>
            <a:pPr algn="ctr"/>
            <a:r>
              <a:rPr lang="ru-RU" sz="227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которые опасны для организма человека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Запрещенные </a:t>
            </a:r>
            <a:r>
              <a:rPr lang="ru-RU" dirty="0"/>
              <a:t>– </a:t>
            </a:r>
            <a:r>
              <a:rPr lang="ru-RU" sz="1600" dirty="0"/>
              <a:t>Е103, Е105, Е111, Е121, Е123, Е125, Е126, Е130, Е152</a:t>
            </a:r>
          </a:p>
          <a:p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Опасные</a:t>
            </a:r>
            <a:r>
              <a:rPr lang="ru-RU" dirty="0"/>
              <a:t> – </a:t>
            </a:r>
            <a:r>
              <a:rPr lang="ru-RU" sz="1600" dirty="0"/>
              <a:t>Е102, Е110, Е120, Е124, Е127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Подозрительные </a:t>
            </a:r>
            <a:r>
              <a:rPr lang="ru-RU" dirty="0"/>
              <a:t>– </a:t>
            </a:r>
            <a:r>
              <a:rPr lang="ru-RU" sz="1600" dirty="0"/>
              <a:t>Е104, Е122, Е141, Е150, Е171, Е173, Е180, Е241, Е477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Ракообразующие</a:t>
            </a:r>
            <a:r>
              <a:rPr lang="ru-RU" dirty="0"/>
              <a:t> – </a:t>
            </a:r>
            <a:r>
              <a:rPr lang="ru-RU" sz="1600" dirty="0"/>
              <a:t>Е131, Е210-217, Е240, Е330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Вызывающие расстройство кишечника</a:t>
            </a:r>
            <a:r>
              <a:rPr lang="ru-RU" dirty="0"/>
              <a:t> – </a:t>
            </a:r>
            <a:r>
              <a:rPr lang="ru-RU" sz="1600" dirty="0"/>
              <a:t>Е221-226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Вредные для кожи</a:t>
            </a:r>
            <a:r>
              <a:rPr lang="ru-RU" dirty="0"/>
              <a:t> – </a:t>
            </a:r>
            <a:r>
              <a:rPr lang="ru-RU" sz="1600" dirty="0"/>
              <a:t>Е230-232, Е239</a:t>
            </a:r>
          </a:p>
          <a:p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Вызывающие нарушение давления</a:t>
            </a:r>
            <a:r>
              <a:rPr lang="ru-RU" dirty="0"/>
              <a:t> – </a:t>
            </a:r>
            <a:r>
              <a:rPr lang="ru-RU" sz="1600" dirty="0"/>
              <a:t>Е250, Е251</a:t>
            </a:r>
            <a:endParaRPr lang="ru-RU" dirty="0"/>
          </a:p>
          <a:p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Провоцирующие появление сыпи</a:t>
            </a:r>
            <a:r>
              <a:rPr lang="ru-RU" dirty="0"/>
              <a:t> – </a:t>
            </a:r>
            <a:r>
              <a:rPr lang="ru-RU" sz="1600" dirty="0"/>
              <a:t>Е311, Е312</a:t>
            </a:r>
          </a:p>
          <a:p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Повышающие холестерин</a:t>
            </a:r>
            <a:r>
              <a:rPr lang="ru-RU" dirty="0"/>
              <a:t> – </a:t>
            </a:r>
            <a:r>
              <a:rPr lang="ru-RU" sz="1600" dirty="0"/>
              <a:t>Е320, Е321</a:t>
            </a:r>
          </a:p>
          <a:p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Вызывающие расстройство желудка</a:t>
            </a:r>
            <a:r>
              <a:rPr lang="ru-RU" dirty="0"/>
              <a:t> – </a:t>
            </a:r>
            <a:r>
              <a:rPr lang="ru-RU" sz="1600" dirty="0"/>
              <a:t>Е338-341, Е407, Е450</a:t>
            </a:r>
            <a:r>
              <a:rPr lang="ru-RU" dirty="0"/>
              <a:t>,</a:t>
            </a:r>
            <a:r>
              <a:rPr lang="ru-RU" sz="1600" dirty="0"/>
              <a:t>Е461-466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83480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239838" y="34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043608" y="404664"/>
            <a:ext cx="7560840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</a:t>
            </a:r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равила </a:t>
            </a: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здорового питания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89281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300" b="1" i="1" dirty="0"/>
              <a:t>Пища должна быть разнообразной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300" b="1" i="1" dirty="0"/>
              <a:t>    (растительной и животной)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300" b="1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300" b="1" i="1" dirty="0"/>
              <a:t>Поддерживайте нормальный вес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300" b="1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300" b="1" i="1" dirty="0"/>
              <a:t>Ешьте продукты с низким содержанием жиров,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300" b="1" i="1" dirty="0"/>
              <a:t>обязательно употребляйте растительное масло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300" b="1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300" b="1" i="1" dirty="0"/>
              <a:t>Ешьте больше фруктов и овощей 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300" b="1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300" b="1" i="1" dirty="0"/>
              <a:t>Употребляйте меньше сахара и соли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300" b="1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300" b="1" i="1" dirty="0"/>
              <a:t>Соблюдайте режим питания:</a:t>
            </a:r>
          </a:p>
          <a:p>
            <a:pPr marL="457200" indent="-457200"/>
            <a:r>
              <a:rPr lang="ru-RU" sz="2300" b="1" i="1" dirty="0"/>
              <a:t>       (завтрак, обед, ужин</a:t>
            </a:r>
            <a:r>
              <a:rPr lang="ru-RU" sz="2400" b="1" i="1" dirty="0"/>
              <a:t>)</a:t>
            </a:r>
          </a:p>
          <a:p>
            <a:pPr marL="457200" indent="-457200">
              <a:buFontTx/>
              <a:buChar char="•"/>
            </a:pPr>
            <a:endParaRPr lang="ru-RU" sz="2400" b="1" i="1" dirty="0"/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7136" y="188640"/>
            <a:ext cx="7497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Корзина здоровья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366799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салат, укроп,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петрушка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сельдерей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лук,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чеснок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картофель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капуста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морковь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свекла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помидоры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огурцы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баклажаны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болгарский перец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тыква</a:t>
            </a:r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48793" y="1340768"/>
            <a:ext cx="239520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яблоки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груши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бананы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вишня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черешня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черная </a:t>
            </a:r>
          </a:p>
          <a:p>
            <a:r>
              <a:rPr lang="ru-RU" sz="2400" b="1" dirty="0" smtClean="0"/>
              <a:t>смородина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черника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малина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клубника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апельсины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гранаты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хурма</a:t>
            </a:r>
            <a:endParaRPr lang="ru-RU" sz="2400" b="1" dirty="0"/>
          </a:p>
        </p:txBody>
      </p:sp>
      <p:pic>
        <p:nvPicPr>
          <p:cNvPr id="9" name="Picture 5" descr="C:\Documents and Settings\Родители\Local Settings\Temporary Internet Files\Content.IE5\RCMX1UE0\MP90044437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3495119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Documents and Settings\Родители\Local Settings\Temporary Internet Files\Content.IE5\OGND90P4\MP9004091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4759967" cy="31683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9772" y="188640"/>
            <a:ext cx="8542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Полноценный сон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085184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Нехватка сна влияет на продолжительность жизни; приводит к сердечным заболеваниям, повышенному давлению, диабету, повышенному холестерину и ожирению.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lored">
  <a:themeElements>
    <a:clrScheme name="Tailored">
      <a:dk1>
        <a:sysClr val="windowText" lastClr="000000"/>
      </a:dk1>
      <a:lt1>
        <a:sysClr val="window" lastClr="FFFFFF"/>
      </a:lt1>
      <a:dk2>
        <a:srgbClr val="123452"/>
      </a:dk2>
      <a:lt2>
        <a:srgbClr val="E0EDF8"/>
      </a:lt2>
      <a:accent1>
        <a:srgbClr val="2254A6"/>
      </a:accent1>
      <a:accent2>
        <a:srgbClr val="9B6261"/>
      </a:accent2>
      <a:accent3>
        <a:srgbClr val="939070"/>
      </a:accent3>
      <a:accent4>
        <a:srgbClr val="60254D"/>
      </a:accent4>
      <a:accent5>
        <a:srgbClr val="9FC6E9"/>
      </a:accent5>
      <a:accent6>
        <a:srgbClr val="8BA7B3"/>
      </a:accent6>
      <a:hlink>
        <a:srgbClr val="3286D2"/>
      </a:hlink>
      <a:folHlink>
        <a:srgbClr val="D99BBA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80000"/>
                <a:shade val="99000"/>
                <a:satMod val="1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82000"/>
                <a:satMod val="115000"/>
              </a:schemeClr>
              <a:schemeClr val="phClr">
                <a:tint val="90000"/>
                <a:satMod val="13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Theme_Tailored_theme</Template>
  <TotalTime>1666</TotalTime>
  <Words>1134</Words>
  <Application>Microsoft Office PowerPoint</Application>
  <PresentationFormat>Экран (4:3)</PresentationFormat>
  <Paragraphs>291</Paragraphs>
  <Slides>35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Verdana</vt:lpstr>
      <vt:lpstr>Arial</vt:lpstr>
      <vt:lpstr>Lucida Sans Unicode</vt:lpstr>
      <vt:lpstr>Calibri</vt:lpstr>
      <vt:lpstr>Wingdings</vt:lpstr>
      <vt:lpstr>Times New Roman</vt:lpstr>
      <vt:lpstr>Lucida Console</vt:lpstr>
      <vt:lpstr>Wingdings 2</vt:lpstr>
      <vt:lpstr>Tailored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Содержание:</dc:title>
  <dc:creator>Ученик</dc:creator>
  <cp:lastModifiedBy>Родители</cp:lastModifiedBy>
  <cp:revision>132</cp:revision>
  <dcterms:created xsi:type="dcterms:W3CDTF">2003-10-31T09:09:29Z</dcterms:created>
  <dcterms:modified xsi:type="dcterms:W3CDTF">2012-01-22T21:28:50Z</dcterms:modified>
</cp:coreProperties>
</file>