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sldIdLst>
    <p:sldId id="318" r:id="rId3"/>
    <p:sldId id="287" r:id="rId4"/>
    <p:sldId id="259" r:id="rId5"/>
    <p:sldId id="267" r:id="rId6"/>
    <p:sldId id="260" r:id="rId7"/>
    <p:sldId id="261" r:id="rId8"/>
    <p:sldId id="262" r:id="rId9"/>
    <p:sldId id="268" r:id="rId10"/>
    <p:sldId id="269" r:id="rId11"/>
    <p:sldId id="270" r:id="rId12"/>
    <p:sldId id="264" r:id="rId13"/>
    <p:sldId id="271" r:id="rId14"/>
    <p:sldId id="272" r:id="rId15"/>
    <p:sldId id="273" r:id="rId16"/>
    <p:sldId id="257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8" r:id="rId28"/>
    <p:sldId id="286" r:id="rId29"/>
    <p:sldId id="290" r:id="rId30"/>
    <p:sldId id="306" r:id="rId31"/>
    <p:sldId id="291" r:id="rId32"/>
    <p:sldId id="292" r:id="rId33"/>
    <p:sldId id="307" r:id="rId34"/>
    <p:sldId id="293" r:id="rId35"/>
    <p:sldId id="294" r:id="rId36"/>
    <p:sldId id="308" r:id="rId37"/>
    <p:sldId id="295" r:id="rId38"/>
    <p:sldId id="300" r:id="rId39"/>
    <p:sldId id="310" r:id="rId40"/>
    <p:sldId id="296" r:id="rId41"/>
    <p:sldId id="297" r:id="rId42"/>
    <p:sldId id="312" r:id="rId43"/>
    <p:sldId id="298" r:id="rId44"/>
    <p:sldId id="299" r:id="rId45"/>
    <p:sldId id="314" r:id="rId46"/>
    <p:sldId id="301" r:id="rId47"/>
    <p:sldId id="302" r:id="rId48"/>
    <p:sldId id="316" r:id="rId49"/>
    <p:sldId id="303" r:id="rId50"/>
    <p:sldId id="305" r:id="rId51"/>
    <p:sldId id="317" r:id="rId52"/>
    <p:sldId id="304" r:id="rId53"/>
    <p:sldId id="319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6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39C59-C2C8-4D57-B271-8980DE0ACC8C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E639C-1812-4A7B-8945-B67BBF666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/>
          </a:p>
        </p:txBody>
      </p:sp>
      <p:pic>
        <p:nvPicPr>
          <p:cNvPr id="69635" name="Picture 3" descr="A:\minisp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6963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/>
          </a:p>
        </p:txBody>
      </p:sp>
      <p:pic>
        <p:nvPicPr>
          <p:cNvPr id="69637" name="Picture 5" descr="A:\minispir.GIF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696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640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964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8612" name="Picture 4" descr="A:\minispir.GIF"/>
          <p:cNvPicPr>
            <a:picLocks noChangeAspect="1" noChangeArrowheads="1"/>
          </p:cNvPicPr>
          <p:nvPr/>
        </p:nvPicPr>
        <p:blipFill>
          <a:blip r:embed="rId14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68613" name="Picture 5" descr="A:\minispir.GIF"/>
          <p:cNvPicPr>
            <a:picLocks noChangeAspect="1" noChangeArrowheads="1"/>
          </p:cNvPicPr>
          <p:nvPr/>
        </p:nvPicPr>
        <p:blipFill>
          <a:blip r:embed="rId14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D60409E-4936-4CFC-9787-94A703352108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86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A24DFF-174F-4E29-ABBA-6283C6533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00042"/>
            <a:ext cx="596105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Свойства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071538" y="1714488"/>
            <a:ext cx="76438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IV.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Промежутки </a:t>
            </a:r>
            <a:r>
              <a:rPr lang="ru-RU" sz="2400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знакопостоянства</a:t>
            </a: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функции. 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Промежутки в которых функция сохраняет свой знак (то есть остаётся положительной или отрицательной) называют промежутками </a:t>
            </a:r>
            <a:r>
              <a:rPr lang="ru-RU" sz="2400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знакопостоянства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функции</a:t>
            </a:r>
            <a:endParaRPr lang="ru-RU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V.</a:t>
            </a: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Нули функции.</a:t>
            </a:r>
            <a:endParaRPr lang="ru-RU" sz="2400" b="1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Значения аргумента </a:t>
            </a:r>
            <a:r>
              <a:rPr lang="ru-RU" sz="2400" i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в которых</a:t>
            </a:r>
            <a:r>
              <a:rPr lang="ru-RU" sz="24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4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24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)=0 называются нулями функции.</a:t>
            </a:r>
            <a:endParaRPr lang="ru-RU" sz="2400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77974"/>
            <a:ext cx="609115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Линейная</a:t>
            </a: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 функция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071538" y="1669309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Линейной называется функция вида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 = 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b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действительные числа.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598399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0,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endParaRPr lang="ru-RU" sz="2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Y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2x-1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94876" y="5588148"/>
          <a:ext cx="1620000" cy="841248"/>
        </p:xfrm>
        <a:graphic>
          <a:graphicData uri="http://schemas.openxmlformats.org/drawingml/2006/table">
            <a:tbl>
              <a:tblPr/>
              <a:tblGrid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571744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00" y="2465856"/>
            <a:ext cx="371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Графиком линейной функции является </a:t>
            </a: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прямая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линия. Для того, чтобы построить прямую </a:t>
            </a:r>
            <a:r>
              <a:rPr lang="ru-RU" sz="2400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доста-точно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построить </a:t>
            </a: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две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точ-ки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 Рассмотрим различные случаи линейной функции</a:t>
            </a:r>
            <a:endParaRPr lang="ru-RU" sz="2400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77974"/>
            <a:ext cx="609115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Линейная</a:t>
            </a: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 функция</a:t>
            </a:r>
            <a:endParaRPr lang="en-US" sz="4000" b="1" cap="all" dirty="0" smtClean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80430" y="3659322"/>
          <a:ext cx="1620000" cy="841248"/>
        </p:xfrm>
        <a:graphic>
          <a:graphicData uri="http://schemas.openxmlformats.org/drawingml/2006/table">
            <a:tbl>
              <a:tblPr/>
              <a:tblGrid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071538" y="1643050"/>
            <a:ext cx="4786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Прямая пропорциональность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2214554"/>
            <a:ext cx="1571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0,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endParaRPr lang="ru-RU" sz="2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2x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80834"/>
            <a:ext cx="43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649412"/>
            <a:ext cx="609115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Линейная</a:t>
            </a: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 функция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14480" y="3429000"/>
          <a:ext cx="1620000" cy="841248"/>
        </p:xfrm>
        <a:graphic>
          <a:graphicData uri="http://schemas.openxmlformats.org/drawingml/2006/table">
            <a:tbl>
              <a:tblPr/>
              <a:tblGrid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142976" y="1785926"/>
            <a:ext cx="785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1812185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0,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endParaRPr lang="ru-RU" sz="2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143116"/>
            <a:ext cx="43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642918"/>
            <a:ext cx="609115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Линейная</a:t>
            </a: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 функция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90" y="2500306"/>
          <a:ext cx="1620000" cy="841248"/>
        </p:xfrm>
        <a:graphic>
          <a:graphicData uri="http://schemas.openxmlformats.org/drawingml/2006/table">
            <a:tbl>
              <a:tblPr/>
              <a:tblGrid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142976" y="1714488"/>
            <a:ext cx="571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1714488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1090" y="1966520"/>
            <a:ext cx="43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1071538" y="1774346"/>
            <a:ext cx="7858180" cy="4154984"/>
            <a:chOff x="1071538" y="1774346"/>
            <a:chExt cx="7858180" cy="4154984"/>
          </a:xfrm>
        </p:grpSpPr>
        <p:sp>
          <p:nvSpPr>
            <p:cNvPr id="33" name="TextBox 32"/>
            <p:cNvSpPr txBox="1"/>
            <p:nvPr/>
          </p:nvSpPr>
          <p:spPr>
            <a:xfrm>
              <a:off x="1071538" y="1774346"/>
              <a:ext cx="785818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r>
                <a:rPr lang="ru-RU" sz="2400" dirty="0" smtClean="0"/>
                <a:t>Квадратичной функцией называется функция вида </a:t>
              </a:r>
            </a:p>
            <a:p>
              <a:pPr algn="just"/>
              <a:endParaRPr lang="en-US" sz="2400" dirty="0" smtClean="0"/>
            </a:p>
            <a:p>
              <a:pPr indent="457200" algn="just"/>
              <a:r>
                <a:rPr lang="ru-RU" sz="2400" dirty="0" smtClean="0"/>
                <a:t>Графиком квадратичной функции является парабола. Алгоритм построения параболы:</a:t>
              </a:r>
            </a:p>
            <a:p>
              <a:pPr lvl="0" indent="457200" algn="just"/>
              <a:r>
                <a:rPr lang="en-US" sz="2400" b="1" dirty="0" smtClean="0"/>
                <a:t>I. </a:t>
              </a:r>
              <a:r>
                <a:rPr lang="ru-RU" sz="2400" b="1" dirty="0" smtClean="0"/>
                <a:t>Направление ветвей параболы:</a:t>
              </a:r>
            </a:p>
            <a:p>
              <a:pPr indent="457200" algn="just"/>
              <a:r>
                <a:rPr lang="ru-RU" sz="2400" dirty="0" smtClean="0"/>
                <a:t>При </a:t>
              </a:r>
              <a:r>
                <a:rPr lang="en-US" sz="2400" dirty="0" smtClean="0"/>
                <a:t>a </a:t>
              </a:r>
              <a:r>
                <a:rPr lang="ru-RU" sz="2400" dirty="0" smtClean="0"/>
                <a:t>&gt;</a:t>
              </a:r>
              <a:r>
                <a:rPr lang="en-US" sz="2400" dirty="0" smtClean="0"/>
                <a:t> </a:t>
              </a:r>
              <a:r>
                <a:rPr lang="ru-RU" sz="2400" dirty="0" smtClean="0"/>
                <a:t>0 — ветви параболы направлены вверх.</a:t>
              </a:r>
            </a:p>
            <a:p>
              <a:pPr indent="457200" algn="just"/>
              <a:r>
                <a:rPr lang="ru-RU" sz="2400" dirty="0" smtClean="0"/>
                <a:t>При </a:t>
              </a:r>
              <a:r>
                <a:rPr lang="en-US" sz="2400" dirty="0" smtClean="0"/>
                <a:t>a </a:t>
              </a:r>
              <a:r>
                <a:rPr lang="ru-RU" sz="2400" dirty="0" smtClean="0"/>
                <a:t>&lt;</a:t>
              </a:r>
              <a:r>
                <a:rPr lang="en-US" sz="2400" dirty="0" smtClean="0"/>
                <a:t> </a:t>
              </a:r>
              <a:r>
                <a:rPr lang="ru-RU" sz="2400" dirty="0" smtClean="0"/>
                <a:t>0 — ветви параболы направлены вниз.</a:t>
              </a:r>
              <a:r>
                <a:rPr lang="en-US" sz="2400" dirty="0" smtClean="0"/>
                <a:t> </a:t>
              </a:r>
            </a:p>
            <a:p>
              <a:pPr indent="457200" algn="just"/>
              <a:r>
                <a:rPr lang="en-US" sz="2400" b="1" dirty="0" smtClean="0"/>
                <a:t>II. </a:t>
              </a:r>
              <a:r>
                <a:rPr lang="ru-RU" sz="2400" b="1" dirty="0" smtClean="0"/>
                <a:t>Координаты вершины параболы</a:t>
              </a:r>
              <a:endParaRPr lang="en-US" sz="2400" b="1" dirty="0" smtClean="0"/>
            </a:p>
            <a:p>
              <a:pPr indent="457200" algn="just"/>
              <a:r>
                <a:rPr lang="en-US" sz="2400" dirty="0" smtClean="0"/>
                <a:t>                 </a:t>
              </a:r>
              <a:r>
                <a:rPr lang="ru-RU" sz="2400" dirty="0" smtClean="0"/>
                <a:t> </a:t>
              </a:r>
              <a:r>
                <a:rPr lang="en-US" sz="2400" dirty="0" smtClean="0"/>
                <a:t>      </a:t>
              </a:r>
              <a:r>
                <a:rPr lang="ru-RU" sz="2400" dirty="0" smtClean="0"/>
                <a:t>или </a:t>
              </a:r>
            </a:p>
            <a:p>
              <a:pPr lvl="0" indent="457200" algn="just"/>
              <a:r>
                <a:rPr lang="en-US" sz="2400" b="1" dirty="0" smtClean="0"/>
                <a:t>III. </a:t>
              </a:r>
              <a:r>
                <a:rPr lang="ru-RU" sz="2400" b="1" dirty="0" smtClean="0"/>
                <a:t>Ось симметрии параболы </a:t>
              </a:r>
              <a:r>
                <a:rPr lang="ru-RU" sz="2400" dirty="0" smtClean="0"/>
                <a:t>— прямая, проходящая через вершину параболы параллельно оси О</a:t>
              </a:r>
              <a:r>
                <a:rPr lang="en-US" sz="2400" dirty="0" smtClean="0"/>
                <a:t>Y</a:t>
              </a:r>
              <a:endParaRPr lang="ru-RU" sz="2400" dirty="0" smtClean="0"/>
            </a:p>
          </p:txBody>
        </p:sp>
        <p:pic>
          <p:nvPicPr>
            <p:cNvPr id="67615" name="Picture 3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2285992"/>
              <a:ext cx="2071702" cy="285752"/>
            </a:xfrm>
            <a:prstGeom prst="rect">
              <a:avLst/>
            </a:prstGeom>
            <a:noFill/>
          </p:spPr>
        </p:pic>
        <p:pic>
          <p:nvPicPr>
            <p:cNvPr id="67619" name="Picture 3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3042" y="4786322"/>
              <a:ext cx="1643074" cy="361950"/>
            </a:xfrm>
            <a:prstGeom prst="rect">
              <a:avLst/>
            </a:prstGeom>
            <a:noFill/>
          </p:spPr>
        </p:pic>
        <p:pic>
          <p:nvPicPr>
            <p:cNvPr id="67621" name="Picture 3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43372" y="4786322"/>
              <a:ext cx="785818" cy="357190"/>
            </a:xfrm>
            <a:prstGeom prst="rect">
              <a:avLst/>
            </a:prstGeom>
            <a:noFill/>
          </p:spPr>
        </p:pic>
      </p:grpSp>
      <p:sp>
        <p:nvSpPr>
          <p:cNvPr id="43" name="Прямоугольник 42"/>
          <p:cNvSpPr/>
          <p:nvPr/>
        </p:nvSpPr>
        <p:spPr>
          <a:xfrm>
            <a:off x="1214414" y="577974"/>
            <a:ext cx="739247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Квадратичная  </a:t>
            </a: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функция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7974"/>
            <a:ext cx="739247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Квадратичная  </a:t>
            </a: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функция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544586"/>
            <a:ext cx="1214446" cy="238126"/>
          </a:xfrm>
          <a:prstGeom prst="rect">
            <a:avLst/>
          </a:prstGeom>
          <a:noFill/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071538" y="1643050"/>
            <a:ext cx="7715304" cy="4893647"/>
            <a:chOff x="1071538" y="1643050"/>
            <a:chExt cx="7715304" cy="489364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071538" y="1643050"/>
              <a:ext cx="7715304" cy="489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2400" b="1" dirty="0" smtClean="0"/>
                <a:t>IV. </a:t>
              </a:r>
              <a:r>
                <a:rPr lang="ru-RU" sz="2400" b="1" dirty="0" smtClean="0"/>
                <a:t>Точки пересечения графика с осью </a:t>
              </a:r>
              <a:r>
                <a:rPr lang="en-US" sz="2400" b="1" dirty="0" smtClean="0"/>
                <a:t>OX</a:t>
              </a:r>
              <a:r>
                <a:rPr lang="ru-RU" sz="2400" b="1" dirty="0" smtClean="0"/>
                <a:t>:</a:t>
              </a:r>
              <a:endParaRPr lang="en-US" sz="2400" b="1" dirty="0" smtClean="0"/>
            </a:p>
            <a:p>
              <a:pPr algn="just"/>
              <a:r>
                <a:rPr lang="ru-RU" sz="2400" dirty="0" smtClean="0"/>
                <a:t>Решим уравнение </a:t>
              </a:r>
            </a:p>
            <a:p>
              <a:pPr algn="just"/>
              <a:r>
                <a:rPr lang="ru-RU" sz="2400" dirty="0" smtClean="0"/>
                <a:t>Находим дискриминант по формуле </a:t>
              </a:r>
            </a:p>
            <a:p>
              <a:pPr algn="just"/>
              <a:r>
                <a:rPr lang="ru-RU" sz="2400" dirty="0" smtClean="0"/>
                <a:t>1) </a:t>
              </a:r>
              <a:r>
                <a:rPr lang="en-US" sz="2400" dirty="0" smtClean="0"/>
                <a:t>D </a:t>
              </a:r>
              <a:r>
                <a:rPr lang="ru-RU" sz="2400" dirty="0" smtClean="0"/>
                <a:t>&gt;</a:t>
              </a:r>
              <a:r>
                <a:rPr lang="en-US" sz="2400" dirty="0" smtClean="0"/>
                <a:t> </a:t>
              </a:r>
              <a:r>
                <a:rPr lang="ru-RU" sz="2400" dirty="0" smtClean="0"/>
                <a:t>0: две точки</a:t>
              </a:r>
            </a:p>
            <a:p>
              <a:pPr algn="just"/>
              <a:r>
                <a:rPr lang="ru-RU" sz="2400" dirty="0" smtClean="0"/>
                <a:t>2) </a:t>
              </a:r>
              <a:r>
                <a:rPr lang="en-US" sz="2400" dirty="0" smtClean="0"/>
                <a:t>D </a:t>
              </a:r>
              <a:r>
                <a:rPr lang="ru-RU" sz="2400" dirty="0" smtClean="0"/>
                <a:t>=</a:t>
              </a:r>
              <a:r>
                <a:rPr lang="en-US" sz="2400" dirty="0" smtClean="0"/>
                <a:t> </a:t>
              </a:r>
              <a:r>
                <a:rPr lang="ru-RU" sz="2400" dirty="0" smtClean="0"/>
                <a:t>0:одна точка</a:t>
              </a:r>
              <a:r>
                <a:rPr lang="en-US" sz="2400" dirty="0" smtClean="0"/>
                <a:t>            </a:t>
              </a:r>
              <a:r>
                <a:rPr lang="ru-RU" sz="2400" dirty="0" smtClean="0"/>
                <a:t>(точка касания)</a:t>
              </a:r>
            </a:p>
            <a:p>
              <a:pPr algn="just"/>
              <a:r>
                <a:rPr lang="ru-RU" sz="2400" dirty="0" smtClean="0"/>
                <a:t>3) </a:t>
              </a:r>
              <a:r>
                <a:rPr lang="en-US" sz="2400" dirty="0" smtClean="0"/>
                <a:t>D </a:t>
              </a:r>
              <a:r>
                <a:rPr lang="ru-RU" sz="2400" dirty="0" smtClean="0"/>
                <a:t>&lt;</a:t>
              </a:r>
              <a:r>
                <a:rPr lang="en-US" sz="2400" dirty="0" smtClean="0"/>
                <a:t> </a:t>
              </a:r>
              <a:r>
                <a:rPr lang="ru-RU" sz="2400" dirty="0" smtClean="0"/>
                <a:t>0:точек пересечения (или касания) графика с осью </a:t>
              </a:r>
              <a:r>
                <a:rPr lang="en-US" sz="2400" dirty="0" smtClean="0"/>
                <a:t>OX </a:t>
              </a:r>
              <a:r>
                <a:rPr lang="ru-RU" sz="2400" dirty="0" smtClean="0"/>
                <a:t>нет.</a:t>
              </a:r>
            </a:p>
            <a:p>
              <a:pPr algn="just"/>
              <a:r>
                <a:rPr lang="en-US" sz="2400" b="1" dirty="0" smtClean="0"/>
                <a:t>V. </a:t>
              </a:r>
              <a:r>
                <a:rPr lang="ru-RU" sz="2400" b="1" dirty="0" smtClean="0"/>
                <a:t>Точки пересечения графика с осью </a:t>
              </a:r>
              <a:r>
                <a:rPr lang="en-US" sz="2400" b="1" dirty="0" smtClean="0"/>
                <a:t>OY</a:t>
              </a:r>
              <a:endParaRPr lang="ru-RU" sz="2400" b="1" dirty="0" smtClean="0"/>
            </a:p>
            <a:p>
              <a:pPr algn="just"/>
              <a:r>
                <a:rPr lang="en-US" sz="2400" dirty="0" smtClean="0"/>
                <a:t>x </a:t>
              </a:r>
              <a:r>
                <a:rPr lang="ru-RU" sz="2400" dirty="0" smtClean="0"/>
                <a:t>=</a:t>
              </a:r>
              <a:r>
                <a:rPr lang="en-US" sz="2400" dirty="0" smtClean="0"/>
                <a:t> </a:t>
              </a:r>
              <a:r>
                <a:rPr lang="ru-RU" sz="2400" dirty="0" smtClean="0"/>
                <a:t>0, </a:t>
              </a:r>
              <a:r>
                <a:rPr lang="en-US" sz="2400" dirty="0" smtClean="0"/>
                <a:t>y </a:t>
              </a:r>
              <a:r>
                <a:rPr lang="ru-RU" sz="2400" dirty="0" smtClean="0"/>
                <a:t>=</a:t>
              </a:r>
              <a:r>
                <a:rPr lang="en-US" sz="2400" dirty="0" smtClean="0"/>
                <a:t> c</a:t>
              </a:r>
              <a:endParaRPr lang="ru-RU" sz="2400" dirty="0" smtClean="0"/>
            </a:p>
            <a:p>
              <a:pPr algn="just"/>
              <a:r>
                <a:rPr lang="en-US" sz="2400" b="1" dirty="0" smtClean="0"/>
                <a:t>VI. </a:t>
              </a:r>
              <a:r>
                <a:rPr lang="ru-RU" sz="2400" dirty="0" smtClean="0"/>
                <a:t>Самостоятельно задаем значение </a:t>
              </a:r>
              <a:r>
                <a:rPr lang="en-US" sz="2400" dirty="0" smtClean="0"/>
                <a:t>x</a:t>
              </a:r>
              <a:r>
                <a:rPr lang="ru-RU" sz="2400" dirty="0" smtClean="0"/>
                <a:t> и находим соответствующее значение у. Строим точку с заданными координатами (</a:t>
              </a:r>
              <a:r>
                <a:rPr lang="ru-RU" sz="2400" dirty="0" err="1" smtClean="0"/>
                <a:t>х</a:t>
              </a:r>
              <a:r>
                <a:rPr lang="ru-RU" sz="2400" dirty="0" smtClean="0"/>
                <a:t>, у) и ей симметричную относительно оси симметрии параболы.</a:t>
              </a:r>
            </a:p>
          </p:txBody>
        </p:sp>
        <p:pic>
          <p:nvPicPr>
            <p:cNvPr id="79873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2143116"/>
              <a:ext cx="1428760" cy="285752"/>
            </a:xfrm>
            <a:prstGeom prst="rect">
              <a:avLst/>
            </a:prstGeom>
            <a:noFill/>
          </p:spPr>
        </p:pic>
        <p:pic>
          <p:nvPicPr>
            <p:cNvPr id="798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14744" y="2786058"/>
              <a:ext cx="2143140" cy="390525"/>
            </a:xfrm>
            <a:prstGeom prst="rect">
              <a:avLst/>
            </a:prstGeom>
            <a:noFill/>
          </p:spPr>
        </p:pic>
        <p:pic>
          <p:nvPicPr>
            <p:cNvPr id="79879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6182" y="3214686"/>
              <a:ext cx="642942" cy="361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7974"/>
            <a:ext cx="739247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Квадратичная  </a:t>
            </a: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функция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00166" y="1785926"/>
            <a:ext cx="707236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1200"/>
              </a:spcAft>
            </a:pPr>
            <a:r>
              <a:rPr lang="ru-RU" sz="2400" dirty="0" smtClean="0"/>
              <a:t>Построим</a:t>
            </a:r>
            <a:r>
              <a:rPr lang="en-US" sz="2400" dirty="0" smtClean="0"/>
              <a:t> </a:t>
            </a:r>
            <a:r>
              <a:rPr lang="ru-RU" sz="2400" dirty="0" smtClean="0"/>
              <a:t>график функции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 = 1</a:t>
            </a:r>
            <a:r>
              <a:rPr lang="ru-RU" sz="2400" dirty="0" smtClean="0">
                <a:latin typeface="+mj-lt"/>
              </a:rPr>
              <a:t>, ветви параболы направлены вверх</a:t>
            </a:r>
            <a:br>
              <a:rPr lang="ru-RU" sz="2400" dirty="0" smtClean="0">
                <a:latin typeface="+mj-lt"/>
              </a:rPr>
            </a:br>
            <a:endParaRPr lang="ru-RU" sz="2400" dirty="0" smtClean="0">
              <a:latin typeface="+mj-lt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Найдем координаты вершины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endParaRPr lang="ru-RU" sz="2400" dirty="0" smtClean="0">
              <a:latin typeface="+mj-lt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Ось симметрии параболы </a:t>
            </a:r>
            <a:r>
              <a:rPr lang="en-US" sz="2400" dirty="0" smtClean="0">
                <a:latin typeface="+mj-lt"/>
              </a:rPr>
              <a:t>x = 1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Найдем координаты точек  пересечения с осью ОХ. Для этого решим уравнение</a:t>
            </a:r>
            <a:br>
              <a:rPr lang="ru-RU" sz="2400" dirty="0" smtClean="0">
                <a:latin typeface="+mj-lt"/>
              </a:rPr>
            </a:br>
            <a:endParaRPr lang="ru-RU" sz="2400" dirty="0" smtClean="0">
              <a:latin typeface="+mj-lt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Координаты точки пересечения с осью </a:t>
            </a:r>
            <a:r>
              <a:rPr lang="en-US" sz="2400" dirty="0" smtClean="0">
                <a:latin typeface="+mj-lt"/>
              </a:rPr>
              <a:t>OY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x=0; y = -3; </a:t>
            </a: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098969"/>
            <a:ext cx="1785950" cy="428628"/>
          </a:xfrm>
          <a:prstGeom prst="rect">
            <a:avLst/>
          </a:prstGeom>
          <a:noFill/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4546" y="3643314"/>
            <a:ext cx="1619048" cy="352381"/>
          </a:xfrm>
          <a:prstGeom prst="rect">
            <a:avLst/>
          </a:prstGeom>
          <a:noFill/>
          <a:ln>
            <a:noFill/>
          </a:ln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9353" y="5000636"/>
            <a:ext cx="1428760" cy="330031"/>
          </a:xfrm>
          <a:prstGeom prst="rect">
            <a:avLst/>
          </a:prstGeom>
          <a:noFill/>
        </p:spPr>
      </p:pic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357826"/>
            <a:ext cx="714380" cy="285752"/>
          </a:xfrm>
          <a:prstGeom prst="rect">
            <a:avLst/>
          </a:prstGeom>
          <a:noFill/>
        </p:spPr>
      </p:pic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329583"/>
            <a:ext cx="642942" cy="313995"/>
          </a:xfrm>
          <a:prstGeom prst="rect">
            <a:avLst/>
          </a:prstGeom>
          <a:noFill/>
        </p:spPr>
      </p:pic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857364"/>
            <a:ext cx="1771650" cy="3524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3493" y="214290"/>
            <a:ext cx="747903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График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Квадратичной  </a:t>
            </a: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88"/>
            <a:ext cx="468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7825" y="214290"/>
            <a:ext cx="683751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Кубическая  </a:t>
            </a: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функция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142976" y="1643050"/>
            <a:ext cx="757242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График функции —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кубическая парабола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Составим таблицу значения функции в 5-ти точках: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Times New Roman" pitchFamily="18" charset="0"/>
            </a:endParaRPr>
          </a:p>
          <a:p>
            <a:pPr indent="457200" algn="just">
              <a:spcAft>
                <a:spcPts val="1200"/>
              </a:spcAft>
            </a:pPr>
            <a:r>
              <a:rPr lang="ru-RU" sz="2400" b="1" dirty="0" smtClean="0"/>
              <a:t>Свойства функции </a:t>
            </a:r>
            <a:r>
              <a:rPr lang="en-US" sz="2400" b="1" dirty="0" smtClean="0"/>
              <a:t>y</a:t>
            </a:r>
            <a:r>
              <a:rPr lang="ru-RU" sz="2400" b="1" dirty="0" smtClean="0"/>
              <a:t>=</a:t>
            </a:r>
            <a:r>
              <a:rPr lang="en-US" sz="2400" b="1" dirty="0" smtClean="0"/>
              <a:t>x</a:t>
            </a:r>
            <a:r>
              <a:rPr lang="ru-RU" sz="2400" b="1" baseline="30000" dirty="0" smtClean="0"/>
              <a:t>3</a:t>
            </a:r>
            <a:endParaRPr lang="ru-RU" sz="2400" b="1" dirty="0" smtClean="0"/>
          </a:p>
          <a:p>
            <a:pPr marL="271463" lvl="0" indent="-271463">
              <a:buFont typeface="Arial" pitchFamily="34" charset="0"/>
              <a:buChar char="•"/>
            </a:pPr>
            <a:r>
              <a:rPr lang="ru-RU" sz="2400" dirty="0" smtClean="0"/>
              <a:t>Область определения: множество всех действительных чисел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ru-RU" sz="2400" dirty="0" smtClean="0"/>
              <a:t>Множество значений: множество всех действительных чисел 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ru-RU" sz="2400" dirty="0" smtClean="0"/>
              <a:t>Функция нечетная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ru-RU" sz="2400" dirty="0" smtClean="0"/>
              <a:t>Нули функции: </a:t>
            </a:r>
            <a:r>
              <a:rPr lang="en-US" sz="2400" dirty="0" smtClean="0"/>
              <a:t>y</a:t>
            </a:r>
            <a:r>
              <a:rPr lang="ru-RU" sz="2400" dirty="0" smtClean="0"/>
              <a:t>=0 при </a:t>
            </a:r>
            <a:r>
              <a:rPr lang="en-US" sz="2400" dirty="0" smtClean="0"/>
              <a:t>x</a:t>
            </a:r>
            <a:r>
              <a:rPr lang="ru-RU" sz="2400" dirty="0" smtClean="0"/>
              <a:t>=0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ru-RU" sz="2400" dirty="0" smtClean="0"/>
              <a:t>Функция возрастает на всей области определения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4144" y="1000108"/>
            <a:ext cx="904875" cy="428625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52" y="2500306"/>
          <a:ext cx="3888000" cy="609600"/>
        </p:xfrm>
        <a:graphic>
          <a:graphicData uri="http://schemas.openxmlformats.org/drawingml/2006/table">
            <a:tbl>
              <a:tblPr/>
              <a:tblGrid>
                <a:gridCol w="648000"/>
                <a:gridCol w="648000"/>
                <a:gridCol w="648000"/>
                <a:gridCol w="648000"/>
                <a:gridCol w="648000"/>
                <a:gridCol w="648000"/>
              </a:tblGrid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20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20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20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20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-8</a:t>
                      </a:r>
                      <a:endParaRPr lang="ru-RU" sz="20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20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8991" y="214290"/>
            <a:ext cx="531196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график  </a:t>
            </a: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2537" y="1000108"/>
            <a:ext cx="904875" cy="428625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785926"/>
            <a:ext cx="468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83731" y="214290"/>
            <a:ext cx="290278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функция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2634" y="857232"/>
            <a:ext cx="1704975" cy="685800"/>
          </a:xfrm>
          <a:prstGeom prst="rect">
            <a:avLst/>
          </a:prstGeom>
          <a:noFill/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071538" y="1643050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График функции —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гипербола.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 построении графика функции удобно брать те значения аргумента, которые являются делителями числа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Построим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график для функции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786058"/>
            <a:ext cx="1285884" cy="428628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42976" y="3286124"/>
          <a:ext cx="5832000" cy="701040"/>
        </p:xfrm>
        <a:graphic>
          <a:graphicData uri="http://schemas.openxmlformats.org/drawingml/2006/table">
            <a:tbl>
              <a:tblPr/>
              <a:tblGrid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</a:tblGrid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214414" y="4143380"/>
            <a:ext cx="75009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&lt;0, то график функции расположен во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II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IV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координатных областях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Свойства функции: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Область определения: промежутки (-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 0) и (0;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Symbol" pitchFamily="18" charset="2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Множество значений: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x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Symbol" pitchFamily="18" charset="2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Функция нечетная.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643050"/>
            <a:ext cx="7572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Нулей нет.</a:t>
            </a:r>
            <a:endParaRPr lang="ru-RU" sz="2400" dirty="0" smtClean="0">
              <a:latin typeface="+mj-lt"/>
              <a:cs typeface="Arial" pitchFamily="34" charset="0"/>
              <a:sym typeface="Symbol" pitchFamily="18" charset="2"/>
            </a:endParaRPr>
          </a:p>
          <a:p>
            <a:pPr marL="271463" lvl="0" indent="-271463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Промежутки монотонности:</a:t>
            </a:r>
            <a:endParaRPr lang="ru-RU" sz="2400" dirty="0" smtClean="0">
              <a:latin typeface="+mj-lt"/>
              <a:cs typeface="Arial" pitchFamily="34" charset="0"/>
              <a:sym typeface="Symbol" pitchFamily="18" charset="2"/>
            </a:endParaRPr>
          </a:p>
          <a:p>
            <a:pPr marL="271463" lvl="0" indent="-271463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Если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&gt;0, то функция убывает на промежутках  </a:t>
            </a:r>
            <a:b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(-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; 0) и (0;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+mj-lt"/>
              <a:cs typeface="Arial" pitchFamily="34" charset="0"/>
              <a:sym typeface="Symbol" pitchFamily="18" charset="2"/>
            </a:endParaRPr>
          </a:p>
          <a:p>
            <a:pPr marL="271463" lvl="0" indent="-271463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Если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&lt;0, то функция возрастает на промежутках  </a:t>
            </a:r>
            <a:b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(-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; 0) и (0;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+mj-lt"/>
              <a:cs typeface="Arial" pitchFamily="34" charset="0"/>
              <a:sym typeface="Symbol" pitchFamily="18" charset="2"/>
            </a:endParaRPr>
          </a:p>
          <a:p>
            <a:pPr marL="271463" lvl="0" indent="-271463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Промежутки </a:t>
            </a:r>
            <a:r>
              <a:rPr lang="ru-RU" sz="2400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знакопостоянства</a:t>
            </a:r>
            <a:endParaRPr lang="ru-RU" sz="2400" dirty="0" smtClean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152525" cy="352425"/>
          </a:xfrm>
          <a:prstGeom prst="rect">
            <a:avLst/>
          </a:prstGeom>
          <a:noFill/>
        </p:spPr>
      </p:pic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66825"/>
            <a:ext cx="1152525" cy="352425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285852" y="4286256"/>
            <a:ext cx="2571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Если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&gt;0, то 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285852" y="4857760"/>
            <a:ext cx="190064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Если 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&lt;0, то 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57200" y="1619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357694"/>
            <a:ext cx="2143125" cy="552450"/>
          </a:xfrm>
          <a:prstGeom prst="rect">
            <a:avLst/>
          </a:prstGeom>
          <a:noFill/>
        </p:spPr>
      </p:pic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6028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019690"/>
            <a:ext cx="2143125" cy="55245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111408" y="214290"/>
            <a:ext cx="596105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Свойства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6030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6610" y="857232"/>
            <a:ext cx="1390650" cy="5524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857364"/>
            <a:ext cx="43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88991" y="214290"/>
            <a:ext cx="531196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график  </a:t>
            </a: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9649" y="947724"/>
            <a:ext cx="1390650" cy="552450"/>
          </a:xfrm>
          <a:prstGeom prst="rect">
            <a:avLst/>
          </a:prstGeom>
          <a:noFill/>
        </p:spPr>
      </p:pic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1734" y="1000108"/>
            <a:ext cx="866775" cy="4095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83731" y="214290"/>
            <a:ext cx="290278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функция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071538" y="1643050"/>
            <a:ext cx="76438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При построении графика удобно брать те значения аргумента, из которых легко извлекаются квадратный корень.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28" y="2585084"/>
          <a:ext cx="3240000" cy="701040"/>
        </p:xfrm>
        <a:graphic>
          <a:graphicData uri="http://schemas.openxmlformats.org/drawingml/2006/table">
            <a:tbl>
              <a:tblPr/>
              <a:tblGrid>
                <a:gridCol w="648000"/>
                <a:gridCol w="648000"/>
                <a:gridCol w="648000"/>
                <a:gridCol w="648000"/>
                <a:gridCol w="648000"/>
              </a:tblGrid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42992" y="2930626"/>
            <a:ext cx="664371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1200"/>
              </a:spcAft>
            </a:pPr>
            <a:r>
              <a:rPr lang="ru-RU" sz="2400" b="1" dirty="0" smtClean="0"/>
              <a:t>Свойства функции: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ru-RU" sz="2400" dirty="0" smtClean="0"/>
              <a:t>Область определения: </a:t>
            </a:r>
            <a:r>
              <a:rPr lang="en-US" sz="2400" dirty="0" smtClean="0"/>
              <a:t>x</a:t>
            </a:r>
            <a:r>
              <a:rPr lang="en-US" sz="2400" dirty="0" smtClean="0">
                <a:sym typeface="Symbol"/>
              </a:rPr>
              <a:t></a:t>
            </a:r>
            <a:r>
              <a:rPr lang="en-US" sz="2400" dirty="0" smtClean="0"/>
              <a:t>0</a:t>
            </a:r>
            <a:endParaRPr lang="ru-RU" sz="2400" dirty="0" smtClean="0"/>
          </a:p>
          <a:p>
            <a:pPr marL="271463" lvl="0" indent="-271463">
              <a:buFont typeface="Arial" pitchFamily="34" charset="0"/>
              <a:buChar char="•"/>
            </a:pPr>
            <a:r>
              <a:rPr lang="ru-RU" sz="2400" dirty="0" smtClean="0"/>
              <a:t>Множество значений: </a:t>
            </a:r>
            <a:r>
              <a:rPr lang="en-US" sz="2400" dirty="0" smtClean="0"/>
              <a:t>y</a:t>
            </a:r>
            <a:r>
              <a:rPr lang="en-US" sz="2400" dirty="0" smtClean="0">
                <a:sym typeface="Symbol"/>
              </a:rPr>
              <a:t></a:t>
            </a:r>
            <a:r>
              <a:rPr lang="en-US" sz="2400" dirty="0" smtClean="0"/>
              <a:t>0</a:t>
            </a:r>
            <a:endParaRPr lang="ru-RU" sz="2400" dirty="0" smtClean="0"/>
          </a:p>
          <a:p>
            <a:pPr marL="271463" lvl="0" indent="-271463">
              <a:buFont typeface="Arial" pitchFamily="34" charset="0"/>
              <a:buChar char="•"/>
            </a:pPr>
            <a:r>
              <a:rPr lang="ru-RU" sz="2400" dirty="0" smtClean="0"/>
              <a:t>Функция не является четной и не является нечетной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ru-RU" sz="2400" dirty="0" smtClean="0"/>
              <a:t>Нули: </a:t>
            </a:r>
            <a:r>
              <a:rPr lang="en-US" sz="2400" dirty="0" smtClean="0"/>
              <a:t>y=0</a:t>
            </a:r>
            <a:r>
              <a:rPr lang="ru-RU" sz="2400" dirty="0" smtClean="0"/>
              <a:t>, при </a:t>
            </a:r>
            <a:r>
              <a:rPr lang="en-US" sz="2400" dirty="0" smtClean="0"/>
              <a:t>x</a:t>
            </a:r>
            <a:r>
              <a:rPr lang="ru-RU" sz="2400" dirty="0" smtClean="0"/>
              <a:t>=0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ru-RU" sz="2400" dirty="0" smtClean="0"/>
              <a:t>Промежутки монотонности: функция возрастает на всей области определения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ru-RU" sz="2400" dirty="0" smtClean="0"/>
              <a:t>Промежутки </a:t>
            </a:r>
            <a:r>
              <a:rPr lang="ru-RU" sz="2400" dirty="0" err="1" smtClean="0"/>
              <a:t>знакопостоянства</a:t>
            </a:r>
            <a:r>
              <a:rPr lang="ru-RU" sz="2400" dirty="0" smtClean="0"/>
              <a:t>: </a:t>
            </a:r>
            <a:r>
              <a:rPr lang="en-US" sz="2400" dirty="0" smtClean="0"/>
              <a:t>y</a:t>
            </a:r>
            <a:r>
              <a:rPr lang="ru-RU" sz="2400" dirty="0" smtClean="0"/>
              <a:t>&gt;0, при </a:t>
            </a:r>
            <a:r>
              <a:rPr lang="en-US" sz="2400" dirty="0" smtClean="0"/>
              <a:t>x</a:t>
            </a:r>
            <a:r>
              <a:rPr lang="ru-RU" sz="2400" dirty="0" smtClean="0"/>
              <a:t>&gt;0</a:t>
            </a:r>
            <a:endParaRPr lang="ru-RU" sz="24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5793" y="214290"/>
            <a:ext cx="518372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График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4269" y="1000108"/>
            <a:ext cx="866775" cy="40957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823644"/>
            <a:ext cx="43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83" name="Picture 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132856"/>
            <a:ext cx="1080120" cy="36004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59631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115616" y="2060848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Чтобы построить график функции                , нужно:</a:t>
            </a:r>
          </a:p>
          <a:p>
            <a:endParaRPr lang="ru-RU" sz="2400" dirty="0" smtClean="0"/>
          </a:p>
          <a:p>
            <a:pPr marL="358775" indent="45085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Построить график </a:t>
            </a:r>
          </a:p>
          <a:p>
            <a:pPr marL="358775" indent="45085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Отобразить его симметрично относительно оси ОХ</a:t>
            </a:r>
          </a:p>
          <a:p>
            <a:endParaRPr lang="ru-RU" sz="2400" i="1" dirty="0" smtClean="0"/>
          </a:p>
          <a:p>
            <a:r>
              <a:rPr lang="ru-RU" sz="2400" b="1" i="1" dirty="0" smtClean="0"/>
              <a:t>ВНИМАНИЕ!</a:t>
            </a:r>
            <a:r>
              <a:rPr lang="ru-RU" sz="2400" b="1" dirty="0" smtClean="0"/>
              <a:t> </a:t>
            </a:r>
            <a:r>
              <a:rPr lang="ru-RU" sz="2400" dirty="0" smtClean="0"/>
              <a:t>Точки пересечения графика с осью ОХ остаются на месте.</a:t>
            </a:r>
          </a:p>
          <a:p>
            <a:endParaRPr lang="ru-RU" sz="2400" dirty="0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0685" name="Picture 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982819"/>
            <a:ext cx="1080120" cy="360040"/>
          </a:xfrm>
          <a:prstGeom prst="rect">
            <a:avLst/>
          </a:prstGeom>
          <a:noFill/>
        </p:spPr>
      </p:pic>
      <p:sp>
        <p:nvSpPr>
          <p:cNvPr id="7068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0687" name="Picture 3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6761" y="980728"/>
            <a:ext cx="1470479" cy="2880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043608" y="249289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Пример.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Построить график функции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Решение.</a:t>
            </a:r>
            <a:r>
              <a:rPr lang="ru-RU" sz="2400" dirty="0" smtClean="0"/>
              <a:t> Построим график функции                     по контрольным точкам, а затем отобразим его симметрично относительно оси ОХ.</a:t>
            </a:r>
            <a:endParaRPr lang="ru-RU" sz="2400" dirty="0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6262" name="Picture 6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924944"/>
            <a:ext cx="1008000" cy="288000"/>
          </a:xfrm>
          <a:prstGeom prst="rect">
            <a:avLst/>
          </a:prstGeom>
          <a:noFill/>
        </p:spPr>
      </p:pic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6264" name="Picture 8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670732"/>
            <a:ext cx="828000" cy="288000"/>
          </a:xfrm>
          <a:prstGeom prst="rect">
            <a:avLst/>
          </a:prstGeom>
          <a:noFill/>
        </p:spPr>
      </p:pic>
      <p:pic>
        <p:nvPicPr>
          <p:cNvPr id="26" name="Picture 3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6761" y="980728"/>
            <a:ext cx="1470479" cy="2880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" name="Picture 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6761" y="980728"/>
            <a:ext cx="1470479" cy="288032"/>
          </a:xfrm>
          <a:prstGeom prst="rect">
            <a:avLst/>
          </a:prstGeom>
          <a:noFill/>
        </p:spPr>
      </p:pic>
      <p:pic>
        <p:nvPicPr>
          <p:cNvPr id="18" name="Рисунок 1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5045" y="1700808"/>
            <a:ext cx="4773910" cy="477391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000496" y="1643050"/>
            <a:ext cx="48577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80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Две взаимно перпендикулярные числовые оси с общим началом 0 образуют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прямоугольную систему координат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плоскости.</a:t>
            </a:r>
          </a:p>
          <a:p>
            <a:pPr lvl="0" indent="288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Горизонтальная ось называется </a:t>
            </a:r>
            <a:r>
              <a:rPr lang="ru-RU" sz="24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осью абсцисс 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или осью ОХ, вертикальная - </a:t>
            </a:r>
            <a:r>
              <a:rPr lang="ru-RU" sz="24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осью ординат 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или осью ОУ.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1071538" y="1785926"/>
          <a:ext cx="2928958" cy="2928958"/>
        </p:xfrm>
        <a:graphic>
          <a:graphicData uri="http://schemas.openxmlformats.org/presentationml/2006/ole">
            <p:oleObj spid="_x0000_s37889" name="Image" r:id="rId3" imgW="5486400" imgH="5486400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0100" y="4714884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8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Плоскость, на которой выбрана система координат, называют </a:t>
            </a: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координатной плоскостью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85728"/>
            <a:ext cx="737830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Понятие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координатной плоскости</a:t>
            </a:r>
            <a:endParaRPr lang="ru-RU" sz="36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1738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6842" y="980728"/>
            <a:ext cx="1470317" cy="288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043608" y="206084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Чтобы построить график функции                  , нужно:</a:t>
            </a:r>
          </a:p>
          <a:p>
            <a:endParaRPr lang="ru-RU" sz="2400" dirty="0" smtClean="0"/>
          </a:p>
          <a:p>
            <a:pPr marL="358775" indent="45085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Построить график функции              ;</a:t>
            </a:r>
          </a:p>
          <a:p>
            <a:pPr marL="358775" indent="45085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Отобразить его симметрично относительно оси ОУ.</a:t>
            </a:r>
          </a:p>
          <a:p>
            <a:endParaRPr lang="ru-RU" sz="2400" dirty="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170139"/>
            <a:ext cx="1121809" cy="288032"/>
          </a:xfrm>
          <a:prstGeom prst="rect">
            <a:avLst/>
          </a:prstGeom>
          <a:noFill/>
        </p:spPr>
      </p:pic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8434" y="3022659"/>
            <a:ext cx="939790" cy="28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9631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6842" y="980728"/>
            <a:ext cx="1470317" cy="28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259632" y="2276872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Пример. </a:t>
            </a:r>
          </a:p>
          <a:p>
            <a:r>
              <a:rPr lang="ru-RU" sz="2400" dirty="0" smtClean="0"/>
              <a:t>Построить график функции            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Решение. </a:t>
            </a:r>
          </a:p>
          <a:p>
            <a:r>
              <a:rPr lang="ru-RU" sz="2400" dirty="0" smtClean="0"/>
              <a:t>Построим график функции          	  по контрольным точкам, а затем отобразим его симметрично относительно оси ОУ.</a:t>
            </a:r>
          </a:p>
          <a:p>
            <a:endParaRPr lang="ru-RU" sz="2400" dirty="0"/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0502" y="2720527"/>
            <a:ext cx="892800" cy="322725"/>
          </a:xfrm>
          <a:prstGeom prst="rect">
            <a:avLst/>
          </a:prstGeom>
          <a:noFill/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826323"/>
            <a:ext cx="720000" cy="28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9631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6842" y="980728"/>
            <a:ext cx="1470317" cy="288000"/>
          </a:xfrm>
          <a:prstGeom prst="rect">
            <a:avLst/>
          </a:prstGeom>
          <a:noFill/>
        </p:spPr>
      </p:pic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" name="Рисунок 2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50" y="1801366"/>
            <a:ext cx="7294190" cy="450795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000" y="980728"/>
            <a:ext cx="1728000" cy="28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43608" y="1988840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Чтобы построить график функции                   , нужно:</a:t>
            </a:r>
          </a:p>
          <a:p>
            <a:endParaRPr lang="ru-RU" sz="2400" dirty="0" smtClean="0"/>
          </a:p>
          <a:p>
            <a:pPr marL="814388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Построить график функции              ;</a:t>
            </a:r>
          </a:p>
          <a:p>
            <a:pPr marL="814388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Переместить его вдоль оси ОХ вправо, если </a:t>
            </a:r>
            <a:r>
              <a:rPr lang="ru-RU" sz="2400" i="1" dirty="0" smtClean="0"/>
              <a:t>а&lt;0</a:t>
            </a:r>
            <a:r>
              <a:rPr lang="ru-RU" sz="2400" dirty="0" smtClean="0"/>
              <a:t> и влево, если</a:t>
            </a:r>
            <a:r>
              <a:rPr lang="ru-RU" sz="2400" i="1" dirty="0" smtClean="0"/>
              <a:t> а&gt;0</a:t>
            </a:r>
            <a:r>
              <a:rPr lang="ru-RU" sz="2400" dirty="0" smtClean="0"/>
              <a:t> на </a:t>
            </a:r>
            <a:r>
              <a:rPr lang="ru-RU" sz="2400" dirty="0" err="1" smtClean="0"/>
              <a:t>|</a:t>
            </a:r>
            <a:r>
              <a:rPr lang="ru-RU" sz="2400" i="1" dirty="0" err="1" smtClean="0"/>
              <a:t>а</a:t>
            </a:r>
            <a:r>
              <a:rPr lang="ru-RU" sz="2400" dirty="0" err="1" smtClean="0"/>
              <a:t>|</a:t>
            </a:r>
            <a:r>
              <a:rPr lang="ru-RU" sz="2400" dirty="0" smtClean="0"/>
              <a:t> единиц</a:t>
            </a:r>
          </a:p>
          <a:p>
            <a:endParaRPr lang="ru-RU" sz="2400" dirty="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4678" y="2098130"/>
            <a:ext cx="1364210" cy="288000"/>
          </a:xfrm>
          <a:prstGeom prst="rect">
            <a:avLst/>
          </a:prstGeom>
          <a:noFill/>
        </p:spPr>
      </p:pic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2712" y="2959669"/>
            <a:ext cx="939790" cy="28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000" y="980728"/>
            <a:ext cx="1728000" cy="288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15616" y="206084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Пример.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Построить графики функции                    и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Решение. </a:t>
            </a:r>
          </a:p>
          <a:p>
            <a:r>
              <a:rPr lang="ru-RU" sz="2400" dirty="0" smtClean="0"/>
              <a:t>Построим график функции у=х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по контрольным точкам.</a:t>
            </a:r>
          </a:p>
          <a:p>
            <a:r>
              <a:rPr lang="ru-RU" sz="2400" dirty="0" smtClean="0"/>
              <a:t>Для построения графика </a:t>
            </a:r>
            <a:r>
              <a:rPr lang="ru-RU" sz="2400" dirty="0" err="1" smtClean="0"/>
              <a:t>у=</a:t>
            </a:r>
            <a:r>
              <a:rPr lang="ru-RU" sz="2400" dirty="0" smtClean="0"/>
              <a:t>(х-2)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, перенесем его на 2 единицы вправо.</a:t>
            </a:r>
          </a:p>
          <a:p>
            <a:r>
              <a:rPr lang="ru-RU" sz="2400" dirty="0" smtClean="0"/>
              <a:t>Для построения графика </a:t>
            </a:r>
            <a:r>
              <a:rPr lang="ru-RU" sz="2400" dirty="0" err="1" smtClean="0"/>
              <a:t>у=</a:t>
            </a:r>
            <a:r>
              <a:rPr lang="ru-RU" sz="2400" dirty="0" smtClean="0"/>
              <a:t>(х+3)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, перенесем его на 3 единицы влево</a:t>
            </a:r>
            <a:endParaRPr lang="ru-RU" sz="2400" dirty="0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532736"/>
            <a:ext cx="1318737" cy="288000"/>
          </a:xfrm>
          <a:prstGeom prst="rect">
            <a:avLst/>
          </a:prstGeom>
          <a:noFill/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3663" y="2532736"/>
            <a:ext cx="1318737" cy="28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000" y="980728"/>
            <a:ext cx="1728000" cy="288000"/>
          </a:xfrm>
          <a:prstGeom prst="rect">
            <a:avLst/>
          </a:prstGeom>
          <a:noFill/>
        </p:spPr>
      </p:pic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" name="Рисунок 20" descr="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26877"/>
            <a:ext cx="7171556" cy="4726459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000" y="980728"/>
            <a:ext cx="1728000" cy="28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15616" y="1988840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Чтобы построить график функции                    , нужно:</a:t>
            </a:r>
          </a:p>
          <a:p>
            <a:endParaRPr lang="ru-RU" sz="2400" dirty="0" smtClean="0"/>
          </a:p>
          <a:p>
            <a:pPr marL="722313" lvl="5" indent="-363538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Построить график функции               ;</a:t>
            </a:r>
          </a:p>
          <a:p>
            <a:pPr marL="722313" lvl="5" indent="-363538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Переместить его вдоль оси ОУ вверх, если </a:t>
            </a:r>
            <a:r>
              <a:rPr lang="en-US" sz="2400" dirty="0" smtClean="0"/>
              <a:t>b</a:t>
            </a:r>
            <a:r>
              <a:rPr lang="ru-RU" sz="2400" dirty="0" smtClean="0"/>
              <a:t>&gt;0 и вниз, если </a:t>
            </a:r>
            <a:r>
              <a:rPr lang="en-US" sz="2400" dirty="0" smtClean="0"/>
              <a:t>b</a:t>
            </a:r>
            <a:r>
              <a:rPr lang="ru-RU" sz="2400" dirty="0" smtClean="0"/>
              <a:t>&lt;0 на |</a:t>
            </a:r>
            <a:r>
              <a:rPr lang="en-US" sz="2400" dirty="0" smtClean="0"/>
              <a:t>b</a:t>
            </a:r>
            <a:r>
              <a:rPr lang="ru-RU" sz="2400" dirty="0" smtClean="0"/>
              <a:t>| единиц.</a:t>
            </a:r>
          </a:p>
          <a:p>
            <a:endParaRPr lang="ru-RU" sz="2400" dirty="0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7351" y="2123838"/>
            <a:ext cx="1364210" cy="288000"/>
          </a:xfrm>
          <a:prstGeom prst="rect">
            <a:avLst/>
          </a:prstGeom>
          <a:noFill/>
        </p:spPr>
      </p:pic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7278" y="2936551"/>
            <a:ext cx="939790" cy="28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002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000" y="980728"/>
            <a:ext cx="1728000" cy="28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15616" y="1988840"/>
            <a:ext cx="763284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Пример. </a:t>
            </a:r>
            <a:endParaRPr lang="en-US" sz="2400" b="1" dirty="0" smtClean="0"/>
          </a:p>
          <a:p>
            <a:r>
              <a:rPr lang="ru-RU" sz="2400" dirty="0" smtClean="0"/>
              <a:t>Построить график функции </a:t>
            </a:r>
            <a:r>
              <a:rPr lang="en-US" sz="2400" dirty="0" smtClean="0"/>
              <a:t>                 </a:t>
            </a:r>
            <a:r>
              <a:rPr lang="ru-RU" sz="2400" dirty="0" smtClean="0"/>
              <a:t>и </a:t>
            </a:r>
          </a:p>
          <a:p>
            <a:pPr>
              <a:spcBef>
                <a:spcPts val="1800"/>
              </a:spcBef>
            </a:pPr>
            <a:r>
              <a:rPr lang="ru-RU" sz="2400" b="1" dirty="0" smtClean="0"/>
              <a:t>Решение. 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Построим график функции </a:t>
            </a:r>
          </a:p>
          <a:p>
            <a:pPr marL="4763" lvl="7">
              <a:lnSpc>
                <a:spcPct val="150000"/>
              </a:lnSpc>
            </a:pPr>
            <a:r>
              <a:rPr lang="ru-RU" sz="2400" dirty="0" smtClean="0"/>
              <a:t>Для построения функции </a:t>
            </a:r>
            <a:r>
              <a:rPr lang="en-US" sz="2400" dirty="0" smtClean="0"/>
              <a:t>               </a:t>
            </a:r>
            <a:r>
              <a:rPr lang="ru-RU" sz="2400" dirty="0" smtClean="0"/>
              <a:t> перенесем его на 2 единицы вверх вдоль оси ОУ.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/>
              <a:t>Для построения функции</a:t>
            </a:r>
            <a:r>
              <a:rPr lang="en-US" sz="2400" dirty="0" smtClean="0"/>
              <a:t>               </a:t>
            </a:r>
            <a:r>
              <a:rPr lang="ru-RU" sz="2400" dirty="0" smtClean="0"/>
              <a:t>  перенесем его на 2 единицы вниз вдоль оси ОУ.</a:t>
            </a:r>
            <a:endParaRPr lang="ru-RU" sz="2400" dirty="0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354434"/>
            <a:ext cx="585000" cy="540000"/>
          </a:xfrm>
          <a:prstGeom prst="rect">
            <a:avLst/>
          </a:prstGeom>
          <a:noFill/>
        </p:spPr>
      </p:pic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50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2460" y="2348880"/>
            <a:ext cx="927692" cy="540000"/>
          </a:xfrm>
          <a:prstGeom prst="rect">
            <a:avLst/>
          </a:prstGeom>
          <a:noFill/>
        </p:spPr>
      </p:pic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509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5" y="2348880"/>
            <a:ext cx="927692" cy="540000"/>
          </a:xfrm>
          <a:prstGeom prst="rect">
            <a:avLst/>
          </a:prstGeom>
          <a:noFill/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1883" y="3981914"/>
            <a:ext cx="927692" cy="540000"/>
          </a:xfrm>
          <a:prstGeom prst="rect">
            <a:avLst/>
          </a:prstGeom>
          <a:noFill/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5062034"/>
            <a:ext cx="927692" cy="54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973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000" y="980728"/>
            <a:ext cx="1728000" cy="288000"/>
          </a:xfrm>
          <a:prstGeom prst="rect">
            <a:avLst/>
          </a:prstGeom>
          <a:noFill/>
        </p:spPr>
      </p:pic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" name="Рисунок 29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3037" y="1651950"/>
            <a:ext cx="4917926" cy="491792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8211" y="980728"/>
            <a:ext cx="2167578" cy="28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87624" y="2122978"/>
            <a:ext cx="74888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Чтобы построить график функции </a:t>
            </a:r>
            <a:r>
              <a:rPr lang="en-US" sz="2400" dirty="0" smtClean="0"/>
              <a:t>                </a:t>
            </a:r>
            <a:r>
              <a:rPr lang="ru-RU" sz="2400" dirty="0" smtClean="0"/>
              <a:t>, нужно:</a:t>
            </a:r>
            <a:endParaRPr lang="en-US" sz="2400" dirty="0" smtClean="0"/>
          </a:p>
          <a:p>
            <a:endParaRPr lang="ru-RU" sz="2400" dirty="0" smtClean="0"/>
          </a:p>
          <a:p>
            <a:pPr marL="717550" lvl="1" indent="-358775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Построить график функции</a:t>
            </a:r>
            <a:r>
              <a:rPr lang="en-US" sz="2400" dirty="0" smtClean="0"/>
              <a:t>            </a:t>
            </a:r>
            <a:r>
              <a:rPr lang="ru-RU" sz="2400" dirty="0" smtClean="0"/>
              <a:t> ;</a:t>
            </a:r>
          </a:p>
          <a:p>
            <a:pPr marL="717550" lvl="1" indent="-358775">
              <a:lnSpc>
                <a:spcPct val="150000"/>
              </a:lnSpc>
              <a:buFont typeface="+mj-lt"/>
              <a:buAutoNum type="arabicPeriod"/>
              <a:tabLst>
                <a:tab pos="717550" algn="l"/>
              </a:tabLst>
            </a:pPr>
            <a:r>
              <a:rPr lang="ru-RU" sz="2400" dirty="0" smtClean="0"/>
              <a:t>Если </a:t>
            </a:r>
            <a:r>
              <a:rPr lang="ru-RU" sz="2400" dirty="0" err="1" smtClean="0"/>
              <a:t>α</a:t>
            </a:r>
            <a:r>
              <a:rPr lang="ru-RU" sz="2400" dirty="0" smtClean="0"/>
              <a:t>&gt;1, сжать его вдоль оси ОХ в </a:t>
            </a:r>
            <a:r>
              <a:rPr lang="ru-RU" sz="2400" dirty="0" err="1" smtClean="0"/>
              <a:t>α </a:t>
            </a:r>
            <a:r>
              <a:rPr lang="ru-RU" sz="2400" dirty="0" smtClean="0"/>
              <a:t>раз;</a:t>
            </a:r>
            <a:endParaRPr lang="en-US" sz="2400" dirty="0" smtClean="0"/>
          </a:p>
          <a:p>
            <a:pPr marL="717550" lvl="1" indent="-358775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Если 0&lt;</a:t>
            </a:r>
            <a:r>
              <a:rPr lang="ru-RU" sz="2400" dirty="0" err="1" smtClean="0"/>
              <a:t>α</a:t>
            </a:r>
            <a:r>
              <a:rPr lang="ru-RU" sz="2400" dirty="0" smtClean="0"/>
              <a:t>&lt;1, растянуть его вдоль оси ОХ в </a:t>
            </a:r>
            <a:r>
              <a:rPr lang="en-US" sz="2400" dirty="0" smtClean="0"/>
              <a:t>   </a:t>
            </a:r>
            <a:r>
              <a:rPr lang="ru-RU" sz="2400" dirty="0" smtClean="0"/>
              <a:t> раз.</a:t>
            </a:r>
            <a:endParaRPr lang="en-US" sz="2400" dirty="0" smtClean="0"/>
          </a:p>
          <a:p>
            <a:pPr marL="914400" lvl="1" indent="-457200"/>
            <a:endParaRPr lang="ru-RU" sz="2400" dirty="0" smtClean="0"/>
          </a:p>
          <a:p>
            <a:r>
              <a:rPr lang="ru-RU" sz="2400" b="1" dirty="0" smtClean="0"/>
              <a:t>ВНИМАНИЕ! </a:t>
            </a:r>
            <a:r>
              <a:rPr lang="ru-RU" sz="2400" dirty="0" smtClean="0"/>
              <a:t>Точки пересечения графика с осью ОУ остаются на месте.</a:t>
            </a:r>
            <a:endParaRPr lang="ru-RU" sz="2400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0912" y="2230604"/>
            <a:ext cx="1076210" cy="288000"/>
          </a:xfrm>
          <a:prstGeom prst="rect">
            <a:avLst/>
          </a:prstGeom>
          <a:noFill/>
        </p:spPr>
      </p:pic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067649"/>
            <a:ext cx="939790" cy="288000"/>
          </a:xfrm>
          <a:prstGeom prst="rect">
            <a:avLst/>
          </a:prstGeom>
          <a:noFill/>
        </p:spPr>
      </p:pic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4041128"/>
            <a:ext cx="150000" cy="54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2071678"/>
            <a:ext cx="400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8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Координатная плоскость делится осями на четыре части, которые называются </a:t>
            </a:r>
            <a:r>
              <a:rPr lang="ru-RU" sz="24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координатными  </a:t>
            </a:r>
            <a:r>
              <a:rPr lang="ru-RU" sz="2400" b="1" i="1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четвер-тями</a:t>
            </a:r>
            <a:r>
              <a:rPr lang="ru-RU" sz="24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288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Координатные четверти нумеруются против часовой стрелки.</a:t>
            </a:r>
            <a:endParaRPr lang="ru-RU" sz="24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368459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74507" y="639529"/>
            <a:ext cx="685514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координатные четверти</a:t>
            </a:r>
            <a:endParaRPr lang="ru-RU" sz="36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8211" y="980728"/>
            <a:ext cx="2167578" cy="288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87624" y="1772816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Пример.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 smtClean="0"/>
              <a:t>Построить графики функций</a:t>
            </a:r>
            <a:r>
              <a:rPr lang="en-US" sz="2400" dirty="0" smtClean="0"/>
              <a:t>              </a:t>
            </a:r>
            <a:r>
              <a:rPr lang="ru-RU" sz="2400" dirty="0" smtClean="0"/>
              <a:t>, </a:t>
            </a:r>
          </a:p>
          <a:p>
            <a:endParaRPr lang="en-US" sz="2400" b="1" dirty="0" smtClean="0"/>
          </a:p>
          <a:p>
            <a:r>
              <a:rPr lang="ru-RU" sz="2400" b="1" dirty="0" smtClean="0"/>
              <a:t>Решение. </a:t>
            </a:r>
          </a:p>
          <a:p>
            <a:r>
              <a:rPr lang="ru-RU" sz="2400" dirty="0" smtClean="0"/>
              <a:t>Построим график функции</a:t>
            </a:r>
            <a:r>
              <a:rPr lang="en-US" sz="2400" dirty="0" smtClean="0"/>
              <a:t>          </a:t>
            </a:r>
            <a:r>
              <a:rPr lang="ru-RU" sz="2400" dirty="0" smtClean="0"/>
              <a:t>   по контрольным точкам.</a:t>
            </a:r>
          </a:p>
          <a:p>
            <a:r>
              <a:rPr lang="ru-RU" sz="2400" dirty="0" smtClean="0"/>
              <a:t>При построении графика функции</a:t>
            </a:r>
            <a:r>
              <a:rPr lang="en-US" sz="2400" dirty="0" smtClean="0"/>
              <a:t>             </a:t>
            </a:r>
            <a:r>
              <a:rPr lang="ru-RU" sz="2400" dirty="0" smtClean="0"/>
              <a:t> </a:t>
            </a:r>
            <a:r>
              <a:rPr lang="en-US" sz="2400" dirty="0" smtClean="0"/>
              <a:t>  </a:t>
            </a:r>
            <a:r>
              <a:rPr lang="ru-RU" sz="2400" dirty="0" smtClean="0"/>
              <a:t>уменьшим абсциссы контрольных точек в 3 раза, а ординаты оставим без изменения.</a:t>
            </a:r>
          </a:p>
          <a:p>
            <a:r>
              <a:rPr lang="ru-RU" sz="2400" dirty="0" smtClean="0"/>
              <a:t>При построении графика функции </a:t>
            </a:r>
            <a:r>
              <a:rPr lang="en-US" sz="2400" dirty="0" smtClean="0"/>
              <a:t>             </a:t>
            </a:r>
            <a:r>
              <a:rPr lang="ru-RU" sz="2400" dirty="0" smtClean="0"/>
              <a:t>увеличим</a:t>
            </a:r>
          </a:p>
          <a:p>
            <a:r>
              <a:rPr lang="ru-RU" sz="2400" dirty="0" smtClean="0"/>
              <a:t>абсциссы контрольных точек в 3 раза, а ординаты оставим без изменения.</a:t>
            </a:r>
            <a:endParaRPr lang="ru-RU" sz="2400" dirty="0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1055" y="2230571"/>
            <a:ext cx="795429" cy="288000"/>
          </a:xfrm>
          <a:prstGeom prst="rect">
            <a:avLst/>
          </a:prstGeom>
          <a:noFill/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120" y="3345417"/>
            <a:ext cx="720000" cy="288000"/>
          </a:xfrm>
          <a:prstGeom prst="rect">
            <a:avLst/>
          </a:prstGeom>
          <a:noFill/>
        </p:spPr>
      </p:pic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7434" y="4053921"/>
            <a:ext cx="795429" cy="288000"/>
          </a:xfrm>
          <a:prstGeom prst="rect">
            <a:avLst/>
          </a:prstGeom>
          <a:noFill/>
        </p:spPr>
      </p:pic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0363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4599" y="2132856"/>
            <a:ext cx="655713" cy="540000"/>
          </a:xfrm>
          <a:prstGeom prst="rect">
            <a:avLst/>
          </a:prstGeom>
          <a:noFill/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5013176"/>
            <a:ext cx="655713" cy="54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8211" y="980728"/>
            <a:ext cx="2167578" cy="288000"/>
          </a:xfrm>
          <a:prstGeom prst="rect">
            <a:avLst/>
          </a:prstGeom>
          <a:noFill/>
        </p:spPr>
      </p:pic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" name="Рисунок 2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041" y="1679426"/>
            <a:ext cx="4845918" cy="484591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5789" y="980728"/>
            <a:ext cx="2152422" cy="288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115616" y="1929021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Чтобы построить график функции</a:t>
            </a:r>
            <a:r>
              <a:rPr lang="en-US" sz="2400" dirty="0" smtClean="0"/>
              <a:t>               </a:t>
            </a:r>
            <a:r>
              <a:rPr lang="ru-RU" sz="2400" dirty="0" smtClean="0"/>
              <a:t> , нужно:</a:t>
            </a:r>
            <a:endParaRPr lang="en-US" sz="2400" dirty="0" smtClean="0"/>
          </a:p>
          <a:p>
            <a:endParaRPr lang="ru-RU" sz="2400" dirty="0" smtClean="0"/>
          </a:p>
          <a:p>
            <a:pPr marL="717550" lvl="2" indent="-358775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Построить график функции</a:t>
            </a:r>
            <a:r>
              <a:rPr lang="en-US" sz="2400" dirty="0" smtClean="0"/>
              <a:t>             </a:t>
            </a:r>
            <a:r>
              <a:rPr lang="ru-RU" sz="2400" dirty="0" smtClean="0"/>
              <a:t> ;</a:t>
            </a:r>
          </a:p>
          <a:p>
            <a:pPr marL="717550" lvl="2" indent="-358775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Если к&gt;1, растянуть график его вдоль оси ОУ в к раз;</a:t>
            </a:r>
            <a:r>
              <a:rPr lang="en-US" sz="2400" dirty="0" smtClean="0"/>
              <a:t> </a:t>
            </a:r>
          </a:p>
          <a:p>
            <a:pPr marL="717550" lvl="2" indent="-358775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Если 0&lt;к&lt;1, сжать его вдоль оси ОУ в </a:t>
            </a:r>
            <a:r>
              <a:rPr lang="en-US" sz="2400" dirty="0" smtClean="0"/>
              <a:t>  </a:t>
            </a:r>
            <a:r>
              <a:rPr lang="ru-RU" sz="2400" dirty="0" smtClean="0"/>
              <a:t> раз.</a:t>
            </a:r>
          </a:p>
          <a:p>
            <a:endParaRPr lang="en-US" sz="2400" dirty="0" smtClean="0"/>
          </a:p>
          <a:p>
            <a:r>
              <a:rPr lang="ru-RU" sz="2400" b="1" dirty="0" smtClean="0"/>
              <a:t>ВНИМАНИЕ! </a:t>
            </a:r>
            <a:r>
              <a:rPr lang="ru-RU" sz="2400" dirty="0" smtClean="0"/>
              <a:t>Точки пересечения графика  с осью ОХ остаются без изменения.</a:t>
            </a:r>
            <a:endParaRPr lang="ru-RU" sz="2400" dirty="0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9340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7119" y="2042813"/>
            <a:ext cx="1045895" cy="288000"/>
          </a:xfrm>
          <a:prstGeom prst="rect">
            <a:avLst/>
          </a:prstGeom>
          <a:noFill/>
        </p:spPr>
      </p:pic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9342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7987" y="2895334"/>
            <a:ext cx="939790" cy="288000"/>
          </a:xfrm>
          <a:prstGeom prst="rect">
            <a:avLst/>
          </a:prstGeom>
          <a:noFill/>
        </p:spPr>
      </p:pic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9344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402387"/>
            <a:ext cx="135000" cy="54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15616" y="1844824"/>
            <a:ext cx="7704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Пример. </a:t>
            </a:r>
            <a:endParaRPr lang="en-US" sz="2400" b="1" dirty="0" smtClean="0"/>
          </a:p>
          <a:p>
            <a:r>
              <a:rPr lang="ru-RU" sz="2400" dirty="0" smtClean="0"/>
              <a:t>Построить графики функций</a:t>
            </a:r>
            <a:r>
              <a:rPr lang="en-US" sz="2400" dirty="0" smtClean="0"/>
              <a:t>    </a:t>
            </a:r>
            <a:r>
              <a:rPr lang="ru-RU" sz="2400" dirty="0" smtClean="0"/>
              <a:t>   </a:t>
            </a:r>
            <a:r>
              <a:rPr lang="en-US" sz="2400" dirty="0" smtClean="0"/>
              <a:t>        </a:t>
            </a:r>
            <a:r>
              <a:rPr lang="ru-RU" sz="2400" dirty="0" smtClean="0"/>
              <a:t>и  </a:t>
            </a:r>
          </a:p>
          <a:p>
            <a:endParaRPr lang="en-US" sz="2400" dirty="0" smtClean="0"/>
          </a:p>
          <a:p>
            <a:r>
              <a:rPr lang="ru-RU" sz="2400" b="1" dirty="0" smtClean="0"/>
              <a:t>Решение.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 smtClean="0"/>
              <a:t>Построим график функции</a:t>
            </a:r>
            <a:r>
              <a:rPr lang="en-US" sz="2400" dirty="0" smtClean="0"/>
              <a:t>              </a:t>
            </a:r>
            <a:r>
              <a:rPr lang="ru-RU" sz="2400" dirty="0" smtClean="0"/>
              <a:t>по контрольным точкам.</a:t>
            </a:r>
          </a:p>
          <a:p>
            <a:pPr marL="0" lvl="3"/>
            <a:r>
              <a:rPr lang="ru-RU" sz="2400" dirty="0" smtClean="0"/>
              <a:t>При построении графика функции</a:t>
            </a:r>
            <a:r>
              <a:rPr lang="en-US" sz="2400" dirty="0" smtClean="0"/>
              <a:t>             </a:t>
            </a:r>
            <a:r>
              <a:rPr lang="ru-RU" sz="2400" dirty="0" smtClean="0"/>
              <a:t>  ординаты контрольных точек увеличим в два раза, а абсциссы оставим без изменения.</a:t>
            </a:r>
          </a:p>
          <a:p>
            <a:pPr marL="0" lvl="3"/>
            <a:r>
              <a:rPr lang="ru-RU" sz="2400" dirty="0" smtClean="0"/>
              <a:t>При построении графика функции</a:t>
            </a:r>
            <a:r>
              <a:rPr lang="en-US" sz="2400" dirty="0" smtClean="0"/>
              <a:t>              </a:t>
            </a:r>
            <a:r>
              <a:rPr lang="ru-RU" sz="2400" dirty="0" smtClean="0"/>
              <a:t> ординаты контрольных точек уменьшим в два раза, а абсциссы оставим без изменения.</a:t>
            </a:r>
          </a:p>
          <a:p>
            <a:endParaRPr lang="ru-RU" sz="24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5789" y="980728"/>
            <a:ext cx="2152422" cy="288000"/>
          </a:xfrm>
          <a:prstGeom prst="rect">
            <a:avLst/>
          </a:prstGeom>
          <a:noFill/>
        </p:spPr>
      </p:pic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288447"/>
            <a:ext cx="835200" cy="288000"/>
          </a:xfrm>
          <a:prstGeom prst="rect">
            <a:avLst/>
          </a:prstGeom>
          <a:noFill/>
        </p:spPr>
      </p:pic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3225" y="2167581"/>
            <a:ext cx="915000" cy="540000"/>
          </a:xfrm>
          <a:prstGeom prst="rect">
            <a:avLst/>
          </a:prstGeom>
          <a:noFill/>
        </p:spPr>
      </p:pic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5740" y="3380142"/>
            <a:ext cx="720000" cy="288000"/>
          </a:xfrm>
          <a:prstGeom prst="rect">
            <a:avLst/>
          </a:prstGeom>
          <a:noFill/>
        </p:spPr>
      </p:pic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2827" y="4128488"/>
            <a:ext cx="835200" cy="288000"/>
          </a:xfrm>
          <a:prstGeom prst="rect">
            <a:avLst/>
          </a:prstGeom>
          <a:noFill/>
        </p:spPr>
      </p:pic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831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085184"/>
            <a:ext cx="915000" cy="54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5789" y="980728"/>
            <a:ext cx="2152422" cy="288000"/>
          </a:xfrm>
          <a:prstGeom prst="rect">
            <a:avLst/>
          </a:prstGeom>
          <a:noFill/>
        </p:spPr>
      </p:pic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" name="Рисунок 26" descr="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3037" y="1640375"/>
            <a:ext cx="4917926" cy="491792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2000" y="980728"/>
            <a:ext cx="1440000" cy="28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15616" y="1677658"/>
            <a:ext cx="77048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Чтобы построить график функции </a:t>
            </a:r>
            <a:r>
              <a:rPr lang="en-US" sz="2400" dirty="0" smtClean="0"/>
              <a:t>              </a:t>
            </a:r>
            <a:r>
              <a:rPr lang="ru-RU" sz="2400" dirty="0" smtClean="0"/>
              <a:t>, нужно:</a:t>
            </a:r>
            <a:endParaRPr lang="en-US" sz="2400" dirty="0" smtClean="0"/>
          </a:p>
          <a:p>
            <a:endParaRPr lang="ru-RU" sz="2400" dirty="0" smtClean="0"/>
          </a:p>
          <a:p>
            <a:pPr marL="722313" lvl="4" indent="-363538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Построить график функции</a:t>
            </a:r>
            <a:r>
              <a:rPr lang="en-US" sz="2400" dirty="0" smtClean="0"/>
              <a:t>             </a:t>
            </a:r>
            <a:r>
              <a:rPr lang="ru-RU" sz="2400" dirty="0" smtClean="0"/>
              <a:t> ;</a:t>
            </a:r>
          </a:p>
          <a:p>
            <a:pPr marL="722313" lvl="4" indent="-363538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Части графика </a:t>
            </a:r>
            <a:r>
              <a:rPr lang="en-US" sz="2400" dirty="0" smtClean="0"/>
              <a:t>              ,  </a:t>
            </a:r>
            <a:r>
              <a:rPr lang="ru-RU" sz="2400" dirty="0" smtClean="0"/>
              <a:t>лежащие ниже оси ОХ отобразить симметрично относительно оси ОХ. </a:t>
            </a:r>
            <a:endParaRPr lang="en-US" sz="2400" dirty="0" smtClean="0"/>
          </a:p>
          <a:p>
            <a:pPr marL="722313" lvl="4" indent="-363538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Части графика</a:t>
            </a:r>
            <a:r>
              <a:rPr lang="en-US" sz="2400" dirty="0" smtClean="0"/>
              <a:t>             </a:t>
            </a:r>
            <a:r>
              <a:rPr lang="ru-RU" sz="2400" dirty="0" smtClean="0"/>
              <a:t> , лежащие выше или на оси ОХ оставить без изменения.</a:t>
            </a:r>
            <a:endParaRPr lang="en-US" sz="2400" dirty="0" smtClean="0"/>
          </a:p>
          <a:p>
            <a:pPr marL="0" lvl="4"/>
            <a:endParaRPr lang="ru-RU" sz="2400" dirty="0" smtClean="0"/>
          </a:p>
          <a:p>
            <a:r>
              <a:rPr lang="ru-RU" sz="2400" b="1" dirty="0" smtClean="0"/>
              <a:t>ВНИМАНИЕ!</a:t>
            </a:r>
            <a:r>
              <a:rPr lang="ru-RU" sz="2400" dirty="0" smtClean="0"/>
              <a:t> График функции </a:t>
            </a:r>
            <a:r>
              <a:rPr lang="en-US" sz="2400" dirty="0" smtClean="0"/>
              <a:t>                 </a:t>
            </a:r>
            <a:r>
              <a:rPr lang="ru-RU" sz="2400" dirty="0" smtClean="0"/>
              <a:t> целиком расположен в верхней полуплоскости.</a:t>
            </a:r>
            <a:endParaRPr lang="ru-RU" sz="2400" dirty="0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4561" y="1798523"/>
            <a:ext cx="1076210" cy="288000"/>
          </a:xfrm>
          <a:prstGeom prst="rect">
            <a:avLst/>
          </a:prstGeom>
          <a:noFill/>
        </p:spPr>
      </p:pic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7395" y="2662619"/>
            <a:ext cx="939790" cy="288000"/>
          </a:xfrm>
          <a:prstGeom prst="rect">
            <a:avLst/>
          </a:prstGeom>
          <a:noFill/>
        </p:spPr>
      </p:pic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8653" y="3203958"/>
            <a:ext cx="939790" cy="288000"/>
          </a:xfrm>
          <a:prstGeom prst="rect">
            <a:avLst/>
          </a:prstGeom>
          <a:noFill/>
        </p:spPr>
      </p:pic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060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293096"/>
            <a:ext cx="939790" cy="288000"/>
          </a:xfrm>
          <a:prstGeom prst="rect">
            <a:avLst/>
          </a:prstGeom>
          <a:noFill/>
        </p:spPr>
      </p:pic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0603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4022" y="5626522"/>
            <a:ext cx="1076210" cy="28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2000" y="980728"/>
            <a:ext cx="1440000" cy="288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115616" y="1988840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Пример. </a:t>
            </a:r>
            <a:endParaRPr lang="en-US" sz="2400" b="1" dirty="0" smtClean="0"/>
          </a:p>
          <a:p>
            <a:r>
              <a:rPr lang="ru-RU" sz="2400" dirty="0" smtClean="0"/>
              <a:t>Построить график функции</a:t>
            </a:r>
            <a:r>
              <a:rPr lang="en-US" sz="2400" dirty="0" smtClean="0"/>
              <a:t>                </a:t>
            </a:r>
            <a:r>
              <a:rPr lang="ru-RU" sz="2400" dirty="0" smtClean="0"/>
              <a:t> ; </a:t>
            </a:r>
          </a:p>
          <a:p>
            <a:endParaRPr lang="en-US" sz="2400" dirty="0" smtClean="0"/>
          </a:p>
          <a:p>
            <a:r>
              <a:rPr lang="ru-RU" sz="2400" b="1" dirty="0" smtClean="0"/>
              <a:t>Решение. </a:t>
            </a:r>
            <a:endParaRPr lang="en-US" sz="2400" b="1" dirty="0" smtClean="0"/>
          </a:p>
          <a:p>
            <a:r>
              <a:rPr lang="ru-RU" sz="2400" dirty="0" smtClean="0"/>
              <a:t>1. Построим график функции</a:t>
            </a:r>
            <a:r>
              <a:rPr lang="en-US" sz="2400" dirty="0" smtClean="0"/>
              <a:t>                </a:t>
            </a:r>
            <a:r>
              <a:rPr lang="ru-RU" sz="2400" dirty="0" smtClean="0"/>
              <a:t> . Для этого построим график функции</a:t>
            </a:r>
            <a:r>
              <a:rPr lang="en-US" sz="2400" dirty="0" smtClean="0"/>
              <a:t>    </a:t>
            </a:r>
            <a:r>
              <a:rPr lang="ru-RU" sz="2400" dirty="0" smtClean="0"/>
              <a:t> </a:t>
            </a:r>
            <a:r>
              <a:rPr lang="en-US" sz="2400" dirty="0" smtClean="0"/>
              <a:t>       </a:t>
            </a:r>
            <a:r>
              <a:rPr lang="ru-RU" sz="2400" dirty="0" smtClean="0"/>
              <a:t> по контрольным точкам, а затем сместим его на 2 единицы вниз вдоль оси ОУ.</a:t>
            </a:r>
          </a:p>
          <a:p>
            <a:r>
              <a:rPr lang="ru-RU" sz="2400" dirty="0" smtClean="0"/>
              <a:t>2. Часть графика функции</a:t>
            </a:r>
            <a:r>
              <a:rPr lang="en-US" sz="2400" dirty="0" smtClean="0"/>
              <a:t>  </a:t>
            </a:r>
            <a:r>
              <a:rPr lang="ru-RU" sz="2400" dirty="0" smtClean="0"/>
              <a:t> </a:t>
            </a:r>
            <a:r>
              <a:rPr lang="en-US" sz="2400" dirty="0" smtClean="0"/>
              <a:t>              </a:t>
            </a:r>
            <a:r>
              <a:rPr lang="ru-RU" sz="2400" dirty="0" smtClean="0"/>
              <a:t>,  лежащего ниже оси ОХ отобразим симметрично относительно этой оси.</a:t>
            </a:r>
            <a:endParaRPr lang="ru-RU" sz="2400" dirty="0"/>
          </a:p>
        </p:txBody>
      </p:sp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8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9582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6449" y="3909906"/>
            <a:ext cx="720000" cy="288000"/>
          </a:xfrm>
          <a:prstGeom prst="rect">
            <a:avLst/>
          </a:prstGeom>
          <a:noFill/>
        </p:spPr>
      </p:pic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8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9586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504471"/>
            <a:ext cx="1013760" cy="288000"/>
          </a:xfrm>
          <a:prstGeom prst="rect">
            <a:avLst/>
          </a:prstGeom>
          <a:noFill/>
        </p:spPr>
      </p:pic>
      <p:sp>
        <p:nvSpPr>
          <p:cNvPr id="10958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9588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79" y="3573015"/>
            <a:ext cx="976696" cy="288000"/>
          </a:xfrm>
          <a:prstGeom prst="rect">
            <a:avLst/>
          </a:prstGeom>
          <a:noFill/>
        </p:spPr>
      </p:pic>
      <p:pic>
        <p:nvPicPr>
          <p:cNvPr id="40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027309"/>
            <a:ext cx="976696" cy="28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2000" y="980728"/>
            <a:ext cx="1440000" cy="288000"/>
          </a:xfrm>
          <a:prstGeom prst="rect">
            <a:avLst/>
          </a:prstGeom>
          <a:noFill/>
        </p:spPr>
      </p:pic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8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" name="Рисунок 2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651950"/>
            <a:ext cx="4896544" cy="489654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2000" y="980728"/>
            <a:ext cx="1440000" cy="28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43608" y="1657538"/>
            <a:ext cx="770485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Чтобы построить график функции</a:t>
            </a:r>
            <a:r>
              <a:rPr lang="en-US" sz="2400" dirty="0" smtClean="0"/>
              <a:t>               </a:t>
            </a:r>
            <a:r>
              <a:rPr lang="ru-RU" sz="2400" dirty="0" smtClean="0"/>
              <a:t> , нужно:</a:t>
            </a:r>
            <a:endParaRPr lang="en-US" sz="2400" dirty="0" smtClean="0"/>
          </a:p>
          <a:p>
            <a:endParaRPr lang="ru-RU" sz="1100" dirty="0" smtClean="0"/>
          </a:p>
          <a:p>
            <a:pPr marL="722313" lvl="5" indent="-363538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Построить график функции</a:t>
            </a:r>
            <a:r>
              <a:rPr lang="en-US" sz="2400" dirty="0" smtClean="0"/>
              <a:t>   </a:t>
            </a:r>
            <a:r>
              <a:rPr lang="ru-RU" sz="2400" dirty="0" smtClean="0"/>
              <a:t> </a:t>
            </a:r>
            <a:r>
              <a:rPr lang="en-US" sz="2400" dirty="0" smtClean="0"/>
              <a:t>          </a:t>
            </a:r>
            <a:r>
              <a:rPr lang="ru-RU" sz="2400" dirty="0" smtClean="0"/>
              <a:t>; </a:t>
            </a:r>
          </a:p>
          <a:p>
            <a:pPr marL="722313" lvl="5" indent="-363538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Часть графика, лежащую левее оси ОУ удалить.</a:t>
            </a:r>
          </a:p>
          <a:p>
            <a:pPr marL="722313" lvl="5" indent="-363538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Часть графика лежащего правее оси ОУ достроить симметрично относительно этой оси.</a:t>
            </a:r>
          </a:p>
          <a:p>
            <a:endParaRPr lang="en-US" sz="1600" dirty="0" smtClean="0"/>
          </a:p>
          <a:p>
            <a:pPr algn="just"/>
            <a:r>
              <a:rPr lang="ru-RU" sz="2400" b="1" dirty="0" smtClean="0"/>
              <a:t>ВНИМАНИЕ! </a:t>
            </a:r>
            <a:r>
              <a:rPr lang="ru-RU" sz="2400" dirty="0" smtClean="0"/>
              <a:t>Функция </a:t>
            </a:r>
            <a:r>
              <a:rPr lang="en-US" sz="2400" dirty="0" smtClean="0"/>
              <a:t>               </a:t>
            </a:r>
            <a:r>
              <a:rPr lang="ru-RU" sz="2400" dirty="0" smtClean="0"/>
              <a:t> четная (ее график симметричен относительно оси ОУ). Поэтому при построении графика функции</a:t>
            </a:r>
            <a:r>
              <a:rPr lang="en-US" sz="2400" dirty="0" smtClean="0"/>
              <a:t>                 </a:t>
            </a:r>
            <a:r>
              <a:rPr lang="ru-RU" sz="2400" dirty="0" smtClean="0"/>
              <a:t>можно строить лишь ту часть графика , которая лежит правее оси ОУ, т.е. строить график функции   на области определения</a:t>
            </a:r>
            <a:r>
              <a:rPr lang="ru-RU" sz="2400" i="1" dirty="0" smtClean="0"/>
              <a:t> х≥0.</a:t>
            </a:r>
            <a:endParaRPr lang="ru-RU" sz="2400" dirty="0" smtClean="0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0977" y="1761241"/>
            <a:ext cx="1076210" cy="288000"/>
          </a:xfrm>
          <a:prstGeom prst="rect">
            <a:avLst/>
          </a:prstGeom>
          <a:noFill/>
        </p:spPr>
      </p:pic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6962" y="2423445"/>
            <a:ext cx="909473" cy="288000"/>
          </a:xfrm>
          <a:prstGeom prst="rect">
            <a:avLst/>
          </a:prstGeom>
          <a:noFill/>
        </p:spPr>
      </p:pic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9926" y="4727701"/>
            <a:ext cx="1076210" cy="288000"/>
          </a:xfrm>
          <a:prstGeom prst="rect">
            <a:avLst/>
          </a:prstGeom>
          <a:noFill/>
        </p:spPr>
      </p:pic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7998" y="5459356"/>
            <a:ext cx="1076210" cy="28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2000" y="980728"/>
            <a:ext cx="1440000" cy="288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15616" y="1628800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Пример.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algn="just"/>
            <a:r>
              <a:rPr lang="ru-RU" sz="2400" dirty="0" smtClean="0"/>
              <a:t>Построить график функции </a:t>
            </a:r>
          </a:p>
          <a:p>
            <a:pPr algn="just"/>
            <a:endParaRPr lang="en-US" sz="2400" dirty="0" smtClean="0"/>
          </a:p>
          <a:p>
            <a:pPr algn="just"/>
            <a:r>
              <a:rPr lang="ru-RU" sz="2400" b="1" dirty="0" smtClean="0"/>
              <a:t>Решение. </a:t>
            </a:r>
            <a:endParaRPr lang="en-US" sz="2400" b="1" dirty="0" smtClean="0"/>
          </a:p>
          <a:p>
            <a:pPr algn="just"/>
            <a:r>
              <a:rPr lang="ru-RU" sz="2400" dirty="0" smtClean="0"/>
              <a:t>Построим график функции                           . Для этого график функции у=х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сместим на </a:t>
            </a:r>
            <a:r>
              <a:rPr lang="en-US" sz="2400" dirty="0" smtClean="0"/>
              <a:t>1</a:t>
            </a:r>
            <a:r>
              <a:rPr lang="ru-RU" sz="2400" dirty="0" smtClean="0"/>
              <a:t> единицы вправо вдоль оси ОХ и на </a:t>
            </a:r>
            <a:r>
              <a:rPr lang="en-US" sz="2400" dirty="0" smtClean="0"/>
              <a:t>1</a:t>
            </a:r>
            <a:r>
              <a:rPr lang="ru-RU" sz="2400" dirty="0" smtClean="0"/>
              <a:t> единицы вниз вдоль оси ОУ.</a:t>
            </a:r>
          </a:p>
          <a:p>
            <a:pPr algn="just"/>
            <a:r>
              <a:rPr lang="ru-RU" sz="2400" dirty="0" smtClean="0"/>
              <a:t>Часть графика, расположенную левее оси ОУ удалим.</a:t>
            </a:r>
          </a:p>
          <a:p>
            <a:pPr lvl="0" algn="just"/>
            <a:r>
              <a:rPr lang="ru-RU" sz="2400" dirty="0" smtClean="0"/>
              <a:t>Часть графика, расположенную правее оси ОУ достроим симметрично относительно этой оси.</a:t>
            </a:r>
          </a:p>
          <a:p>
            <a:pPr algn="just"/>
            <a:endParaRPr lang="en-US" sz="2400" dirty="0" smtClean="0"/>
          </a:p>
          <a:p>
            <a:pPr algn="just"/>
            <a:r>
              <a:rPr lang="ru-RU" sz="2400" b="1" dirty="0" smtClean="0"/>
              <a:t>Замечание.</a:t>
            </a:r>
            <a:r>
              <a:rPr lang="ru-RU" sz="2400" i="1" dirty="0" smtClean="0"/>
              <a:t> </a:t>
            </a:r>
            <a:r>
              <a:rPr lang="ru-RU" sz="2400" dirty="0" smtClean="0"/>
              <a:t>Все эти преобразования выполняются на одном чертеже.</a:t>
            </a:r>
            <a:endParaRPr lang="ru-RU" sz="2400" dirty="0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107396"/>
            <a:ext cx="1928826" cy="321472"/>
          </a:xfrm>
          <a:prstGeom prst="rect">
            <a:avLst/>
          </a:prstGeom>
          <a:noFill/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180902"/>
            <a:ext cx="1785950" cy="3195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774346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 algn="just"/>
            <a:r>
              <a:rPr lang="ru-RU" sz="2400" dirty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Пусть М - произвольная точка координатной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плоскости.</a:t>
            </a:r>
          </a:p>
          <a:p>
            <a:pPr indent="288000" algn="just"/>
            <a:r>
              <a:rPr lang="ru-RU" sz="2400" dirty="0" smtClean="0">
                <a:latin typeface="+mj-lt"/>
              </a:rPr>
              <a:t>Координата </a:t>
            </a:r>
            <a:r>
              <a:rPr lang="ru-RU" sz="2400" dirty="0">
                <a:latin typeface="+mj-lt"/>
              </a:rPr>
              <a:t>проекции точки М на ось </a:t>
            </a:r>
            <a:r>
              <a:rPr lang="ru-RU" sz="2400" b="1" dirty="0">
                <a:latin typeface="+mj-lt"/>
              </a:rPr>
              <a:t>ОХ</a:t>
            </a:r>
            <a:r>
              <a:rPr lang="ru-RU" sz="2400" dirty="0">
                <a:latin typeface="+mj-lt"/>
              </a:rPr>
              <a:t> называется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абсциссой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точки М, координата проекции точки М на ось </a:t>
            </a:r>
            <a:r>
              <a:rPr lang="ru-RU" sz="2400" b="1" dirty="0">
                <a:latin typeface="+mj-lt"/>
              </a:rPr>
              <a:t>ОУ</a:t>
            </a:r>
            <a:r>
              <a:rPr lang="ru-RU" sz="2400" dirty="0">
                <a:latin typeface="+mj-lt"/>
              </a:rPr>
              <a:t> называется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ординатой 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точки М.</a:t>
            </a:r>
          </a:p>
          <a:p>
            <a:pPr indent="288000" algn="just"/>
            <a:r>
              <a:rPr lang="ru-RU" sz="2400" dirty="0">
                <a:latin typeface="+mj-lt"/>
              </a:rPr>
              <a:t>Абсциссу и ординату точки М называют </a:t>
            </a:r>
            <a:r>
              <a:rPr lang="ru-RU" sz="2400" b="1" dirty="0" smtClean="0">
                <a:latin typeface="+mj-lt"/>
              </a:rPr>
              <a:t>координатами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точки М. При этом </a:t>
            </a:r>
            <a:r>
              <a:rPr lang="ru-RU" sz="2400" dirty="0" smtClean="0">
                <a:latin typeface="+mj-lt"/>
              </a:rPr>
              <a:t>записывают М (</a:t>
            </a:r>
            <a:r>
              <a:rPr lang="ru-RU" sz="2400" dirty="0" err="1" smtClean="0">
                <a:latin typeface="+mj-lt"/>
              </a:rPr>
              <a:t>х</a:t>
            </a:r>
            <a:r>
              <a:rPr lang="ru-RU" sz="2400" dirty="0" smtClean="0">
                <a:latin typeface="+mj-lt"/>
              </a:rPr>
              <a:t>, у</a:t>
            </a:r>
            <a:r>
              <a:rPr lang="ru-RU" sz="2400" dirty="0">
                <a:latin typeface="+mj-lt"/>
              </a:rPr>
              <a:t>) (на первом месте всегда пишут абсциссу</a:t>
            </a:r>
            <a:r>
              <a:rPr lang="ru-RU" sz="2400" dirty="0" smtClean="0">
                <a:latin typeface="+mj-lt"/>
              </a:rPr>
              <a:t>).</a:t>
            </a:r>
          </a:p>
          <a:p>
            <a:pPr indent="288000" algn="just"/>
            <a:r>
              <a:rPr lang="ru-RU" sz="2400" b="1" dirty="0" smtClean="0"/>
              <a:t>!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Каждой </a:t>
            </a:r>
            <a:r>
              <a:rPr lang="ru-RU" sz="2400" b="1" dirty="0"/>
              <a:t>паре чисел </a:t>
            </a:r>
            <a:r>
              <a:rPr lang="ru-RU" sz="2400" b="1" dirty="0" err="1"/>
              <a:t>х</a:t>
            </a:r>
            <a:r>
              <a:rPr lang="ru-RU" sz="2400" b="1" i="1" dirty="0"/>
              <a:t> </a:t>
            </a:r>
            <a:r>
              <a:rPr lang="ru-RU" sz="2400" b="1" dirty="0"/>
              <a:t>и у</a:t>
            </a:r>
            <a:r>
              <a:rPr lang="ru-RU" sz="2400" b="1" i="1" dirty="0"/>
              <a:t> </a:t>
            </a:r>
            <a:r>
              <a:rPr lang="ru-RU" sz="2400" b="1" dirty="0"/>
              <a:t>соответствует </a:t>
            </a:r>
            <a:r>
              <a:rPr lang="ru-RU" sz="2400" b="1" dirty="0">
                <a:solidFill>
                  <a:srgbClr val="C00000"/>
                </a:solidFill>
              </a:rPr>
              <a:t>единственная точка М</a:t>
            </a:r>
            <a:r>
              <a:rPr lang="ru-RU" sz="2400" b="1" dirty="0"/>
              <a:t> координатной плоскости с </a:t>
            </a:r>
            <a:r>
              <a:rPr lang="ru-RU" sz="2400" b="1" dirty="0" smtClean="0"/>
              <a:t>координатами </a:t>
            </a:r>
            <a:r>
              <a:rPr lang="ru-RU" sz="2400" b="1" dirty="0"/>
              <a:t>(</a:t>
            </a:r>
            <a:r>
              <a:rPr lang="ru-RU" sz="2400" b="1" dirty="0" err="1"/>
              <a:t>х</a:t>
            </a:r>
            <a:r>
              <a:rPr lang="ru-RU" sz="2400" b="1" dirty="0"/>
              <a:t>, у). Значит, координаты </a:t>
            </a:r>
            <a:r>
              <a:rPr lang="ru-RU" sz="2400" b="1" dirty="0" err="1"/>
              <a:t>х</a:t>
            </a:r>
            <a:r>
              <a:rPr lang="ru-RU" sz="2400" b="1" dirty="0"/>
              <a:t> и у определяют положение точки на плоскости</a:t>
            </a:r>
            <a:r>
              <a:rPr lang="ru-RU" sz="2400" b="1" dirty="0" smtClean="0"/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1014" y="285728"/>
            <a:ext cx="6867200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Точка на координатной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плоскости</a:t>
            </a:r>
            <a:endParaRPr lang="ru-RU" sz="36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777" y="214290"/>
            <a:ext cx="7945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преобразование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2000" y="980728"/>
            <a:ext cx="1440000" cy="288000"/>
          </a:xfrm>
          <a:prstGeom prst="rect">
            <a:avLst/>
          </a:prstGeom>
          <a:noFill/>
        </p:spPr>
      </p:pic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18" descr="грфик-послед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9307" y="1643050"/>
            <a:ext cx="4905386" cy="490538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15616" y="335553"/>
            <a:ext cx="763284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Построение графиков сложных функций с помощью последовательных преобразований графиков элементарных функций</a:t>
            </a:r>
          </a:p>
          <a:p>
            <a:pPr algn="ctr"/>
            <a:endParaRPr lang="ru-RU" sz="2400" b="1" dirty="0" smtClean="0"/>
          </a:p>
          <a:p>
            <a:r>
              <a:rPr lang="ru-RU" sz="2400" dirty="0" smtClean="0"/>
              <a:t> Чтобы построить график сложной функции, нужно:</a:t>
            </a:r>
          </a:p>
          <a:p>
            <a:pPr lvl="1"/>
            <a:endParaRPr lang="ru-RU" sz="2400" dirty="0" smtClean="0"/>
          </a:p>
          <a:p>
            <a:pPr marL="717550" lvl="1" indent="-358775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/>
              <a:t>Выделить</a:t>
            </a:r>
            <a:r>
              <a:rPr lang="ru-RU" sz="2400" dirty="0" smtClean="0"/>
              <a:t> элементарную </a:t>
            </a:r>
            <a:r>
              <a:rPr lang="ru-RU" sz="2400" b="1" dirty="0" smtClean="0"/>
              <a:t>функцию</a:t>
            </a:r>
            <a:r>
              <a:rPr lang="ru-RU" sz="2400" dirty="0" smtClean="0"/>
              <a:t>, лежащую в основе графика.</a:t>
            </a:r>
          </a:p>
          <a:p>
            <a:pPr marL="717550" lvl="1" indent="-358775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/>
              <a:t>Выписать</a:t>
            </a:r>
            <a:r>
              <a:rPr lang="ru-RU" sz="2400" dirty="0" smtClean="0"/>
              <a:t> последовательно </a:t>
            </a:r>
            <a:r>
              <a:rPr lang="ru-RU" sz="2400" b="1" dirty="0" smtClean="0"/>
              <a:t>преобразования</a:t>
            </a:r>
            <a:r>
              <a:rPr lang="ru-RU" sz="2400" dirty="0" smtClean="0"/>
              <a:t>, касающиеся аргумента функции и выполнить их </a:t>
            </a:r>
            <a:r>
              <a:rPr lang="ru-RU" sz="2400" b="1" dirty="0" smtClean="0"/>
              <a:t>в</a:t>
            </a:r>
            <a:r>
              <a:rPr lang="ru-RU" sz="2400" dirty="0" smtClean="0"/>
              <a:t> </a:t>
            </a:r>
            <a:r>
              <a:rPr lang="ru-RU" sz="2400" b="1" dirty="0" smtClean="0"/>
              <a:t>обратном</a:t>
            </a:r>
            <a:r>
              <a:rPr lang="ru-RU" sz="2400" dirty="0" smtClean="0"/>
              <a:t> порядке.</a:t>
            </a:r>
          </a:p>
          <a:p>
            <a:pPr marL="717550" lvl="1" indent="-358775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/>
              <a:t>Выписать</a:t>
            </a:r>
            <a:r>
              <a:rPr lang="ru-RU" sz="2400" dirty="0" smtClean="0"/>
              <a:t> последовательно </a:t>
            </a:r>
            <a:r>
              <a:rPr lang="ru-RU" sz="2400" b="1" dirty="0" smtClean="0"/>
              <a:t>преобразования</a:t>
            </a:r>
            <a:r>
              <a:rPr lang="ru-RU" sz="2400" dirty="0" smtClean="0"/>
              <a:t>, касающиеся функции в целом и </a:t>
            </a:r>
            <a:r>
              <a:rPr lang="ru-RU" sz="2400" b="1" dirty="0" smtClean="0"/>
              <a:t>выполнить их в том порядке</a:t>
            </a:r>
            <a:r>
              <a:rPr lang="ru-RU" sz="2400" dirty="0" smtClean="0"/>
              <a:t>, в котором они записаны.</a:t>
            </a:r>
            <a:endParaRPr lang="ru-RU" sz="24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142976" y="1857364"/>
            <a:ext cx="75724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Функция может быть задана с помощью ее графика.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indent="288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координатной плоскости 0ХУ для каждого значения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из множества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(области определения функции) строится точка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 (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у),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абсцисса которой равна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 ордината - соответствующему значению функции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у(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Построенные точки образуют некоторую линию, которую называют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графиком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данной функции.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357166"/>
            <a:ext cx="607813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Графический способ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Задания функции</a:t>
            </a:r>
            <a:endParaRPr lang="ru-RU" sz="36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631470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/>
              <a:t>Чтобы по заданному графику найти значение функции у(</a:t>
            </a:r>
            <a:r>
              <a:rPr lang="ru-RU" sz="2400" i="1" dirty="0" err="1" smtClean="0"/>
              <a:t>х</a:t>
            </a:r>
            <a:r>
              <a:rPr lang="ru-RU" sz="2400" i="1" dirty="0" smtClean="0"/>
              <a:t>) </a:t>
            </a:r>
            <a:r>
              <a:rPr lang="ru-RU" sz="2400" dirty="0" smtClean="0"/>
              <a:t>при каком-то определенном значении </a:t>
            </a:r>
            <a:r>
              <a:rPr lang="ru-RU" sz="2400" i="1" dirty="0" err="1" smtClean="0"/>
              <a:t>х</a:t>
            </a:r>
            <a:r>
              <a:rPr lang="ru-RU" sz="2400" i="1" dirty="0" smtClean="0"/>
              <a:t>, </a:t>
            </a:r>
            <a:r>
              <a:rPr lang="ru-RU" sz="2400" dirty="0" smtClean="0"/>
              <a:t>нужно провести через точку </a:t>
            </a:r>
            <a:r>
              <a:rPr lang="ru-RU" sz="2400" i="1" dirty="0" err="1" smtClean="0"/>
              <a:t>х</a:t>
            </a:r>
            <a:r>
              <a:rPr lang="ru-RU" sz="2400" i="1" dirty="0" smtClean="0"/>
              <a:t> </a:t>
            </a:r>
            <a:r>
              <a:rPr lang="ru-RU" sz="2400" dirty="0" smtClean="0"/>
              <a:t>оси абсцисс перпендикуляр к этой оси и найти точку пересечения перпендикуляра с графиком данной функции. </a:t>
            </a:r>
          </a:p>
          <a:p>
            <a:pPr indent="288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/>
              <a:t>Чтобы по заданному графику найти при каком значении аргумента </a:t>
            </a:r>
            <a:r>
              <a:rPr lang="ru-RU" sz="2400" i="1" dirty="0" err="1" smtClean="0"/>
              <a:t>х</a:t>
            </a:r>
            <a:r>
              <a:rPr lang="ru-RU" sz="2400" i="1" dirty="0" smtClean="0"/>
              <a:t> функция принимает определенное значение у, </a:t>
            </a:r>
            <a:r>
              <a:rPr lang="ru-RU" sz="2400" dirty="0" smtClean="0"/>
              <a:t>нужно провести через точку у оси ординат перпендикуляр к этой оси и найти все точки пересечения его с графиком функции. </a:t>
            </a:r>
          </a:p>
          <a:p>
            <a:pPr indent="288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Абсциссы точек пересечения его с графиком функции дают соответствующие значения аргумента.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1968" y="500042"/>
            <a:ext cx="58447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Работа с графиком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00042"/>
            <a:ext cx="596105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Свойства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90" y="3628566"/>
          <a:ext cx="7429552" cy="420624"/>
        </p:xfrm>
        <a:graphic>
          <a:graphicData uri="http://schemas.openxmlformats.org/drawingml/2006/table">
            <a:tbl>
              <a:tblPr/>
              <a:tblGrid>
                <a:gridCol w="3786214"/>
                <a:gridCol w="3643338"/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четной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нечетной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071538" y="1655496"/>
            <a:ext cx="7715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Числовое множество называется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симметричным относительно начала координат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если этому множеству вместе с числом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принадлежит и противоположное ему число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Функция у = 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 называется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000100" y="4000504"/>
            <a:ext cx="47148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выполняются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условия: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357290" y="4429132"/>
          <a:ext cx="7429552" cy="2103120"/>
        </p:xfrm>
        <a:graphic>
          <a:graphicData uri="http://schemas.openxmlformats.org/drawingml/2006/table">
            <a:tbl>
              <a:tblPr/>
              <a:tblGrid>
                <a:gridCol w="3714388"/>
                <a:gridCol w="371516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 определения </a:t>
                      </a:r>
                      <a:r>
                        <a:rPr lang="ru-RU" sz="2400" b="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функции </a:t>
                      </a:r>
                      <a:r>
                        <a:rPr lang="ru-RU" sz="2400" b="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= </a:t>
                      </a:r>
                      <a:r>
                        <a:rPr lang="en-US" sz="2400" b="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2400" b="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400" b="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2400" b="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является </a:t>
                      </a:r>
                      <a:r>
                        <a:rPr lang="ru-RU" sz="2400" b="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множеством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симметрич-ным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относительно оси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 определения 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функции </a:t>
                      </a:r>
                      <a:r>
                        <a:rPr lang="ru-RU" sz="2400" b="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= </a:t>
                      </a:r>
                      <a:r>
                        <a:rPr lang="en-US" sz="2400" b="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2400" b="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400" b="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2400" b="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является мно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жеством, 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симметрич-ным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относительно начала координат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00042"/>
            <a:ext cx="596105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+mn-lt"/>
              </a:rPr>
              <a:t>Свойства функции</a:t>
            </a:r>
            <a:endParaRPr lang="ru-RU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071538" y="1655496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/>
              <a:t>Для любого </a:t>
            </a:r>
            <a:r>
              <a:rPr lang="en-US" sz="2400" dirty="0" smtClean="0"/>
              <a:t>x</a:t>
            </a:r>
            <a:r>
              <a:rPr lang="ru-RU" sz="2400" dirty="0" smtClean="0"/>
              <a:t> из области определения функции выполняется равенство: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2500306"/>
          <a:ext cx="7539387" cy="420624"/>
        </p:xfrm>
        <a:graphic>
          <a:graphicData uri="http://schemas.openxmlformats.org/drawingml/2006/table">
            <a:tbl>
              <a:tblPr/>
              <a:tblGrid>
                <a:gridCol w="3975279"/>
                <a:gridCol w="356410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)=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f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)=-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f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142976" y="2928934"/>
            <a:ext cx="76438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III.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Возрастание и убывание функции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Функция у =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называется возрастающей (убывающей) на некотором промежутке, если для любых двух значений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из этого промежутка большему значению аргумента соответствует  большее (меньшее) значение функции, т.е. из условия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&lt; х</a:t>
            </a:r>
            <a:r>
              <a:rPr kumimoji="0" lang="ru-RU" sz="2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следует, что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(х</a:t>
            </a:r>
            <a:r>
              <a:rPr kumimoji="0" lang="ru-RU" sz="2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)&lt;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(х</a:t>
            </a:r>
            <a:r>
              <a:rPr kumimoji="0" lang="ru-RU" sz="2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(х</a:t>
            </a:r>
            <a:r>
              <a:rPr kumimoji="0" lang="ru-RU" sz="2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)&gt;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(х</a:t>
            </a:r>
            <a:r>
              <a:rPr kumimoji="0" lang="ru-RU" sz="2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традь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1849</Words>
  <Application>Microsoft Office PowerPoint</Application>
  <PresentationFormat>Экран (4:3)</PresentationFormat>
  <Paragraphs>320</Paragraphs>
  <Slides>52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Тема Office</vt:lpstr>
      <vt:lpstr>Тетрадь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Beriger</dc:creator>
  <cp:lastModifiedBy>Beriger</cp:lastModifiedBy>
  <cp:revision>126</cp:revision>
  <dcterms:created xsi:type="dcterms:W3CDTF">2011-11-08T15:29:08Z</dcterms:created>
  <dcterms:modified xsi:type="dcterms:W3CDTF">2012-01-21T13:54:02Z</dcterms:modified>
</cp:coreProperties>
</file>