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0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5" r:id="rId12"/>
    <p:sldId id="298" r:id="rId13"/>
    <p:sldId id="297" r:id="rId14"/>
    <p:sldId id="303" r:id="rId15"/>
    <p:sldId id="305" r:id="rId16"/>
    <p:sldId id="302" r:id="rId17"/>
    <p:sldId id="299" r:id="rId18"/>
    <p:sldId id="300" r:id="rId19"/>
    <p:sldId id="301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00"/>
    <a:srgbClr val="1966B3"/>
    <a:srgbClr val="DDDDDD"/>
    <a:srgbClr val="C1D1D3"/>
    <a:srgbClr val="5AABCC"/>
    <a:srgbClr val="BD9E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74" autoAdjust="0"/>
    <p:restoredTop sz="94660" autoAdjust="0"/>
  </p:normalViewPr>
  <p:slideViewPr>
    <p:cSldViewPr>
      <p:cViewPr>
        <p:scale>
          <a:sx n="66" d="100"/>
          <a:sy n="66" d="100"/>
        </p:scale>
        <p:origin x="-58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8F1E5-7EA2-4E87-9ACB-69F5E2259E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9250A2-F18E-40B7-9893-945F5F8A2B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2D6F441-4248-4C7F-A217-6645AED34A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25018-A6A9-4611-B84D-8E1AE21B2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8509B-4304-493E-89F2-6E1C9597D9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73CA53-1A47-4B3C-8AA9-968F501AF1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3B73EA-985F-4785-BEC8-015B19E324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7B38D-D5DB-4D9F-8545-1945AA5447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8ED875-A613-40D1-82B8-C2A0C59965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C0A0A-97D0-4D6B-8359-1188482F90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D9376-C3FE-40E3-A7FA-ACD5ACF047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73D968-89EC-442F-BE9E-522307E01F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85736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Единицы массы.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Грамм.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407194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715016"/>
            <a:ext cx="162878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2000232" y="3357562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4195744" y="90480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928794" y="2643182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0   100  200  300  400  </a:t>
            </a:r>
            <a:r>
              <a:rPr lang="ru-RU" dirty="0">
                <a:solidFill>
                  <a:srgbClr val="0000FF"/>
                </a:solidFill>
              </a:rPr>
              <a:t>500</a:t>
            </a:r>
            <a:r>
              <a:rPr lang="ru-RU" dirty="0"/>
              <a:t>  600 700  800  900 1000</a:t>
            </a:r>
          </a:p>
        </p:txBody>
      </p:sp>
      <p:graphicFrame>
        <p:nvGraphicFramePr>
          <p:cNvPr id="11" name="Group 28"/>
          <p:cNvGraphicFramePr>
            <a:graphicFrameLocks noGrp="1"/>
          </p:cNvGraphicFramePr>
          <p:nvPr/>
        </p:nvGraphicFramePr>
        <p:xfrm>
          <a:off x="2571736" y="3071810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DiagonalStripe"/>
          <p:cNvSpPr>
            <a:spLocks noEditPoints="1" noChangeArrowheads="1"/>
          </p:cNvSpPr>
          <p:nvPr/>
        </p:nvSpPr>
        <p:spPr bwMode="auto">
          <a:xfrm rot="2477889">
            <a:off x="1358055" y="321261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chair1"/>
          <p:cNvSpPr>
            <a:spLocks noEditPoints="1" noChangeArrowheads="1"/>
          </p:cNvSpPr>
          <p:nvPr/>
        </p:nvSpPr>
        <p:spPr bwMode="auto">
          <a:xfrm>
            <a:off x="500034" y="4643446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chair1"/>
          <p:cNvSpPr>
            <a:spLocks noEditPoints="1" noChangeArrowheads="1"/>
          </p:cNvSpPr>
          <p:nvPr/>
        </p:nvSpPr>
        <p:spPr bwMode="auto">
          <a:xfrm>
            <a:off x="4929190" y="4714884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642910" y="3571876"/>
            <a:ext cx="2041508" cy="1284288"/>
            <a:chOff x="3421" y="708"/>
            <a:chExt cx="2028" cy="1557"/>
          </a:xfrm>
        </p:grpSpPr>
        <p:grpSp>
          <p:nvGrpSpPr>
            <p:cNvPr id="3" name="Group 2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52" name="AutoShape 2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2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1520"/>
                  <a:gd name="T17" fmla="*/ 1120 w 1120"/>
                  <a:gd name="T18" fmla="*/ 1520 h 1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14"/>
            <p:cNvGrpSpPr>
              <a:grpSpLocks/>
            </p:cNvGrpSpPr>
            <p:nvPr/>
          </p:nvGrpSpPr>
          <p:grpSpPr bwMode="auto">
            <a:xfrm>
              <a:off x="3441" y="1090"/>
              <a:ext cx="2008" cy="1140"/>
              <a:chOff x="90" y="1015"/>
              <a:chExt cx="2430" cy="1407"/>
            </a:xfrm>
          </p:grpSpPr>
          <p:sp>
            <p:nvSpPr>
              <p:cNvPr id="36" name="Freeform 2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2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2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2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2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2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2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2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2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2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2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2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2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231"/>
            <p:cNvSpPr>
              <a:spLocks/>
            </p:cNvSpPr>
            <p:nvPr/>
          </p:nvSpPr>
          <p:spPr bwMode="auto">
            <a:xfrm>
              <a:off x="3885" y="1163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3421" y="1515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A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3"/>
            <p:cNvSpPr>
              <a:spLocks/>
            </p:cNvSpPr>
            <p:nvPr/>
          </p:nvSpPr>
          <p:spPr bwMode="auto">
            <a:xfrm>
              <a:off x="3757" y="141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34"/>
            <p:cNvSpPr>
              <a:spLocks/>
            </p:cNvSpPr>
            <p:nvPr/>
          </p:nvSpPr>
          <p:spPr bwMode="auto">
            <a:xfrm rot="-5989757">
              <a:off x="4445" y="1291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35"/>
            <p:cNvGrpSpPr>
              <a:grpSpLocks/>
            </p:cNvGrpSpPr>
            <p:nvPr/>
          </p:nvGrpSpPr>
          <p:grpSpPr bwMode="auto">
            <a:xfrm rot="521831">
              <a:off x="3696" y="1160"/>
              <a:ext cx="643" cy="712"/>
              <a:chOff x="4192" y="3096"/>
              <a:chExt cx="643" cy="712"/>
            </a:xfrm>
          </p:grpSpPr>
          <p:sp>
            <p:nvSpPr>
              <p:cNvPr id="33" name="Freeform 236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9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7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38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39"/>
            <p:cNvGrpSpPr>
              <a:grpSpLocks/>
            </p:cNvGrpSpPr>
            <p:nvPr/>
          </p:nvGrpSpPr>
          <p:grpSpPr bwMode="auto">
            <a:xfrm>
              <a:off x="4048" y="728"/>
              <a:ext cx="643" cy="712"/>
              <a:chOff x="4192" y="3096"/>
              <a:chExt cx="643" cy="712"/>
            </a:xfrm>
          </p:grpSpPr>
          <p:sp>
            <p:nvSpPr>
              <p:cNvPr id="30" name="Freeform 240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C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42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243"/>
            <p:cNvSpPr>
              <a:spLocks/>
            </p:cNvSpPr>
            <p:nvPr/>
          </p:nvSpPr>
          <p:spPr bwMode="auto">
            <a:xfrm>
              <a:off x="4397" y="93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4"/>
            <p:cNvSpPr>
              <a:spLocks/>
            </p:cNvSpPr>
            <p:nvPr/>
          </p:nvSpPr>
          <p:spPr bwMode="auto">
            <a:xfrm>
              <a:off x="4637" y="85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5"/>
            <p:cNvSpPr>
              <a:spLocks/>
            </p:cNvSpPr>
            <p:nvPr/>
          </p:nvSpPr>
          <p:spPr bwMode="auto">
            <a:xfrm rot="-9385101">
              <a:off x="4549" y="708"/>
              <a:ext cx="398" cy="276"/>
            </a:xfrm>
            <a:custGeom>
              <a:avLst/>
              <a:gdLst>
                <a:gd name="T0" fmla="*/ 0 w 702"/>
                <a:gd name="T1" fmla="*/ 57 h 468"/>
                <a:gd name="T2" fmla="*/ 15 w 702"/>
                <a:gd name="T3" fmla="*/ 49 h 468"/>
                <a:gd name="T4" fmla="*/ 16 w 702"/>
                <a:gd name="T5" fmla="*/ 43 h 468"/>
                <a:gd name="T6" fmla="*/ 20 w 702"/>
                <a:gd name="T7" fmla="*/ 31 h 468"/>
                <a:gd name="T8" fmla="*/ 19 w 702"/>
                <a:gd name="T9" fmla="*/ 22 h 468"/>
                <a:gd name="T10" fmla="*/ 20 w 702"/>
                <a:gd name="T11" fmla="*/ 13 h 468"/>
                <a:gd name="T12" fmla="*/ 26 w 702"/>
                <a:gd name="T13" fmla="*/ 5 h 468"/>
                <a:gd name="T14" fmla="*/ 46 w 702"/>
                <a:gd name="T15" fmla="*/ 1 h 468"/>
                <a:gd name="T16" fmla="*/ 59 w 702"/>
                <a:gd name="T17" fmla="*/ 2 h 468"/>
                <a:gd name="T18" fmla="*/ 69 w 702"/>
                <a:gd name="T19" fmla="*/ 8 h 468"/>
                <a:gd name="T20" fmla="*/ 67 w 702"/>
                <a:gd name="T21" fmla="*/ 14 h 468"/>
                <a:gd name="T22" fmla="*/ 67 w 702"/>
                <a:gd name="T23" fmla="*/ 10 h 468"/>
                <a:gd name="T24" fmla="*/ 70 w 702"/>
                <a:gd name="T25" fmla="*/ 16 h 468"/>
                <a:gd name="T26" fmla="*/ 73 w 702"/>
                <a:gd name="T27" fmla="*/ 28 h 468"/>
                <a:gd name="T28" fmla="*/ 73 w 702"/>
                <a:gd name="T29" fmla="*/ 31 h 468"/>
                <a:gd name="T30" fmla="*/ 70 w 702"/>
                <a:gd name="T31" fmla="*/ 40 h 468"/>
                <a:gd name="T32" fmla="*/ 63 w 702"/>
                <a:gd name="T33" fmla="*/ 47 h 468"/>
                <a:gd name="T34" fmla="*/ 51 w 702"/>
                <a:gd name="T35" fmla="*/ 51 h 468"/>
                <a:gd name="T36" fmla="*/ 39 w 702"/>
                <a:gd name="T37" fmla="*/ 47 h 468"/>
                <a:gd name="T38" fmla="*/ 35 w 702"/>
                <a:gd name="T39" fmla="*/ 43 h 468"/>
                <a:gd name="T40" fmla="*/ 24 w 702"/>
                <a:gd name="T41" fmla="*/ 43 h 468"/>
                <a:gd name="T42" fmla="*/ 11 w 702"/>
                <a:gd name="T43" fmla="*/ 51 h 468"/>
                <a:gd name="T44" fmla="*/ 0 w 702"/>
                <a:gd name="T45" fmla="*/ 57 h 4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2"/>
                <a:gd name="T70" fmla="*/ 0 h 468"/>
                <a:gd name="T71" fmla="*/ 702 w 702"/>
                <a:gd name="T72" fmla="*/ 468 h 4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2" h="468">
                  <a:moveTo>
                    <a:pt x="0" y="468"/>
                  </a:moveTo>
                  <a:cubicBezTo>
                    <a:pt x="6" y="466"/>
                    <a:pt x="114" y="423"/>
                    <a:pt x="139" y="404"/>
                  </a:cubicBezTo>
                  <a:cubicBezTo>
                    <a:pt x="164" y="385"/>
                    <a:pt x="142" y="377"/>
                    <a:pt x="152" y="353"/>
                  </a:cubicBezTo>
                  <a:cubicBezTo>
                    <a:pt x="162" y="329"/>
                    <a:pt x="195" y="285"/>
                    <a:pt x="200" y="258"/>
                  </a:cubicBezTo>
                  <a:cubicBezTo>
                    <a:pt x="206" y="230"/>
                    <a:pt x="188" y="213"/>
                    <a:pt x="186" y="188"/>
                  </a:cubicBezTo>
                  <a:cubicBezTo>
                    <a:pt x="185" y="162"/>
                    <a:pt x="182" y="129"/>
                    <a:pt x="193" y="105"/>
                  </a:cubicBezTo>
                  <a:cubicBezTo>
                    <a:pt x="205" y="80"/>
                    <a:pt x="213" y="58"/>
                    <a:pt x="255" y="41"/>
                  </a:cubicBezTo>
                  <a:cubicBezTo>
                    <a:pt x="297" y="24"/>
                    <a:pt x="390" y="8"/>
                    <a:pt x="443" y="4"/>
                  </a:cubicBezTo>
                  <a:cubicBezTo>
                    <a:pt x="496" y="0"/>
                    <a:pt x="534" y="9"/>
                    <a:pt x="571" y="20"/>
                  </a:cubicBezTo>
                  <a:cubicBezTo>
                    <a:pt x="608" y="31"/>
                    <a:pt x="654" y="52"/>
                    <a:pt x="667" y="68"/>
                  </a:cubicBezTo>
                  <a:cubicBezTo>
                    <a:pt x="680" y="84"/>
                    <a:pt x="654" y="113"/>
                    <a:pt x="651" y="116"/>
                  </a:cubicBezTo>
                  <a:cubicBezTo>
                    <a:pt x="648" y="119"/>
                    <a:pt x="646" y="81"/>
                    <a:pt x="651" y="84"/>
                  </a:cubicBezTo>
                  <a:cubicBezTo>
                    <a:pt x="656" y="87"/>
                    <a:pt x="675" y="108"/>
                    <a:pt x="683" y="132"/>
                  </a:cubicBezTo>
                  <a:cubicBezTo>
                    <a:pt x="691" y="156"/>
                    <a:pt x="696" y="207"/>
                    <a:pt x="699" y="228"/>
                  </a:cubicBezTo>
                  <a:cubicBezTo>
                    <a:pt x="702" y="249"/>
                    <a:pt x="702" y="244"/>
                    <a:pt x="699" y="260"/>
                  </a:cubicBezTo>
                  <a:cubicBezTo>
                    <a:pt x="696" y="276"/>
                    <a:pt x="698" y="302"/>
                    <a:pt x="683" y="324"/>
                  </a:cubicBezTo>
                  <a:cubicBezTo>
                    <a:pt x="668" y="346"/>
                    <a:pt x="639" y="375"/>
                    <a:pt x="607" y="392"/>
                  </a:cubicBezTo>
                  <a:cubicBezTo>
                    <a:pt x="575" y="409"/>
                    <a:pt x="528" y="425"/>
                    <a:pt x="490" y="424"/>
                  </a:cubicBezTo>
                  <a:cubicBezTo>
                    <a:pt x="452" y="422"/>
                    <a:pt x="406" y="397"/>
                    <a:pt x="380" y="385"/>
                  </a:cubicBezTo>
                  <a:cubicBezTo>
                    <a:pt x="353" y="374"/>
                    <a:pt x="356" y="359"/>
                    <a:pt x="331" y="353"/>
                  </a:cubicBezTo>
                  <a:cubicBezTo>
                    <a:pt x="307" y="348"/>
                    <a:pt x="273" y="343"/>
                    <a:pt x="235" y="353"/>
                  </a:cubicBezTo>
                  <a:cubicBezTo>
                    <a:pt x="197" y="364"/>
                    <a:pt x="145" y="397"/>
                    <a:pt x="104" y="417"/>
                  </a:cubicBezTo>
                  <a:cubicBezTo>
                    <a:pt x="62" y="438"/>
                    <a:pt x="16" y="461"/>
                    <a:pt x="0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46"/>
            <p:cNvGrpSpPr>
              <a:grpSpLocks/>
            </p:cNvGrpSpPr>
            <p:nvPr/>
          </p:nvGrpSpPr>
          <p:grpSpPr bwMode="auto">
            <a:xfrm rot="-2414178">
              <a:off x="4128" y="1414"/>
              <a:ext cx="643" cy="712"/>
              <a:chOff x="4192" y="3096"/>
              <a:chExt cx="643" cy="712"/>
            </a:xfrm>
          </p:grpSpPr>
          <p:sp>
            <p:nvSpPr>
              <p:cNvPr id="27" name="Freeform 247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48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9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4029" y="117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solidFill>
              <a:srgbClr val="A4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430"/>
          <p:cNvGrpSpPr>
            <a:grpSpLocks/>
          </p:cNvGrpSpPr>
          <p:nvPr/>
        </p:nvGrpSpPr>
        <p:grpSpPr bwMode="auto">
          <a:xfrm>
            <a:off x="6072198" y="3571876"/>
            <a:ext cx="2143140" cy="1428760"/>
            <a:chOff x="80" y="557"/>
            <a:chExt cx="2440" cy="1915"/>
          </a:xfrm>
        </p:grpSpPr>
        <p:grpSp>
          <p:nvGrpSpPr>
            <p:cNvPr id="20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21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94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95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85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4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90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55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92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9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76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81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4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83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0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67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72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7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74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71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58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9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63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0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65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62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1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51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144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3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137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4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130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5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123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6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116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109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1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02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95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0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88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3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57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2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3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4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5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6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7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9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0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1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2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9" name="Group 65"/>
          <p:cNvGrpSpPr>
            <a:grpSpLocks/>
          </p:cNvGrpSpPr>
          <p:nvPr/>
        </p:nvGrpSpPr>
        <p:grpSpPr bwMode="auto">
          <a:xfrm>
            <a:off x="2500298" y="4000504"/>
            <a:ext cx="500066" cy="642942"/>
            <a:chOff x="184" y="2655"/>
            <a:chExt cx="1070" cy="957"/>
          </a:xfrm>
        </p:grpSpPr>
        <p:grpSp>
          <p:nvGrpSpPr>
            <p:cNvPr id="182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17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8" name="Group 69"/>
            <p:cNvGrpSpPr>
              <a:grpSpLocks/>
            </p:cNvGrpSpPr>
            <p:nvPr/>
          </p:nvGrpSpPr>
          <p:grpSpPr bwMode="auto">
            <a:xfrm>
              <a:off x="184" y="2655"/>
              <a:ext cx="927" cy="903"/>
              <a:chOff x="184" y="2655"/>
              <a:chExt cx="927" cy="903"/>
            </a:xfrm>
          </p:grpSpPr>
          <p:grpSp>
            <p:nvGrpSpPr>
              <p:cNvPr id="191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13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" name="Text Box 75"/>
              <p:cNvSpPr txBox="1">
                <a:spLocks noChangeArrowheads="1"/>
              </p:cNvSpPr>
              <p:nvPr/>
            </p:nvSpPr>
            <p:spPr bwMode="auto">
              <a:xfrm>
                <a:off x="184" y="2974"/>
                <a:ext cx="82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/>
                  <a:t>1кг</a:t>
                </a:r>
                <a:endParaRPr lang="ru-RU" sz="2800" b="1" dirty="0"/>
              </a:p>
            </p:txBody>
          </p:sp>
        </p:grpSp>
      </p:grpSp>
      <p:sp>
        <p:nvSpPr>
          <p:cNvPr id="219" name="TextBox 218"/>
          <p:cNvSpPr txBox="1"/>
          <p:nvPr/>
        </p:nvSpPr>
        <p:spPr>
          <a:xfrm>
            <a:off x="500034" y="92867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можно сказать о массе ящика с яблоками?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" name="Group 65"/>
          <p:cNvGrpSpPr>
            <a:grpSpLocks/>
          </p:cNvGrpSpPr>
          <p:nvPr/>
        </p:nvGrpSpPr>
        <p:grpSpPr bwMode="auto">
          <a:xfrm>
            <a:off x="3214678" y="4000504"/>
            <a:ext cx="571504" cy="642942"/>
            <a:chOff x="184" y="2655"/>
            <a:chExt cx="1070" cy="957"/>
          </a:xfrm>
        </p:grpSpPr>
        <p:grpSp>
          <p:nvGrpSpPr>
            <p:cNvPr id="205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21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69"/>
            <p:cNvGrpSpPr>
              <a:grpSpLocks/>
            </p:cNvGrpSpPr>
            <p:nvPr/>
          </p:nvGrpSpPr>
          <p:grpSpPr bwMode="auto">
            <a:xfrm>
              <a:off x="184" y="2655"/>
              <a:ext cx="927" cy="903"/>
              <a:chOff x="184" y="2655"/>
              <a:chExt cx="927" cy="903"/>
            </a:xfrm>
          </p:grpSpPr>
          <p:grpSp>
            <p:nvGrpSpPr>
              <p:cNvPr id="207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09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" name="Text Box 75"/>
              <p:cNvSpPr txBox="1">
                <a:spLocks noChangeArrowheads="1"/>
              </p:cNvSpPr>
              <p:nvPr/>
            </p:nvSpPr>
            <p:spPr bwMode="auto">
              <a:xfrm>
                <a:off x="184" y="2974"/>
                <a:ext cx="82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/>
                  <a:t>1кг</a:t>
                </a:r>
                <a:endParaRPr lang="ru-RU" sz="2800" b="1" dirty="0"/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500034" y="1714488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весит ящик с яблоками и ящик со свёклой?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571472" y="642918"/>
            <a:ext cx="8077200" cy="3128906"/>
            <a:chOff x="571472" y="1365303"/>
            <a:chExt cx="8077200" cy="3128906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3857620" y="2857496"/>
              <a:ext cx="1368425" cy="1636713"/>
            </a:xfrm>
            <a:prstGeom prst="triangle">
              <a:avLst>
                <a:gd name="adj" fmla="val 48144"/>
              </a:avLst>
            </a:prstGeom>
            <a:gradFill rotWithShape="1">
              <a:gsLst>
                <a:gs pos="0">
                  <a:srgbClr val="66FFFF"/>
                </a:gs>
                <a:gs pos="50000">
                  <a:srgbClr val="00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71472" y="2214554"/>
              <a:ext cx="8077200" cy="1219200"/>
              <a:chOff x="288" y="2736"/>
              <a:chExt cx="5088" cy="768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88" y="2736"/>
                <a:ext cx="2256" cy="768"/>
                <a:chOff x="240" y="2736"/>
                <a:chExt cx="2256" cy="768"/>
              </a:xfrm>
            </p:grpSpPr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7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3120" y="2736"/>
                <a:ext cx="2256" cy="768"/>
                <a:chOff x="240" y="2736"/>
                <a:chExt cx="2256" cy="768"/>
              </a:xfrm>
            </p:grpSpPr>
            <p:sp>
              <p:nvSpPr>
                <p:cNvPr id="10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672" cy="192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 type="none" w="lg" len="lg"/>
                <a:tailEnd type="none" w="lg" len="lg"/>
              </a:ln>
              <a:scene3d>
                <a:camera prst="legacyObliqueTopRight">
                  <a:rot lat="0" lon="20999991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 rot="17724793">
              <a:off x="2616949" y="1661372"/>
              <a:ext cx="1055688" cy="463550"/>
              <a:chOff x="3587" y="3840"/>
              <a:chExt cx="665" cy="292"/>
            </a:xfrm>
          </p:grpSpPr>
          <p:sp>
            <p:nvSpPr>
              <p:cNvPr id="1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 rot="18056908">
              <a:off x="1759694" y="1732808"/>
              <a:ext cx="1055688" cy="463550"/>
              <a:chOff x="3587" y="3840"/>
              <a:chExt cx="665" cy="292"/>
            </a:xfrm>
          </p:grpSpPr>
          <p:sp>
            <p:nvSpPr>
              <p:cNvPr id="2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 rot="18018806">
              <a:off x="938762" y="1841059"/>
              <a:ext cx="1055688" cy="463550"/>
              <a:chOff x="3587" y="3840"/>
              <a:chExt cx="665" cy="292"/>
            </a:xfrm>
          </p:grpSpPr>
          <p:sp>
            <p:nvSpPr>
              <p:cNvPr id="2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53"/>
            <p:cNvGrpSpPr>
              <a:grpSpLocks/>
            </p:cNvGrpSpPr>
            <p:nvPr/>
          </p:nvGrpSpPr>
          <p:grpSpPr bwMode="auto">
            <a:xfrm rot="18991945">
              <a:off x="2902702" y="2018562"/>
              <a:ext cx="1055688" cy="463550"/>
              <a:chOff x="3587" y="3840"/>
              <a:chExt cx="665" cy="292"/>
            </a:xfrm>
          </p:grpSpPr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53"/>
            <p:cNvGrpSpPr>
              <a:grpSpLocks/>
            </p:cNvGrpSpPr>
            <p:nvPr/>
          </p:nvGrpSpPr>
          <p:grpSpPr bwMode="auto">
            <a:xfrm rot="19802366">
              <a:off x="3117016" y="2375751"/>
              <a:ext cx="1055688" cy="463550"/>
              <a:chOff x="3587" y="3840"/>
              <a:chExt cx="665" cy="292"/>
            </a:xfrm>
          </p:grpSpPr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 rot="17847851">
              <a:off x="2616949" y="2018561"/>
              <a:ext cx="1055688" cy="463550"/>
              <a:chOff x="3587" y="3840"/>
              <a:chExt cx="665" cy="292"/>
            </a:xfrm>
          </p:grpSpPr>
          <p:sp>
            <p:nvSpPr>
              <p:cNvPr id="3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 rot="17602971">
              <a:off x="2259759" y="2018561"/>
              <a:ext cx="1055688" cy="463550"/>
              <a:chOff x="3587" y="3840"/>
              <a:chExt cx="665" cy="292"/>
            </a:xfrm>
          </p:grpSpPr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 rot="18198106">
              <a:off x="1831131" y="2018561"/>
              <a:ext cx="1055688" cy="463550"/>
              <a:chOff x="3587" y="3840"/>
              <a:chExt cx="665" cy="292"/>
            </a:xfrm>
          </p:grpSpPr>
          <p:sp>
            <p:nvSpPr>
              <p:cNvPr id="4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" name="Group 53"/>
            <p:cNvGrpSpPr>
              <a:grpSpLocks/>
            </p:cNvGrpSpPr>
            <p:nvPr/>
          </p:nvGrpSpPr>
          <p:grpSpPr bwMode="auto">
            <a:xfrm rot="18358394">
              <a:off x="1259626" y="1947123"/>
              <a:ext cx="1055688" cy="463550"/>
              <a:chOff x="3587" y="3840"/>
              <a:chExt cx="665" cy="292"/>
            </a:xfrm>
          </p:grpSpPr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53"/>
            <p:cNvGrpSpPr>
              <a:grpSpLocks/>
            </p:cNvGrpSpPr>
            <p:nvPr/>
          </p:nvGrpSpPr>
          <p:grpSpPr bwMode="auto">
            <a:xfrm rot="13411636">
              <a:off x="657401" y="2085725"/>
              <a:ext cx="1055688" cy="463550"/>
              <a:chOff x="3587" y="3840"/>
              <a:chExt cx="665" cy="292"/>
            </a:xfrm>
          </p:grpSpPr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" name="Group 53"/>
            <p:cNvGrpSpPr>
              <a:grpSpLocks/>
            </p:cNvGrpSpPr>
            <p:nvPr/>
          </p:nvGrpSpPr>
          <p:grpSpPr bwMode="auto">
            <a:xfrm rot="19802366">
              <a:off x="2759826" y="2304314"/>
              <a:ext cx="1055688" cy="463550"/>
              <a:chOff x="3587" y="3840"/>
              <a:chExt cx="665" cy="292"/>
            </a:xfrm>
          </p:grpSpPr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" name="Group 53"/>
            <p:cNvGrpSpPr>
              <a:grpSpLocks/>
            </p:cNvGrpSpPr>
            <p:nvPr/>
          </p:nvGrpSpPr>
          <p:grpSpPr bwMode="auto">
            <a:xfrm rot="19802366">
              <a:off x="2188322" y="2304314"/>
              <a:ext cx="1055688" cy="463550"/>
              <a:chOff x="3587" y="3840"/>
              <a:chExt cx="665" cy="292"/>
            </a:xfrm>
          </p:grpSpPr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 rot="19802366">
              <a:off x="1759693" y="2304313"/>
              <a:ext cx="1055688" cy="463550"/>
              <a:chOff x="3587" y="3840"/>
              <a:chExt cx="665" cy="292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" name="Group 53"/>
            <p:cNvGrpSpPr>
              <a:grpSpLocks/>
            </p:cNvGrpSpPr>
            <p:nvPr/>
          </p:nvGrpSpPr>
          <p:grpSpPr bwMode="auto">
            <a:xfrm rot="19802366">
              <a:off x="1188189" y="2304312"/>
              <a:ext cx="1055688" cy="463550"/>
              <a:chOff x="3587" y="3840"/>
              <a:chExt cx="665" cy="292"/>
            </a:xfrm>
          </p:grpSpPr>
          <p:sp>
            <p:nvSpPr>
              <p:cNvPr id="6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" name="Group 53"/>
            <p:cNvGrpSpPr>
              <a:grpSpLocks/>
            </p:cNvGrpSpPr>
            <p:nvPr/>
          </p:nvGrpSpPr>
          <p:grpSpPr bwMode="auto">
            <a:xfrm rot="19802366">
              <a:off x="759561" y="2161436"/>
              <a:ext cx="1055688" cy="463550"/>
              <a:chOff x="3587" y="3840"/>
              <a:chExt cx="665" cy="292"/>
            </a:xfrm>
          </p:grpSpPr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" name="Group 65"/>
            <p:cNvGrpSpPr>
              <a:grpSpLocks/>
            </p:cNvGrpSpPr>
            <p:nvPr/>
          </p:nvGrpSpPr>
          <p:grpSpPr bwMode="auto">
            <a:xfrm>
              <a:off x="6072198" y="1428736"/>
              <a:ext cx="1285884" cy="1357322"/>
              <a:chOff x="184" y="2655"/>
              <a:chExt cx="1070" cy="957"/>
            </a:xfrm>
          </p:grpSpPr>
          <p:grpSp>
            <p:nvGrpSpPr>
              <p:cNvPr id="76" name="Group 66"/>
              <p:cNvGrpSpPr>
                <a:grpSpLocks/>
              </p:cNvGrpSpPr>
              <p:nvPr/>
            </p:nvGrpSpPr>
            <p:grpSpPr bwMode="auto">
              <a:xfrm>
                <a:off x="184" y="2877"/>
                <a:ext cx="1070" cy="735"/>
                <a:chOff x="184" y="2877"/>
                <a:chExt cx="1070" cy="735"/>
              </a:xfrm>
            </p:grpSpPr>
            <p:sp>
              <p:nvSpPr>
                <p:cNvPr id="84" name="Line 67"/>
                <p:cNvSpPr>
                  <a:spLocks noChangeShapeType="1"/>
                </p:cNvSpPr>
                <p:nvPr/>
              </p:nvSpPr>
              <p:spPr bwMode="auto">
                <a:xfrm>
                  <a:off x="385" y="3612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68"/>
                <p:cNvSpPr>
                  <a:spLocks/>
                </p:cNvSpPr>
                <p:nvPr/>
              </p:nvSpPr>
              <p:spPr bwMode="auto">
                <a:xfrm>
                  <a:off x="184" y="2877"/>
                  <a:ext cx="1070" cy="735"/>
                </a:xfrm>
                <a:custGeom>
                  <a:avLst/>
                  <a:gdLst>
                    <a:gd name="T0" fmla="*/ 836 w 1070"/>
                    <a:gd name="T1" fmla="*/ 735 h 735"/>
                    <a:gd name="T2" fmla="*/ 1018 w 1070"/>
                    <a:gd name="T3" fmla="*/ 508 h 735"/>
                    <a:gd name="T4" fmla="*/ 1040 w 1070"/>
                    <a:gd name="T5" fmla="*/ 251 h 735"/>
                    <a:gd name="T6" fmla="*/ 836 w 1070"/>
                    <a:gd name="T7" fmla="*/ 54 h 735"/>
                    <a:gd name="T8" fmla="*/ 428 w 1070"/>
                    <a:gd name="T9" fmla="*/ 9 h 735"/>
                    <a:gd name="T10" fmla="*/ 144 w 1070"/>
                    <a:gd name="T11" fmla="*/ 107 h 735"/>
                    <a:gd name="T12" fmla="*/ 16 w 1070"/>
                    <a:gd name="T13" fmla="*/ 275 h 735"/>
                    <a:gd name="T14" fmla="*/ 48 w 1070"/>
                    <a:gd name="T15" fmla="*/ 515 h 735"/>
                    <a:gd name="T16" fmla="*/ 201 w 1070"/>
                    <a:gd name="T17" fmla="*/ 735 h 7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0"/>
                    <a:gd name="T28" fmla="*/ 0 h 735"/>
                    <a:gd name="T29" fmla="*/ 1070 w 1070"/>
                    <a:gd name="T30" fmla="*/ 735 h 7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0" h="735">
                      <a:moveTo>
                        <a:pt x="836" y="735"/>
                      </a:moveTo>
                      <a:cubicBezTo>
                        <a:pt x="912" y="667"/>
                        <a:pt x="984" y="589"/>
                        <a:pt x="1018" y="508"/>
                      </a:cubicBezTo>
                      <a:cubicBezTo>
                        <a:pt x="1052" y="427"/>
                        <a:pt x="1070" y="327"/>
                        <a:pt x="1040" y="251"/>
                      </a:cubicBezTo>
                      <a:cubicBezTo>
                        <a:pt x="1010" y="175"/>
                        <a:pt x="938" y="94"/>
                        <a:pt x="836" y="54"/>
                      </a:cubicBezTo>
                      <a:cubicBezTo>
                        <a:pt x="734" y="14"/>
                        <a:pt x="543" y="0"/>
                        <a:pt x="428" y="9"/>
                      </a:cubicBezTo>
                      <a:cubicBezTo>
                        <a:pt x="313" y="18"/>
                        <a:pt x="213" y="63"/>
                        <a:pt x="144" y="107"/>
                      </a:cubicBezTo>
                      <a:cubicBezTo>
                        <a:pt x="75" y="151"/>
                        <a:pt x="32" y="207"/>
                        <a:pt x="16" y="275"/>
                      </a:cubicBezTo>
                      <a:cubicBezTo>
                        <a:pt x="0" y="343"/>
                        <a:pt x="17" y="438"/>
                        <a:pt x="48" y="515"/>
                      </a:cubicBezTo>
                      <a:cubicBezTo>
                        <a:pt x="79" y="592"/>
                        <a:pt x="169" y="689"/>
                        <a:pt x="201" y="73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69"/>
              <p:cNvGrpSpPr>
                <a:grpSpLocks/>
              </p:cNvGrpSpPr>
              <p:nvPr/>
            </p:nvGrpSpPr>
            <p:grpSpPr bwMode="auto">
              <a:xfrm>
                <a:off x="400" y="2655"/>
                <a:ext cx="741" cy="758"/>
                <a:chOff x="400" y="2655"/>
                <a:chExt cx="741" cy="758"/>
              </a:xfrm>
            </p:grpSpPr>
            <p:grpSp>
              <p:nvGrpSpPr>
                <p:cNvPr id="78" name="Group 70"/>
                <p:cNvGrpSpPr>
                  <a:grpSpLocks/>
                </p:cNvGrpSpPr>
                <p:nvPr/>
              </p:nvGrpSpPr>
              <p:grpSpPr bwMode="auto">
                <a:xfrm>
                  <a:off x="400" y="2655"/>
                  <a:ext cx="711" cy="513"/>
                  <a:chOff x="400" y="2655"/>
                  <a:chExt cx="711" cy="513"/>
                </a:xfrm>
              </p:grpSpPr>
              <p:sp>
                <p:nvSpPr>
                  <p:cNvPr id="80" name="Freeform 71"/>
                  <p:cNvSpPr>
                    <a:spLocks/>
                  </p:cNvSpPr>
                  <p:nvPr/>
                </p:nvSpPr>
                <p:spPr bwMode="auto">
                  <a:xfrm>
                    <a:off x="408" y="3096"/>
                    <a:ext cx="113" cy="72"/>
                  </a:xfrm>
                  <a:custGeom>
                    <a:avLst/>
                    <a:gdLst>
                      <a:gd name="T0" fmla="*/ 0 w 113"/>
                      <a:gd name="T1" fmla="*/ 0 h 72"/>
                      <a:gd name="T2" fmla="*/ 23 w 113"/>
                      <a:gd name="T3" fmla="*/ 62 h 72"/>
                      <a:gd name="T4" fmla="*/ 113 w 113"/>
                      <a:gd name="T5" fmla="*/ 62 h 72"/>
                      <a:gd name="T6" fmla="*/ 0 60000 65536"/>
                      <a:gd name="T7" fmla="*/ 0 60000 65536"/>
                      <a:gd name="T8" fmla="*/ 0 60000 65536"/>
                      <a:gd name="T9" fmla="*/ 0 w 113"/>
                      <a:gd name="T10" fmla="*/ 0 h 72"/>
                      <a:gd name="T11" fmla="*/ 113 w 113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" h="72">
                        <a:moveTo>
                          <a:pt x="0" y="0"/>
                        </a:moveTo>
                        <a:cubicBezTo>
                          <a:pt x="3" y="10"/>
                          <a:pt x="4" y="52"/>
                          <a:pt x="23" y="62"/>
                        </a:cubicBezTo>
                        <a:cubicBezTo>
                          <a:pt x="42" y="72"/>
                          <a:pt x="79" y="69"/>
                          <a:pt x="113" y="6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Freeform 72"/>
                  <p:cNvSpPr>
                    <a:spLocks/>
                  </p:cNvSpPr>
                  <p:nvPr/>
                </p:nvSpPr>
                <p:spPr bwMode="auto">
                  <a:xfrm>
                    <a:off x="400" y="2655"/>
                    <a:ext cx="696" cy="465"/>
                  </a:xfrm>
                  <a:custGeom>
                    <a:avLst/>
                    <a:gdLst>
                      <a:gd name="T0" fmla="*/ 0 w 696"/>
                      <a:gd name="T1" fmla="*/ 465 h 465"/>
                      <a:gd name="T2" fmla="*/ 48 w 696"/>
                      <a:gd name="T3" fmla="*/ 193 h 465"/>
                      <a:gd name="T4" fmla="*/ 168 w 696"/>
                      <a:gd name="T5" fmla="*/ 57 h 465"/>
                      <a:gd name="T6" fmla="*/ 344 w 696"/>
                      <a:gd name="T7" fmla="*/ 9 h 465"/>
                      <a:gd name="T8" fmla="*/ 544 w 696"/>
                      <a:gd name="T9" fmla="*/ 113 h 465"/>
                      <a:gd name="T10" fmla="*/ 696 w 696"/>
                      <a:gd name="T11" fmla="*/ 321 h 4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96"/>
                      <a:gd name="T19" fmla="*/ 0 h 465"/>
                      <a:gd name="T20" fmla="*/ 696 w 696"/>
                      <a:gd name="T21" fmla="*/ 465 h 4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96" h="465">
                        <a:moveTo>
                          <a:pt x="0" y="465"/>
                        </a:moveTo>
                        <a:cubicBezTo>
                          <a:pt x="8" y="420"/>
                          <a:pt x="20" y="261"/>
                          <a:pt x="48" y="193"/>
                        </a:cubicBezTo>
                        <a:cubicBezTo>
                          <a:pt x="76" y="125"/>
                          <a:pt x="119" y="88"/>
                          <a:pt x="168" y="57"/>
                        </a:cubicBezTo>
                        <a:cubicBezTo>
                          <a:pt x="217" y="26"/>
                          <a:pt x="281" y="0"/>
                          <a:pt x="344" y="9"/>
                        </a:cubicBezTo>
                        <a:cubicBezTo>
                          <a:pt x="407" y="18"/>
                          <a:pt x="485" y="61"/>
                          <a:pt x="544" y="113"/>
                        </a:cubicBezTo>
                        <a:cubicBezTo>
                          <a:pt x="603" y="165"/>
                          <a:pt x="664" y="278"/>
                          <a:pt x="696" y="32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Freeform 73"/>
                  <p:cNvSpPr>
                    <a:spLocks/>
                  </p:cNvSpPr>
                  <p:nvPr/>
                </p:nvSpPr>
                <p:spPr bwMode="auto">
                  <a:xfrm>
                    <a:off x="521" y="2786"/>
                    <a:ext cx="415" cy="369"/>
                  </a:xfrm>
                  <a:custGeom>
                    <a:avLst/>
                    <a:gdLst>
                      <a:gd name="T0" fmla="*/ 0 w 415"/>
                      <a:gd name="T1" fmla="*/ 369 h 369"/>
                      <a:gd name="T2" fmla="*/ 55 w 415"/>
                      <a:gd name="T3" fmla="*/ 99 h 369"/>
                      <a:gd name="T4" fmla="*/ 175 w 415"/>
                      <a:gd name="T5" fmla="*/ 6 h 369"/>
                      <a:gd name="T6" fmla="*/ 335 w 415"/>
                      <a:gd name="T7" fmla="*/ 62 h 369"/>
                      <a:gd name="T8" fmla="*/ 415 w 415"/>
                      <a:gd name="T9" fmla="*/ 142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5"/>
                      <a:gd name="T16" fmla="*/ 0 h 369"/>
                      <a:gd name="T17" fmla="*/ 415 w 415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5" h="369">
                        <a:moveTo>
                          <a:pt x="0" y="369"/>
                        </a:moveTo>
                        <a:cubicBezTo>
                          <a:pt x="9" y="324"/>
                          <a:pt x="26" y="160"/>
                          <a:pt x="55" y="99"/>
                        </a:cubicBezTo>
                        <a:cubicBezTo>
                          <a:pt x="84" y="38"/>
                          <a:pt x="128" y="12"/>
                          <a:pt x="175" y="6"/>
                        </a:cubicBezTo>
                        <a:cubicBezTo>
                          <a:pt x="222" y="0"/>
                          <a:pt x="295" y="39"/>
                          <a:pt x="335" y="62"/>
                        </a:cubicBezTo>
                        <a:cubicBezTo>
                          <a:pt x="375" y="85"/>
                          <a:pt x="398" y="125"/>
                          <a:pt x="415" y="14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74"/>
                  <p:cNvSpPr>
                    <a:spLocks/>
                  </p:cNvSpPr>
                  <p:nvPr/>
                </p:nvSpPr>
                <p:spPr bwMode="auto">
                  <a:xfrm>
                    <a:off x="928" y="2915"/>
                    <a:ext cx="183" cy="107"/>
                  </a:xfrm>
                  <a:custGeom>
                    <a:avLst/>
                    <a:gdLst>
                      <a:gd name="T0" fmla="*/ 0 w 183"/>
                      <a:gd name="T1" fmla="*/ 13 h 107"/>
                      <a:gd name="T2" fmla="*/ 92 w 183"/>
                      <a:gd name="T3" fmla="*/ 16 h 107"/>
                      <a:gd name="T4" fmla="*/ 183 w 183"/>
                      <a:gd name="T5" fmla="*/ 107 h 107"/>
                      <a:gd name="T6" fmla="*/ 0 60000 65536"/>
                      <a:gd name="T7" fmla="*/ 0 60000 65536"/>
                      <a:gd name="T8" fmla="*/ 0 60000 65536"/>
                      <a:gd name="T9" fmla="*/ 0 w 183"/>
                      <a:gd name="T10" fmla="*/ 0 h 107"/>
                      <a:gd name="T11" fmla="*/ 183 w 183"/>
                      <a:gd name="T12" fmla="*/ 107 h 10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3" h="107">
                        <a:moveTo>
                          <a:pt x="0" y="13"/>
                        </a:moveTo>
                        <a:cubicBezTo>
                          <a:pt x="15" y="15"/>
                          <a:pt x="62" y="0"/>
                          <a:pt x="92" y="16"/>
                        </a:cubicBezTo>
                        <a:cubicBezTo>
                          <a:pt x="122" y="32"/>
                          <a:pt x="152" y="73"/>
                          <a:pt x="183" y="10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22" y="2957"/>
                  <a:ext cx="719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dirty="0" smtClean="0"/>
                    <a:t>1кг</a:t>
                  </a:r>
                  <a:endParaRPr lang="ru-RU" sz="3600" b="1" dirty="0"/>
                </a:p>
              </p:txBody>
            </p:sp>
          </p:grpSp>
        </p:grpSp>
      </p:grpSp>
      <p:grpSp>
        <p:nvGrpSpPr>
          <p:cNvPr id="86" name="Group 53"/>
          <p:cNvGrpSpPr>
            <a:grpSpLocks/>
          </p:cNvGrpSpPr>
          <p:nvPr/>
        </p:nvGrpSpPr>
        <p:grpSpPr bwMode="auto">
          <a:xfrm rot="18803287">
            <a:off x="1447699" y="3844038"/>
            <a:ext cx="1912933" cy="876285"/>
            <a:chOff x="3587" y="3840"/>
            <a:chExt cx="665" cy="292"/>
          </a:xfrm>
        </p:grpSpPr>
        <p:sp>
          <p:nvSpPr>
            <p:cNvPr id="87" name="Freeform 54"/>
            <p:cNvSpPr>
              <a:spLocks/>
            </p:cNvSpPr>
            <p:nvPr/>
          </p:nvSpPr>
          <p:spPr bwMode="auto">
            <a:xfrm rot="3038711">
              <a:off x="3781" y="3794"/>
              <a:ext cx="292" cy="384"/>
            </a:xfrm>
            <a:custGeom>
              <a:avLst/>
              <a:gdLst>
                <a:gd name="T0" fmla="*/ 0 w 1200"/>
                <a:gd name="T1" fmla="*/ 7 h 1312"/>
                <a:gd name="T2" fmla="*/ 3 w 1200"/>
                <a:gd name="T3" fmla="*/ 1 h 1312"/>
                <a:gd name="T4" fmla="*/ 3 w 1200"/>
                <a:gd name="T5" fmla="*/ 1 h 1312"/>
                <a:gd name="T6" fmla="*/ 4 w 1200"/>
                <a:gd name="T7" fmla="*/ 2 h 1312"/>
                <a:gd name="T8" fmla="*/ 4 w 1200"/>
                <a:gd name="T9" fmla="*/ 2 h 1312"/>
                <a:gd name="T10" fmla="*/ 4 w 1200"/>
                <a:gd name="T11" fmla="*/ 4 h 1312"/>
                <a:gd name="T12" fmla="*/ 3 w 1200"/>
                <a:gd name="T13" fmla="*/ 6 h 1312"/>
                <a:gd name="T14" fmla="*/ 2 w 1200"/>
                <a:gd name="T15" fmla="*/ 9 h 1312"/>
                <a:gd name="T16" fmla="*/ 1 w 1200"/>
                <a:gd name="T17" fmla="*/ 9 h 1312"/>
                <a:gd name="T18" fmla="*/ 1 w 1200"/>
                <a:gd name="T19" fmla="*/ 8 h 1312"/>
                <a:gd name="T20" fmla="*/ 0 w 1200"/>
                <a:gd name="T21" fmla="*/ 8 h 1312"/>
                <a:gd name="T22" fmla="*/ 0 w 1200"/>
                <a:gd name="T23" fmla="*/ 7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"/>
                <a:gd name="T37" fmla="*/ 0 h 1312"/>
                <a:gd name="T38" fmla="*/ 1200 w 1200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" h="1312">
                  <a:moveTo>
                    <a:pt x="0" y="952"/>
                  </a:moveTo>
                  <a:cubicBezTo>
                    <a:pt x="304" y="612"/>
                    <a:pt x="608" y="272"/>
                    <a:pt x="768" y="136"/>
                  </a:cubicBezTo>
                  <a:cubicBezTo>
                    <a:pt x="928" y="0"/>
                    <a:pt x="904" y="120"/>
                    <a:pt x="960" y="136"/>
                  </a:cubicBezTo>
                  <a:cubicBezTo>
                    <a:pt x="1016" y="152"/>
                    <a:pt x="1064" y="200"/>
                    <a:pt x="1104" y="232"/>
                  </a:cubicBezTo>
                  <a:cubicBezTo>
                    <a:pt x="1144" y="264"/>
                    <a:pt x="1200" y="280"/>
                    <a:pt x="1200" y="328"/>
                  </a:cubicBezTo>
                  <a:cubicBezTo>
                    <a:pt x="1200" y="376"/>
                    <a:pt x="1168" y="440"/>
                    <a:pt x="1104" y="520"/>
                  </a:cubicBezTo>
                  <a:cubicBezTo>
                    <a:pt x="1040" y="600"/>
                    <a:pt x="920" y="688"/>
                    <a:pt x="816" y="808"/>
                  </a:cubicBezTo>
                  <a:cubicBezTo>
                    <a:pt x="712" y="928"/>
                    <a:pt x="552" y="1168"/>
                    <a:pt x="480" y="1240"/>
                  </a:cubicBezTo>
                  <a:cubicBezTo>
                    <a:pt x="408" y="1312"/>
                    <a:pt x="432" y="1256"/>
                    <a:pt x="384" y="1240"/>
                  </a:cubicBezTo>
                  <a:cubicBezTo>
                    <a:pt x="336" y="1224"/>
                    <a:pt x="240" y="1176"/>
                    <a:pt x="192" y="1144"/>
                  </a:cubicBezTo>
                  <a:cubicBezTo>
                    <a:pt x="144" y="1112"/>
                    <a:pt x="128" y="1072"/>
                    <a:pt x="96" y="1048"/>
                  </a:cubicBezTo>
                  <a:cubicBezTo>
                    <a:pt x="64" y="1024"/>
                    <a:pt x="32" y="1012"/>
                    <a:pt x="0" y="100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 rot="3038711">
              <a:off x="4105" y="3893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 rot="3038711" flipH="1" flipV="1">
              <a:off x="3595" y="3934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357950" y="3429000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?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357554" y="3929066"/>
            <a:ext cx="2632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ГРАММ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86050" y="5429264"/>
            <a:ext cx="435771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кг = 1000 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71604" y="928670"/>
            <a:ext cx="6429420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Гири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1500174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57200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592933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6000768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514351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585789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371475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3500438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578645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928670"/>
            <a:ext cx="8358246" cy="571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Аптекарские весы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6215082"/>
            <a:ext cx="2286016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Электронные весы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928670"/>
            <a:ext cx="4071966" cy="34290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57818" y="928670"/>
            <a:ext cx="3071834" cy="321471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86116" y="3786190"/>
            <a:ext cx="314327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0"/>
            <a:ext cx="8377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Старая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мер массы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8715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Берковец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10 пудов = 163,8 килограммов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16,38 килограммов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409,5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12,8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4,26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0,044 граммов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Группа 289"/>
          <p:cNvGrpSpPr/>
          <p:nvPr/>
        </p:nvGrpSpPr>
        <p:grpSpPr>
          <a:xfrm>
            <a:off x="1928794" y="1071546"/>
            <a:ext cx="4286280" cy="1942097"/>
            <a:chOff x="1928794" y="1071546"/>
            <a:chExt cx="4286280" cy="1942097"/>
          </a:xfrm>
        </p:grpSpPr>
        <p:grpSp>
          <p:nvGrpSpPr>
            <p:cNvPr id="262" name="Группа 261"/>
            <p:cNvGrpSpPr/>
            <p:nvPr/>
          </p:nvGrpSpPr>
          <p:grpSpPr>
            <a:xfrm>
              <a:off x="1928794" y="1643050"/>
              <a:ext cx="4286280" cy="1365327"/>
              <a:chOff x="2500298" y="1571612"/>
              <a:chExt cx="4286280" cy="1365327"/>
            </a:xfrm>
          </p:grpSpPr>
          <p:sp>
            <p:nvSpPr>
              <p:cNvPr id="261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253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80" cy="722385"/>
                <a:chOff x="288" y="2736"/>
                <a:chExt cx="5088" cy="768"/>
              </a:xfrm>
            </p:grpSpPr>
            <p:grpSp>
              <p:nvGrpSpPr>
                <p:cNvPr id="254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59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5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57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9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4" name="Group 442"/>
            <p:cNvGrpSpPr>
              <a:grpSpLocks/>
            </p:cNvGrpSpPr>
            <p:nvPr/>
          </p:nvGrpSpPr>
          <p:grpSpPr bwMode="auto">
            <a:xfrm>
              <a:off x="2000232" y="1071546"/>
              <a:ext cx="1785950" cy="1000132"/>
              <a:chOff x="4128" y="1200"/>
              <a:chExt cx="1632" cy="960"/>
            </a:xfrm>
          </p:grpSpPr>
          <p:sp>
            <p:nvSpPr>
              <p:cNvPr id="45" name="Freeform 443"/>
              <p:cNvSpPr>
                <a:spLocks/>
              </p:cNvSpPr>
              <p:nvPr/>
            </p:nvSpPr>
            <p:spPr bwMode="auto">
              <a:xfrm>
                <a:off x="4128" y="1567"/>
                <a:ext cx="1632" cy="59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444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632" cy="5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7" name="Picture 445" descr="uz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40" y="1914"/>
                <a:ext cx="1042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Freeform 446"/>
              <p:cNvSpPr>
                <a:spLocks/>
              </p:cNvSpPr>
              <p:nvPr/>
            </p:nvSpPr>
            <p:spPr bwMode="auto">
              <a:xfrm>
                <a:off x="4315" y="1260"/>
                <a:ext cx="563" cy="248"/>
              </a:xfrm>
              <a:custGeom>
                <a:avLst/>
                <a:gdLst>
                  <a:gd name="T0" fmla="*/ 0 w 2019"/>
                  <a:gd name="T1" fmla="*/ 7 h 480"/>
                  <a:gd name="T2" fmla="*/ 12 w 2019"/>
                  <a:gd name="T3" fmla="*/ 0 h 480"/>
                  <a:gd name="T4" fmla="*/ 7 w 2019"/>
                  <a:gd name="T5" fmla="*/ 34 h 480"/>
                  <a:gd name="T6" fmla="*/ 0 w 2019"/>
                  <a:gd name="T7" fmla="*/ 7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9"/>
                  <a:gd name="T13" fmla="*/ 0 h 480"/>
                  <a:gd name="T14" fmla="*/ 2019 w 2019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9" h="480">
                    <a:moveTo>
                      <a:pt x="0" y="96"/>
                    </a:moveTo>
                    <a:lnTo>
                      <a:pt x="2019" y="0"/>
                    </a:lnTo>
                    <a:lnTo>
                      <a:pt x="1171" y="48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47"/>
              <p:cNvSpPr>
                <a:spLocks/>
              </p:cNvSpPr>
              <p:nvPr/>
            </p:nvSpPr>
            <p:spPr bwMode="auto">
              <a:xfrm>
                <a:off x="4639" y="1258"/>
                <a:ext cx="246" cy="514"/>
              </a:xfrm>
              <a:custGeom>
                <a:avLst/>
                <a:gdLst>
                  <a:gd name="T0" fmla="*/ 0 w 880"/>
                  <a:gd name="T1" fmla="*/ 71 h 996"/>
                  <a:gd name="T2" fmla="*/ 5 w 880"/>
                  <a:gd name="T3" fmla="*/ 36 h 996"/>
                  <a:gd name="T4" fmla="*/ 5 w 880"/>
                  <a:gd name="T5" fmla="*/ 0 h 996"/>
                  <a:gd name="T6" fmla="*/ 0 w 880"/>
                  <a:gd name="T7" fmla="*/ 35 h 9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0"/>
                  <a:gd name="T13" fmla="*/ 0 h 996"/>
                  <a:gd name="T14" fmla="*/ 880 w 880"/>
                  <a:gd name="T15" fmla="*/ 996 h 9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0" h="996">
                    <a:moveTo>
                      <a:pt x="0" y="996"/>
                    </a:moveTo>
                    <a:lnTo>
                      <a:pt x="880" y="508"/>
                    </a:lnTo>
                    <a:cubicBezTo>
                      <a:pt x="868" y="337"/>
                      <a:pt x="860" y="170"/>
                      <a:pt x="849" y="0"/>
                    </a:cubicBezTo>
                    <a:lnTo>
                      <a:pt x="8" y="4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48"/>
              <p:cNvSpPr>
                <a:spLocks/>
              </p:cNvSpPr>
              <p:nvPr/>
            </p:nvSpPr>
            <p:spPr bwMode="auto">
              <a:xfrm>
                <a:off x="4309" y="1305"/>
                <a:ext cx="335" cy="471"/>
              </a:xfrm>
              <a:custGeom>
                <a:avLst/>
                <a:gdLst>
                  <a:gd name="T0" fmla="*/ 7 w 1200"/>
                  <a:gd name="T1" fmla="*/ 65 h 912"/>
                  <a:gd name="T2" fmla="*/ 0 w 1200"/>
                  <a:gd name="T3" fmla="*/ 34 h 912"/>
                  <a:gd name="T4" fmla="*/ 0 w 1200"/>
                  <a:gd name="T5" fmla="*/ 0 h 912"/>
                  <a:gd name="T6" fmla="*/ 7 w 1200"/>
                  <a:gd name="T7" fmla="*/ 28 h 912"/>
                  <a:gd name="T8" fmla="*/ 7 w 1200"/>
                  <a:gd name="T9" fmla="*/ 65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912"/>
                  <a:gd name="T17" fmla="*/ 1200 w 1200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912">
                    <a:moveTo>
                      <a:pt x="1200" y="912"/>
                    </a:moveTo>
                    <a:lnTo>
                      <a:pt x="48" y="472"/>
                    </a:lnTo>
                    <a:lnTo>
                      <a:pt x="0" y="0"/>
                    </a:lnTo>
                    <a:lnTo>
                      <a:pt x="1192" y="400"/>
                    </a:lnTo>
                    <a:lnTo>
                      <a:pt x="1200" y="9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49"/>
              <p:cNvSpPr>
                <a:spLocks/>
              </p:cNvSpPr>
              <p:nvPr/>
            </p:nvSpPr>
            <p:spPr bwMode="auto">
              <a:xfrm>
                <a:off x="4312" y="1200"/>
                <a:ext cx="569" cy="109"/>
              </a:xfrm>
              <a:custGeom>
                <a:avLst/>
                <a:gdLst>
                  <a:gd name="T0" fmla="*/ 0 w 2039"/>
                  <a:gd name="T1" fmla="*/ 15 h 212"/>
                  <a:gd name="T2" fmla="*/ 2 w 2039"/>
                  <a:gd name="T3" fmla="*/ 8 h 212"/>
                  <a:gd name="T4" fmla="*/ 4 w 2039"/>
                  <a:gd name="T5" fmla="*/ 3 h 212"/>
                  <a:gd name="T6" fmla="*/ 8 w 2039"/>
                  <a:gd name="T7" fmla="*/ 1 h 212"/>
                  <a:gd name="T8" fmla="*/ 9 w 2039"/>
                  <a:gd name="T9" fmla="*/ 2 h 212"/>
                  <a:gd name="T10" fmla="*/ 12 w 2039"/>
                  <a:gd name="T11" fmla="*/ 8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39"/>
                  <a:gd name="T19" fmla="*/ 0 h 212"/>
                  <a:gd name="T20" fmla="*/ 2039 w 2039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39" h="212">
                    <a:moveTo>
                      <a:pt x="0" y="212"/>
                    </a:moveTo>
                    <a:cubicBezTo>
                      <a:pt x="55" y="196"/>
                      <a:pt x="224" y="137"/>
                      <a:pt x="330" y="109"/>
                    </a:cubicBezTo>
                    <a:cubicBezTo>
                      <a:pt x="436" y="81"/>
                      <a:pt x="486" y="61"/>
                      <a:pt x="637" y="43"/>
                    </a:cubicBezTo>
                    <a:cubicBezTo>
                      <a:pt x="788" y="25"/>
                      <a:pt x="1083" y="3"/>
                      <a:pt x="1236" y="1"/>
                    </a:cubicBezTo>
                    <a:cubicBezTo>
                      <a:pt x="1388" y="0"/>
                      <a:pt x="1417" y="13"/>
                      <a:pt x="1551" y="31"/>
                    </a:cubicBezTo>
                    <a:cubicBezTo>
                      <a:pt x="1685" y="49"/>
                      <a:pt x="1937" y="92"/>
                      <a:pt x="2039" y="10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50"/>
              <p:cNvSpPr>
                <a:spLocks/>
              </p:cNvSpPr>
              <p:nvPr/>
            </p:nvSpPr>
            <p:spPr bwMode="auto">
              <a:xfrm>
                <a:off x="4387" y="1439"/>
                <a:ext cx="15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51"/>
              <p:cNvSpPr>
                <a:spLocks/>
              </p:cNvSpPr>
              <p:nvPr/>
            </p:nvSpPr>
            <p:spPr bwMode="auto">
              <a:xfrm>
                <a:off x="4430" y="1483"/>
                <a:ext cx="15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52"/>
              <p:cNvSpPr>
                <a:spLocks/>
              </p:cNvSpPr>
              <p:nvPr/>
            </p:nvSpPr>
            <p:spPr bwMode="auto">
              <a:xfrm>
                <a:off x="4546" y="1607"/>
                <a:ext cx="15" cy="39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453"/>
              <p:cNvSpPr>
                <a:spLocks/>
              </p:cNvSpPr>
              <p:nvPr/>
            </p:nvSpPr>
            <p:spPr bwMode="auto">
              <a:xfrm>
                <a:off x="4721" y="1516"/>
                <a:ext cx="23" cy="48"/>
              </a:xfrm>
              <a:custGeom>
                <a:avLst/>
                <a:gdLst>
                  <a:gd name="T0" fmla="*/ 1 w 53"/>
                  <a:gd name="T1" fmla="*/ 2 h 77"/>
                  <a:gd name="T2" fmla="*/ 1 w 53"/>
                  <a:gd name="T3" fmla="*/ 0 h 77"/>
                  <a:gd name="T4" fmla="*/ 0 w 53"/>
                  <a:gd name="T5" fmla="*/ 2 h 77"/>
                  <a:gd name="T6" fmla="*/ 0 w 53"/>
                  <a:gd name="T7" fmla="*/ 8 h 77"/>
                  <a:gd name="T8" fmla="*/ 2 w 53"/>
                  <a:gd name="T9" fmla="*/ 10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454"/>
              <p:cNvSpPr>
                <a:spLocks/>
              </p:cNvSpPr>
              <p:nvPr/>
            </p:nvSpPr>
            <p:spPr bwMode="auto">
              <a:xfrm>
                <a:off x="4819" y="1384"/>
                <a:ext cx="28" cy="64"/>
              </a:xfrm>
              <a:custGeom>
                <a:avLst/>
                <a:gdLst>
                  <a:gd name="T0" fmla="*/ 3 w 53"/>
                  <a:gd name="T1" fmla="*/ 8 h 77"/>
                  <a:gd name="T2" fmla="*/ 2 w 53"/>
                  <a:gd name="T3" fmla="*/ 0 h 77"/>
                  <a:gd name="T4" fmla="*/ 1 w 53"/>
                  <a:gd name="T5" fmla="*/ 8 h 77"/>
                  <a:gd name="T6" fmla="*/ 1 w 53"/>
                  <a:gd name="T7" fmla="*/ 26 h 77"/>
                  <a:gd name="T8" fmla="*/ 4 w 53"/>
                  <a:gd name="T9" fmla="*/ 32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455"/>
              <p:cNvSpPr>
                <a:spLocks/>
              </p:cNvSpPr>
              <p:nvPr/>
            </p:nvSpPr>
            <p:spPr bwMode="auto">
              <a:xfrm flipH="1">
                <a:off x="4797" y="1524"/>
                <a:ext cx="14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56"/>
              <p:cNvSpPr>
                <a:spLocks/>
              </p:cNvSpPr>
              <p:nvPr/>
            </p:nvSpPr>
            <p:spPr bwMode="auto">
              <a:xfrm>
                <a:off x="4676" y="1665"/>
                <a:ext cx="15" cy="39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457"/>
              <p:cNvSpPr>
                <a:spLocks/>
              </p:cNvSpPr>
              <p:nvPr/>
            </p:nvSpPr>
            <p:spPr bwMode="auto">
              <a:xfrm>
                <a:off x="4533" y="1285"/>
                <a:ext cx="33" cy="64"/>
              </a:xfrm>
              <a:custGeom>
                <a:avLst/>
                <a:gdLst>
                  <a:gd name="T0" fmla="*/ 6 w 53"/>
                  <a:gd name="T1" fmla="*/ 8 h 77"/>
                  <a:gd name="T2" fmla="*/ 4 w 53"/>
                  <a:gd name="T3" fmla="*/ 0 h 77"/>
                  <a:gd name="T4" fmla="*/ 1 w 53"/>
                  <a:gd name="T5" fmla="*/ 8 h 77"/>
                  <a:gd name="T6" fmla="*/ 1 w 53"/>
                  <a:gd name="T7" fmla="*/ 26 h 77"/>
                  <a:gd name="T8" fmla="*/ 7 w 53"/>
                  <a:gd name="T9" fmla="*/ 32 h 77"/>
                  <a:gd name="T10" fmla="*/ 4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" name="Group 458"/>
              <p:cNvGrpSpPr>
                <a:grpSpLocks/>
              </p:cNvGrpSpPr>
              <p:nvPr/>
            </p:nvGrpSpPr>
            <p:grpSpPr bwMode="auto">
              <a:xfrm>
                <a:off x="4950" y="1248"/>
                <a:ext cx="770" cy="487"/>
                <a:chOff x="3868" y="888"/>
                <a:chExt cx="1478" cy="1308"/>
              </a:xfrm>
            </p:grpSpPr>
            <p:sp>
              <p:nvSpPr>
                <p:cNvPr id="84" name="Freeform 459"/>
                <p:cNvSpPr>
                  <a:spLocks/>
                </p:cNvSpPr>
                <p:nvPr/>
              </p:nvSpPr>
              <p:spPr bwMode="auto">
                <a:xfrm>
                  <a:off x="3868" y="888"/>
                  <a:ext cx="1120" cy="1308"/>
                </a:xfrm>
                <a:custGeom>
                  <a:avLst/>
                  <a:gdLst>
                    <a:gd name="T0" fmla="*/ 876 w 1120"/>
                    <a:gd name="T1" fmla="*/ 0 h 1308"/>
                    <a:gd name="T2" fmla="*/ 0 w 1120"/>
                    <a:gd name="T3" fmla="*/ 508 h 1308"/>
                    <a:gd name="T4" fmla="*/ 1120 w 1120"/>
                    <a:gd name="T5" fmla="*/ 820 h 1308"/>
                    <a:gd name="T6" fmla="*/ 1120 w 1120"/>
                    <a:gd name="T7" fmla="*/ 1308 h 1308"/>
                    <a:gd name="T8" fmla="*/ 36 w 1120"/>
                    <a:gd name="T9" fmla="*/ 1016 h 1308"/>
                    <a:gd name="T10" fmla="*/ 8 w 1120"/>
                    <a:gd name="T11" fmla="*/ 508 h 1308"/>
                    <a:gd name="T12" fmla="*/ 32 w 1120"/>
                    <a:gd name="T13" fmla="*/ 1020 h 1308"/>
                    <a:gd name="T14" fmla="*/ 880 w 1120"/>
                    <a:gd name="T15" fmla="*/ 488 h 1308"/>
                    <a:gd name="T16" fmla="*/ 876 w 1120"/>
                    <a:gd name="T17" fmla="*/ 0 h 13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0"/>
                    <a:gd name="T28" fmla="*/ 0 h 1308"/>
                    <a:gd name="T29" fmla="*/ 1120 w 1120"/>
                    <a:gd name="T30" fmla="*/ 1308 h 13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0" h="1308">
                      <a:moveTo>
                        <a:pt x="876" y="0"/>
                      </a:moveTo>
                      <a:lnTo>
                        <a:pt x="0" y="508"/>
                      </a:lnTo>
                      <a:lnTo>
                        <a:pt x="1120" y="820"/>
                      </a:lnTo>
                      <a:lnTo>
                        <a:pt x="1120" y="1308"/>
                      </a:lnTo>
                      <a:lnTo>
                        <a:pt x="36" y="1016"/>
                      </a:lnTo>
                      <a:lnTo>
                        <a:pt x="8" y="508"/>
                      </a:lnTo>
                      <a:lnTo>
                        <a:pt x="32" y="1020"/>
                      </a:lnTo>
                      <a:lnTo>
                        <a:pt x="880" y="488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460"/>
                <p:cNvSpPr>
                  <a:spLocks/>
                </p:cNvSpPr>
                <p:nvPr/>
              </p:nvSpPr>
              <p:spPr bwMode="auto">
                <a:xfrm>
                  <a:off x="4744" y="896"/>
                  <a:ext cx="586" cy="828"/>
                </a:xfrm>
                <a:custGeom>
                  <a:avLst/>
                  <a:gdLst>
                    <a:gd name="T0" fmla="*/ 0 w 586"/>
                    <a:gd name="T1" fmla="*/ 0 h 828"/>
                    <a:gd name="T2" fmla="*/ 204 w 586"/>
                    <a:gd name="T3" fmla="*/ 72 h 828"/>
                    <a:gd name="T4" fmla="*/ 388 w 586"/>
                    <a:gd name="T5" fmla="*/ 172 h 828"/>
                    <a:gd name="T6" fmla="*/ 532 w 586"/>
                    <a:gd name="T7" fmla="*/ 300 h 828"/>
                    <a:gd name="T8" fmla="*/ 584 w 586"/>
                    <a:gd name="T9" fmla="*/ 464 h 828"/>
                    <a:gd name="T10" fmla="*/ 544 w 586"/>
                    <a:gd name="T11" fmla="*/ 596 h 828"/>
                    <a:gd name="T12" fmla="*/ 456 w 586"/>
                    <a:gd name="T13" fmla="*/ 688 h 828"/>
                    <a:gd name="T14" fmla="*/ 428 w 586"/>
                    <a:gd name="T15" fmla="*/ 708 h 828"/>
                    <a:gd name="T16" fmla="*/ 324 w 586"/>
                    <a:gd name="T17" fmla="*/ 788 h 828"/>
                    <a:gd name="T18" fmla="*/ 244 w 586"/>
                    <a:gd name="T19" fmla="*/ 828 h 8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828"/>
                    <a:gd name="T32" fmla="*/ 586 w 586"/>
                    <a:gd name="T33" fmla="*/ 828 h 8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828">
                      <a:moveTo>
                        <a:pt x="0" y="0"/>
                      </a:moveTo>
                      <a:cubicBezTo>
                        <a:pt x="34" y="12"/>
                        <a:pt x="139" y="43"/>
                        <a:pt x="204" y="72"/>
                      </a:cubicBezTo>
                      <a:cubicBezTo>
                        <a:pt x="269" y="101"/>
                        <a:pt x="333" y="134"/>
                        <a:pt x="388" y="172"/>
                      </a:cubicBezTo>
                      <a:cubicBezTo>
                        <a:pt x="443" y="210"/>
                        <a:pt x="499" y="251"/>
                        <a:pt x="532" y="300"/>
                      </a:cubicBezTo>
                      <a:cubicBezTo>
                        <a:pt x="565" y="349"/>
                        <a:pt x="582" y="415"/>
                        <a:pt x="584" y="464"/>
                      </a:cubicBezTo>
                      <a:cubicBezTo>
                        <a:pt x="586" y="513"/>
                        <a:pt x="565" y="559"/>
                        <a:pt x="544" y="596"/>
                      </a:cubicBezTo>
                      <a:cubicBezTo>
                        <a:pt x="523" y="633"/>
                        <a:pt x="475" y="669"/>
                        <a:pt x="456" y="688"/>
                      </a:cubicBezTo>
                      <a:cubicBezTo>
                        <a:pt x="437" y="707"/>
                        <a:pt x="450" y="691"/>
                        <a:pt x="428" y="708"/>
                      </a:cubicBezTo>
                      <a:cubicBezTo>
                        <a:pt x="406" y="725"/>
                        <a:pt x="355" y="768"/>
                        <a:pt x="324" y="788"/>
                      </a:cubicBezTo>
                      <a:cubicBezTo>
                        <a:pt x="293" y="808"/>
                        <a:pt x="268" y="818"/>
                        <a:pt x="244" y="8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Freeform 461"/>
                <p:cNvSpPr>
                  <a:spLocks/>
                </p:cNvSpPr>
                <p:nvPr/>
              </p:nvSpPr>
              <p:spPr bwMode="auto">
                <a:xfrm>
                  <a:off x="4748" y="1376"/>
                  <a:ext cx="595" cy="816"/>
                </a:xfrm>
                <a:custGeom>
                  <a:avLst/>
                  <a:gdLst>
                    <a:gd name="T0" fmla="*/ 0 w 595"/>
                    <a:gd name="T1" fmla="*/ 0 h 816"/>
                    <a:gd name="T2" fmla="*/ 220 w 595"/>
                    <a:gd name="T3" fmla="*/ 76 h 816"/>
                    <a:gd name="T4" fmla="*/ 400 w 595"/>
                    <a:gd name="T5" fmla="*/ 172 h 816"/>
                    <a:gd name="T6" fmla="*/ 532 w 595"/>
                    <a:gd name="T7" fmla="*/ 292 h 816"/>
                    <a:gd name="T8" fmla="*/ 592 w 595"/>
                    <a:gd name="T9" fmla="*/ 452 h 816"/>
                    <a:gd name="T10" fmla="*/ 552 w 595"/>
                    <a:gd name="T11" fmla="*/ 588 h 816"/>
                    <a:gd name="T12" fmla="*/ 440 w 595"/>
                    <a:gd name="T13" fmla="*/ 708 h 816"/>
                    <a:gd name="T14" fmla="*/ 332 w 595"/>
                    <a:gd name="T15" fmla="*/ 776 h 816"/>
                    <a:gd name="T16" fmla="*/ 248 w 595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5"/>
                    <a:gd name="T28" fmla="*/ 0 h 816"/>
                    <a:gd name="T29" fmla="*/ 595 w 595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5" h="816">
                      <a:moveTo>
                        <a:pt x="0" y="0"/>
                      </a:moveTo>
                      <a:cubicBezTo>
                        <a:pt x="37" y="13"/>
                        <a:pt x="153" y="47"/>
                        <a:pt x="220" y="76"/>
                      </a:cubicBezTo>
                      <a:cubicBezTo>
                        <a:pt x="287" y="105"/>
                        <a:pt x="348" y="136"/>
                        <a:pt x="400" y="172"/>
                      </a:cubicBezTo>
                      <a:cubicBezTo>
                        <a:pt x="452" y="208"/>
                        <a:pt x="500" y="245"/>
                        <a:pt x="532" y="292"/>
                      </a:cubicBezTo>
                      <a:cubicBezTo>
                        <a:pt x="564" y="339"/>
                        <a:pt x="589" y="403"/>
                        <a:pt x="592" y="452"/>
                      </a:cubicBezTo>
                      <a:cubicBezTo>
                        <a:pt x="595" y="501"/>
                        <a:pt x="577" y="545"/>
                        <a:pt x="552" y="588"/>
                      </a:cubicBezTo>
                      <a:cubicBezTo>
                        <a:pt x="527" y="631"/>
                        <a:pt x="477" y="677"/>
                        <a:pt x="440" y="708"/>
                      </a:cubicBezTo>
                      <a:cubicBezTo>
                        <a:pt x="403" y="739"/>
                        <a:pt x="364" y="758"/>
                        <a:pt x="332" y="776"/>
                      </a:cubicBezTo>
                      <a:cubicBezTo>
                        <a:pt x="300" y="794"/>
                        <a:pt x="266" y="808"/>
                        <a:pt x="248" y="8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462"/>
                <p:cNvSpPr>
                  <a:spLocks/>
                </p:cNvSpPr>
                <p:nvPr/>
              </p:nvSpPr>
              <p:spPr bwMode="auto">
                <a:xfrm>
                  <a:off x="5320" y="1312"/>
                  <a:ext cx="26" cy="533"/>
                </a:xfrm>
                <a:custGeom>
                  <a:avLst/>
                  <a:gdLst>
                    <a:gd name="T0" fmla="*/ 0 w 26"/>
                    <a:gd name="T1" fmla="*/ 0 h 533"/>
                    <a:gd name="T2" fmla="*/ 26 w 26"/>
                    <a:gd name="T3" fmla="*/ 533 h 533"/>
                    <a:gd name="T4" fmla="*/ 0 60000 65536"/>
                    <a:gd name="T5" fmla="*/ 0 60000 65536"/>
                    <a:gd name="T6" fmla="*/ 0 w 26"/>
                    <a:gd name="T7" fmla="*/ 0 h 533"/>
                    <a:gd name="T8" fmla="*/ 26 w 26"/>
                    <a:gd name="T9" fmla="*/ 533 h 53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533">
                      <a:moveTo>
                        <a:pt x="0" y="0"/>
                      </a:moveTo>
                      <a:lnTo>
                        <a:pt x="26" y="53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463"/>
                <p:cNvSpPr>
                  <a:spLocks/>
                </p:cNvSpPr>
                <p:nvPr/>
              </p:nvSpPr>
              <p:spPr bwMode="auto">
                <a:xfrm>
                  <a:off x="3870" y="897"/>
                  <a:ext cx="1458" cy="816"/>
                </a:xfrm>
                <a:custGeom>
                  <a:avLst/>
                  <a:gdLst>
                    <a:gd name="T0" fmla="*/ 858 w 1458"/>
                    <a:gd name="T1" fmla="*/ 0 h 816"/>
                    <a:gd name="T2" fmla="*/ 0 w 1458"/>
                    <a:gd name="T3" fmla="*/ 498 h 816"/>
                    <a:gd name="T4" fmla="*/ 1134 w 1458"/>
                    <a:gd name="T5" fmla="*/ 816 h 816"/>
                    <a:gd name="T6" fmla="*/ 1258 w 1458"/>
                    <a:gd name="T7" fmla="*/ 751 h 816"/>
                    <a:gd name="T8" fmla="*/ 1374 w 1458"/>
                    <a:gd name="T9" fmla="*/ 648 h 816"/>
                    <a:gd name="T10" fmla="*/ 1428 w 1458"/>
                    <a:gd name="T11" fmla="*/ 594 h 816"/>
                    <a:gd name="T12" fmla="*/ 1458 w 1458"/>
                    <a:gd name="T13" fmla="*/ 498 h 816"/>
                    <a:gd name="T14" fmla="*/ 1452 w 1458"/>
                    <a:gd name="T15" fmla="*/ 396 h 816"/>
                    <a:gd name="T16" fmla="*/ 1386 w 1458"/>
                    <a:gd name="T17" fmla="*/ 271 h 816"/>
                    <a:gd name="T18" fmla="*/ 1254 w 1458"/>
                    <a:gd name="T19" fmla="*/ 162 h 816"/>
                    <a:gd name="T20" fmla="*/ 1098 w 1458"/>
                    <a:gd name="T21" fmla="*/ 79 h 816"/>
                    <a:gd name="T22" fmla="*/ 1002 w 1458"/>
                    <a:gd name="T23" fmla="*/ 47 h 816"/>
                    <a:gd name="T24" fmla="*/ 858 w 1458"/>
                    <a:gd name="T25" fmla="*/ 0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58"/>
                    <a:gd name="T40" fmla="*/ 0 h 816"/>
                    <a:gd name="T41" fmla="*/ 1458 w 1458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58" h="816">
                      <a:moveTo>
                        <a:pt x="858" y="0"/>
                      </a:moveTo>
                      <a:lnTo>
                        <a:pt x="0" y="498"/>
                      </a:lnTo>
                      <a:lnTo>
                        <a:pt x="1134" y="816"/>
                      </a:lnTo>
                      <a:lnTo>
                        <a:pt x="1258" y="751"/>
                      </a:lnTo>
                      <a:lnTo>
                        <a:pt x="1374" y="648"/>
                      </a:lnTo>
                      <a:lnTo>
                        <a:pt x="1428" y="594"/>
                      </a:lnTo>
                      <a:lnTo>
                        <a:pt x="1458" y="498"/>
                      </a:lnTo>
                      <a:lnTo>
                        <a:pt x="1452" y="396"/>
                      </a:lnTo>
                      <a:lnTo>
                        <a:pt x="1386" y="271"/>
                      </a:lnTo>
                      <a:lnTo>
                        <a:pt x="1254" y="162"/>
                      </a:lnTo>
                      <a:lnTo>
                        <a:pt x="1098" y="79"/>
                      </a:lnTo>
                      <a:lnTo>
                        <a:pt x="1002" y="47"/>
                      </a:lnTo>
                      <a:lnTo>
                        <a:pt x="85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464"/>
                <p:cNvSpPr>
                  <a:spLocks/>
                </p:cNvSpPr>
                <p:nvPr/>
              </p:nvSpPr>
              <p:spPr bwMode="auto">
                <a:xfrm>
                  <a:off x="3870" y="1401"/>
                  <a:ext cx="1116" cy="792"/>
                </a:xfrm>
                <a:custGeom>
                  <a:avLst/>
                  <a:gdLst>
                    <a:gd name="T0" fmla="*/ 0 w 1116"/>
                    <a:gd name="T1" fmla="*/ 0 h 792"/>
                    <a:gd name="T2" fmla="*/ 1116 w 1116"/>
                    <a:gd name="T3" fmla="*/ 312 h 792"/>
                    <a:gd name="T4" fmla="*/ 1116 w 1116"/>
                    <a:gd name="T5" fmla="*/ 792 h 792"/>
                    <a:gd name="T6" fmla="*/ 36 w 1116"/>
                    <a:gd name="T7" fmla="*/ 504 h 792"/>
                    <a:gd name="T8" fmla="*/ 0 w 1116"/>
                    <a:gd name="T9" fmla="*/ 0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6"/>
                    <a:gd name="T16" fmla="*/ 0 h 792"/>
                    <a:gd name="T17" fmla="*/ 1116 w 1116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6" h="792">
                      <a:moveTo>
                        <a:pt x="0" y="0"/>
                      </a:moveTo>
                      <a:lnTo>
                        <a:pt x="1116" y="312"/>
                      </a:lnTo>
                      <a:lnTo>
                        <a:pt x="1116" y="792"/>
                      </a:lnTo>
                      <a:lnTo>
                        <a:pt x="36" y="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465"/>
                <p:cNvSpPr>
                  <a:spLocks/>
                </p:cNvSpPr>
                <p:nvPr/>
              </p:nvSpPr>
              <p:spPr bwMode="auto">
                <a:xfrm>
                  <a:off x="4992" y="1401"/>
                  <a:ext cx="354" cy="792"/>
                </a:xfrm>
                <a:custGeom>
                  <a:avLst/>
                  <a:gdLst>
                    <a:gd name="T0" fmla="*/ 0 w 354"/>
                    <a:gd name="T1" fmla="*/ 318 h 792"/>
                    <a:gd name="T2" fmla="*/ 6 w 354"/>
                    <a:gd name="T3" fmla="*/ 792 h 792"/>
                    <a:gd name="T4" fmla="*/ 66 w 354"/>
                    <a:gd name="T5" fmla="*/ 756 h 792"/>
                    <a:gd name="T6" fmla="*/ 126 w 354"/>
                    <a:gd name="T7" fmla="*/ 726 h 792"/>
                    <a:gd name="T8" fmla="*/ 204 w 354"/>
                    <a:gd name="T9" fmla="*/ 672 h 792"/>
                    <a:gd name="T10" fmla="*/ 240 w 354"/>
                    <a:gd name="T11" fmla="*/ 636 h 792"/>
                    <a:gd name="T12" fmla="*/ 288 w 354"/>
                    <a:gd name="T13" fmla="*/ 588 h 792"/>
                    <a:gd name="T14" fmla="*/ 324 w 354"/>
                    <a:gd name="T15" fmla="*/ 522 h 792"/>
                    <a:gd name="T16" fmla="*/ 354 w 354"/>
                    <a:gd name="T17" fmla="*/ 450 h 792"/>
                    <a:gd name="T18" fmla="*/ 330 w 354"/>
                    <a:gd name="T19" fmla="*/ 0 h 792"/>
                    <a:gd name="T20" fmla="*/ 312 w 354"/>
                    <a:gd name="T21" fmla="*/ 78 h 792"/>
                    <a:gd name="T22" fmla="*/ 252 w 354"/>
                    <a:gd name="T23" fmla="*/ 150 h 792"/>
                    <a:gd name="T24" fmla="*/ 180 w 354"/>
                    <a:gd name="T25" fmla="*/ 210 h 792"/>
                    <a:gd name="T26" fmla="*/ 90 w 354"/>
                    <a:gd name="T27" fmla="*/ 264 h 792"/>
                    <a:gd name="T28" fmla="*/ 30 w 354"/>
                    <a:gd name="T29" fmla="*/ 300 h 792"/>
                    <a:gd name="T30" fmla="*/ 0 w 354"/>
                    <a:gd name="T31" fmla="*/ 318 h 7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54"/>
                    <a:gd name="T49" fmla="*/ 0 h 792"/>
                    <a:gd name="T50" fmla="*/ 354 w 354"/>
                    <a:gd name="T51" fmla="*/ 792 h 7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54" h="792">
                      <a:moveTo>
                        <a:pt x="0" y="318"/>
                      </a:moveTo>
                      <a:lnTo>
                        <a:pt x="6" y="792"/>
                      </a:lnTo>
                      <a:lnTo>
                        <a:pt x="66" y="756"/>
                      </a:lnTo>
                      <a:lnTo>
                        <a:pt x="126" y="726"/>
                      </a:lnTo>
                      <a:lnTo>
                        <a:pt x="204" y="672"/>
                      </a:lnTo>
                      <a:lnTo>
                        <a:pt x="240" y="636"/>
                      </a:lnTo>
                      <a:lnTo>
                        <a:pt x="288" y="588"/>
                      </a:lnTo>
                      <a:lnTo>
                        <a:pt x="324" y="522"/>
                      </a:lnTo>
                      <a:lnTo>
                        <a:pt x="354" y="450"/>
                      </a:lnTo>
                      <a:lnTo>
                        <a:pt x="330" y="0"/>
                      </a:lnTo>
                      <a:lnTo>
                        <a:pt x="312" y="78"/>
                      </a:lnTo>
                      <a:lnTo>
                        <a:pt x="252" y="150"/>
                      </a:lnTo>
                      <a:lnTo>
                        <a:pt x="180" y="210"/>
                      </a:lnTo>
                      <a:lnTo>
                        <a:pt x="90" y="264"/>
                      </a:lnTo>
                      <a:lnTo>
                        <a:pt x="30" y="300"/>
                      </a:lnTo>
                      <a:lnTo>
                        <a:pt x="0" y="3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466"/>
                <p:cNvSpPr>
                  <a:spLocks/>
                </p:cNvSpPr>
                <p:nvPr/>
              </p:nvSpPr>
              <p:spPr bwMode="auto">
                <a:xfrm>
                  <a:off x="5187" y="1620"/>
                  <a:ext cx="117" cy="125"/>
                </a:xfrm>
                <a:custGeom>
                  <a:avLst/>
                  <a:gdLst>
                    <a:gd name="T0" fmla="*/ 848 w 53"/>
                    <a:gd name="T1" fmla="*/ 123 h 77"/>
                    <a:gd name="T2" fmla="*/ 711 w 53"/>
                    <a:gd name="T3" fmla="*/ 0 h 77"/>
                    <a:gd name="T4" fmla="*/ 278 w 53"/>
                    <a:gd name="T5" fmla="*/ 123 h 77"/>
                    <a:gd name="T6" fmla="*/ 141 w 53"/>
                    <a:gd name="T7" fmla="*/ 377 h 77"/>
                    <a:gd name="T8" fmla="*/ 1159 w 53"/>
                    <a:gd name="T9" fmla="*/ 472 h 77"/>
                    <a:gd name="T10" fmla="*/ 71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467"/>
                <p:cNvSpPr>
                  <a:spLocks/>
                </p:cNvSpPr>
                <p:nvPr/>
              </p:nvSpPr>
              <p:spPr bwMode="auto">
                <a:xfrm>
                  <a:off x="4021" y="1586"/>
                  <a:ext cx="85" cy="93"/>
                </a:xfrm>
                <a:custGeom>
                  <a:avLst/>
                  <a:gdLst>
                    <a:gd name="T0" fmla="*/ 239 w 53"/>
                    <a:gd name="T1" fmla="*/ 40 h 77"/>
                    <a:gd name="T2" fmla="*/ 197 w 53"/>
                    <a:gd name="T3" fmla="*/ 0 h 77"/>
                    <a:gd name="T4" fmla="*/ 77 w 53"/>
                    <a:gd name="T5" fmla="*/ 40 h 77"/>
                    <a:gd name="T6" fmla="*/ 42 w 53"/>
                    <a:gd name="T7" fmla="*/ 115 h 77"/>
                    <a:gd name="T8" fmla="*/ 327 w 53"/>
                    <a:gd name="T9" fmla="*/ 145 h 77"/>
                    <a:gd name="T10" fmla="*/ 197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468"/>
                <p:cNvSpPr>
                  <a:spLocks/>
                </p:cNvSpPr>
                <p:nvPr/>
              </p:nvSpPr>
              <p:spPr bwMode="auto">
                <a:xfrm>
                  <a:off x="4459" y="1686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469"/>
                <p:cNvSpPr>
                  <a:spLocks/>
                </p:cNvSpPr>
                <p:nvPr/>
              </p:nvSpPr>
              <p:spPr bwMode="auto">
                <a:xfrm flipH="1">
                  <a:off x="4411" y="1754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" name="Freeform 470"/>
              <p:cNvSpPr>
                <a:spLocks/>
              </p:cNvSpPr>
              <p:nvPr/>
            </p:nvSpPr>
            <p:spPr bwMode="auto">
              <a:xfrm>
                <a:off x="5530" y="1431"/>
                <a:ext cx="60" cy="47"/>
              </a:xfrm>
              <a:custGeom>
                <a:avLst/>
                <a:gdLst>
                  <a:gd name="T0" fmla="*/ 59 w 53"/>
                  <a:gd name="T1" fmla="*/ 2 h 77"/>
                  <a:gd name="T2" fmla="*/ 49 w 53"/>
                  <a:gd name="T3" fmla="*/ 0 h 77"/>
                  <a:gd name="T4" fmla="*/ 20 w 53"/>
                  <a:gd name="T5" fmla="*/ 2 h 77"/>
                  <a:gd name="T6" fmla="*/ 10 w 53"/>
                  <a:gd name="T7" fmla="*/ 7 h 77"/>
                  <a:gd name="T8" fmla="*/ 79 w 53"/>
                  <a:gd name="T9" fmla="*/ 10 h 77"/>
                  <a:gd name="T10" fmla="*/ 49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471"/>
              <p:cNvSpPr>
                <a:spLocks/>
              </p:cNvSpPr>
              <p:nvPr/>
            </p:nvSpPr>
            <p:spPr bwMode="auto">
              <a:xfrm>
                <a:off x="5484" y="1444"/>
                <a:ext cx="27" cy="29"/>
              </a:xfrm>
              <a:custGeom>
                <a:avLst/>
                <a:gdLst>
                  <a:gd name="T0" fmla="*/ 3 w 53"/>
                  <a:gd name="T1" fmla="*/ 0 h 77"/>
                  <a:gd name="T2" fmla="*/ 2 w 53"/>
                  <a:gd name="T3" fmla="*/ 0 h 77"/>
                  <a:gd name="T4" fmla="*/ 1 w 53"/>
                  <a:gd name="T5" fmla="*/ 0 h 77"/>
                  <a:gd name="T6" fmla="*/ 1 w 53"/>
                  <a:gd name="T7" fmla="*/ 1 h 77"/>
                  <a:gd name="T8" fmla="*/ 4 w 53"/>
                  <a:gd name="T9" fmla="*/ 2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472"/>
              <p:cNvSpPr>
                <a:spLocks/>
              </p:cNvSpPr>
              <p:nvPr/>
            </p:nvSpPr>
            <p:spPr bwMode="auto">
              <a:xfrm flipH="1">
                <a:off x="5492" y="1404"/>
                <a:ext cx="28" cy="28"/>
              </a:xfrm>
              <a:custGeom>
                <a:avLst/>
                <a:gdLst>
                  <a:gd name="T0" fmla="*/ 3 w 53"/>
                  <a:gd name="T1" fmla="*/ 0 h 77"/>
                  <a:gd name="T2" fmla="*/ 2 w 53"/>
                  <a:gd name="T3" fmla="*/ 0 h 77"/>
                  <a:gd name="T4" fmla="*/ 1 w 53"/>
                  <a:gd name="T5" fmla="*/ 0 h 77"/>
                  <a:gd name="T6" fmla="*/ 1 w 53"/>
                  <a:gd name="T7" fmla="*/ 1 h 77"/>
                  <a:gd name="T8" fmla="*/ 4 w 53"/>
                  <a:gd name="T9" fmla="*/ 1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4" name="Group 473"/>
              <p:cNvGrpSpPr>
                <a:grpSpLocks/>
              </p:cNvGrpSpPr>
              <p:nvPr/>
            </p:nvGrpSpPr>
            <p:grpSpPr bwMode="auto">
              <a:xfrm>
                <a:off x="4578" y="1440"/>
                <a:ext cx="633" cy="417"/>
                <a:chOff x="4578" y="1440"/>
                <a:chExt cx="633" cy="417"/>
              </a:xfrm>
            </p:grpSpPr>
            <p:sp>
              <p:nvSpPr>
                <p:cNvPr id="65" name="Freeform 474"/>
                <p:cNvSpPr>
                  <a:spLocks/>
                </p:cNvSpPr>
                <p:nvPr/>
              </p:nvSpPr>
              <p:spPr bwMode="auto">
                <a:xfrm>
                  <a:off x="4578" y="1440"/>
                  <a:ext cx="280" cy="374"/>
                </a:xfrm>
                <a:custGeom>
                  <a:avLst/>
                  <a:gdLst>
                    <a:gd name="T0" fmla="*/ 9 w 880"/>
                    <a:gd name="T1" fmla="*/ 0 h 920"/>
                    <a:gd name="T2" fmla="*/ 0 w 880"/>
                    <a:gd name="T3" fmla="*/ 12 h 920"/>
                    <a:gd name="T4" fmla="*/ 0 w 880"/>
                    <a:gd name="T5" fmla="*/ 25 h 920"/>
                    <a:gd name="T6" fmla="*/ 9 w 880"/>
                    <a:gd name="T7" fmla="*/ 14 h 920"/>
                    <a:gd name="T8" fmla="*/ 9 w 880"/>
                    <a:gd name="T9" fmla="*/ 0 h 9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920"/>
                    <a:gd name="T17" fmla="*/ 880 w 880"/>
                    <a:gd name="T18" fmla="*/ 920 h 9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920">
                      <a:moveTo>
                        <a:pt x="856" y="0"/>
                      </a:moveTo>
                      <a:lnTo>
                        <a:pt x="0" y="440"/>
                      </a:lnTo>
                      <a:lnTo>
                        <a:pt x="16" y="920"/>
                      </a:lnTo>
                      <a:lnTo>
                        <a:pt x="880" y="528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475"/>
                <p:cNvSpPr>
                  <a:spLocks/>
                </p:cNvSpPr>
                <p:nvPr/>
              </p:nvSpPr>
              <p:spPr bwMode="auto">
                <a:xfrm>
                  <a:off x="4850" y="1440"/>
                  <a:ext cx="356" cy="338"/>
                </a:xfrm>
                <a:custGeom>
                  <a:avLst/>
                  <a:gdLst>
                    <a:gd name="T0" fmla="*/ 0 w 1120"/>
                    <a:gd name="T1" fmla="*/ 0 h 832"/>
                    <a:gd name="T2" fmla="*/ 11 w 1120"/>
                    <a:gd name="T3" fmla="*/ 9 h 832"/>
                    <a:gd name="T4" fmla="*/ 11 w 1120"/>
                    <a:gd name="T5" fmla="*/ 23 h 832"/>
                    <a:gd name="T6" fmla="*/ 0 w 1120"/>
                    <a:gd name="T7" fmla="*/ 14 h 8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0"/>
                    <a:gd name="T13" fmla="*/ 0 h 832"/>
                    <a:gd name="T14" fmla="*/ 1120 w 1120"/>
                    <a:gd name="T15" fmla="*/ 832 h 8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0" h="832">
                      <a:moveTo>
                        <a:pt x="0" y="0"/>
                      </a:moveTo>
                      <a:lnTo>
                        <a:pt x="1112" y="320"/>
                      </a:lnTo>
                      <a:cubicBezTo>
                        <a:pt x="1115" y="491"/>
                        <a:pt x="1117" y="661"/>
                        <a:pt x="1120" y="832"/>
                      </a:cubicBezTo>
                      <a:lnTo>
                        <a:pt x="16" y="52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476"/>
                <p:cNvSpPr>
                  <a:spLocks/>
                </p:cNvSpPr>
                <p:nvPr/>
              </p:nvSpPr>
              <p:spPr bwMode="auto">
                <a:xfrm>
                  <a:off x="4578" y="1576"/>
                  <a:ext cx="628" cy="86"/>
                </a:xfrm>
                <a:custGeom>
                  <a:avLst/>
                  <a:gdLst>
                    <a:gd name="T0" fmla="*/ 0 w 1976"/>
                    <a:gd name="T1" fmla="*/ 3 h 211"/>
                    <a:gd name="T2" fmla="*/ 3 w 1976"/>
                    <a:gd name="T3" fmla="*/ 4 h 211"/>
                    <a:gd name="T4" fmla="*/ 6 w 1976"/>
                    <a:gd name="T5" fmla="*/ 5 h 211"/>
                    <a:gd name="T6" fmla="*/ 12 w 1976"/>
                    <a:gd name="T7" fmla="*/ 5 h 211"/>
                    <a:gd name="T8" fmla="*/ 16 w 1976"/>
                    <a:gd name="T9" fmla="*/ 4 h 211"/>
                    <a:gd name="T10" fmla="*/ 20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477"/>
                <p:cNvSpPr>
                  <a:spLocks/>
                </p:cNvSpPr>
                <p:nvPr/>
              </p:nvSpPr>
              <p:spPr bwMode="auto">
                <a:xfrm>
                  <a:off x="4583" y="1771"/>
                  <a:ext cx="628" cy="86"/>
                </a:xfrm>
                <a:custGeom>
                  <a:avLst/>
                  <a:gdLst>
                    <a:gd name="T0" fmla="*/ 0 w 1976"/>
                    <a:gd name="T1" fmla="*/ 3 h 211"/>
                    <a:gd name="T2" fmla="*/ 3 w 1976"/>
                    <a:gd name="T3" fmla="*/ 4 h 211"/>
                    <a:gd name="T4" fmla="*/ 6 w 1976"/>
                    <a:gd name="T5" fmla="*/ 5 h 211"/>
                    <a:gd name="T6" fmla="*/ 12 w 1976"/>
                    <a:gd name="T7" fmla="*/ 5 h 211"/>
                    <a:gd name="T8" fmla="*/ 16 w 1976"/>
                    <a:gd name="T9" fmla="*/ 4 h 211"/>
                    <a:gd name="T10" fmla="*/ 20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478"/>
                <p:cNvSpPr>
                  <a:spLocks/>
                </p:cNvSpPr>
                <p:nvPr/>
              </p:nvSpPr>
              <p:spPr bwMode="auto">
                <a:xfrm>
                  <a:off x="4578" y="1570"/>
                  <a:ext cx="625" cy="286"/>
                </a:xfrm>
                <a:custGeom>
                  <a:avLst/>
                  <a:gdLst>
                    <a:gd name="T0" fmla="*/ 20 w 1968"/>
                    <a:gd name="T1" fmla="*/ 13 h 704"/>
                    <a:gd name="T2" fmla="*/ 20 w 1968"/>
                    <a:gd name="T3" fmla="*/ 0 h 704"/>
                    <a:gd name="T4" fmla="*/ 18 w 1968"/>
                    <a:gd name="T5" fmla="*/ 2 h 704"/>
                    <a:gd name="T6" fmla="*/ 16 w 1968"/>
                    <a:gd name="T7" fmla="*/ 4 h 704"/>
                    <a:gd name="T8" fmla="*/ 13 w 1968"/>
                    <a:gd name="T9" fmla="*/ 6 h 704"/>
                    <a:gd name="T10" fmla="*/ 10 w 1968"/>
                    <a:gd name="T11" fmla="*/ 6 h 704"/>
                    <a:gd name="T12" fmla="*/ 8 w 1968"/>
                    <a:gd name="T13" fmla="*/ 6 h 704"/>
                    <a:gd name="T14" fmla="*/ 5 w 1968"/>
                    <a:gd name="T15" fmla="*/ 6 h 704"/>
                    <a:gd name="T16" fmla="*/ 3 w 1968"/>
                    <a:gd name="T17" fmla="*/ 5 h 704"/>
                    <a:gd name="T18" fmla="*/ 1 w 1968"/>
                    <a:gd name="T19" fmla="*/ 4 h 704"/>
                    <a:gd name="T20" fmla="*/ 0 w 1968"/>
                    <a:gd name="T21" fmla="*/ 4 h 704"/>
                    <a:gd name="T22" fmla="*/ 0 w 1968"/>
                    <a:gd name="T23" fmla="*/ 17 h 704"/>
                    <a:gd name="T24" fmla="*/ 2 w 1968"/>
                    <a:gd name="T25" fmla="*/ 17 h 704"/>
                    <a:gd name="T26" fmla="*/ 4 w 1968"/>
                    <a:gd name="T27" fmla="*/ 18 h 704"/>
                    <a:gd name="T28" fmla="*/ 5 w 1968"/>
                    <a:gd name="T29" fmla="*/ 19 h 704"/>
                    <a:gd name="T30" fmla="*/ 6 w 1968"/>
                    <a:gd name="T31" fmla="*/ 19 h 704"/>
                    <a:gd name="T32" fmla="*/ 8 w 1968"/>
                    <a:gd name="T33" fmla="*/ 19 h 704"/>
                    <a:gd name="T34" fmla="*/ 10 w 1968"/>
                    <a:gd name="T35" fmla="*/ 19 h 704"/>
                    <a:gd name="T36" fmla="*/ 11 w 1968"/>
                    <a:gd name="T37" fmla="*/ 19 h 704"/>
                    <a:gd name="T38" fmla="*/ 13 w 1968"/>
                    <a:gd name="T39" fmla="*/ 19 h 704"/>
                    <a:gd name="T40" fmla="*/ 14 w 1968"/>
                    <a:gd name="T41" fmla="*/ 18 h 704"/>
                    <a:gd name="T42" fmla="*/ 16 w 1968"/>
                    <a:gd name="T43" fmla="*/ 17 h 704"/>
                    <a:gd name="T44" fmla="*/ 17 w 1968"/>
                    <a:gd name="T45" fmla="*/ 16 h 704"/>
                    <a:gd name="T46" fmla="*/ 18 w 1968"/>
                    <a:gd name="T47" fmla="*/ 15 h 704"/>
                    <a:gd name="T48" fmla="*/ 19 w 1968"/>
                    <a:gd name="T49" fmla="*/ 14 h 704"/>
                    <a:gd name="T50" fmla="*/ 20 w 1968"/>
                    <a:gd name="T51" fmla="*/ 13 h 70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68"/>
                    <a:gd name="T79" fmla="*/ 0 h 704"/>
                    <a:gd name="T80" fmla="*/ 1968 w 1968"/>
                    <a:gd name="T81" fmla="*/ 704 h 70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68" h="704">
                      <a:moveTo>
                        <a:pt x="1968" y="496"/>
                      </a:moveTo>
                      <a:lnTo>
                        <a:pt x="1968" y="0"/>
                      </a:lnTo>
                      <a:lnTo>
                        <a:pt x="1808" y="80"/>
                      </a:lnTo>
                      <a:lnTo>
                        <a:pt x="1552" y="144"/>
                      </a:lnTo>
                      <a:lnTo>
                        <a:pt x="1248" y="208"/>
                      </a:lnTo>
                      <a:lnTo>
                        <a:pt x="1008" y="224"/>
                      </a:lnTo>
                      <a:lnTo>
                        <a:pt x="768" y="224"/>
                      </a:lnTo>
                      <a:lnTo>
                        <a:pt x="528" y="208"/>
                      </a:lnTo>
                      <a:lnTo>
                        <a:pt x="272" y="176"/>
                      </a:lnTo>
                      <a:lnTo>
                        <a:pt x="128" y="144"/>
                      </a:lnTo>
                      <a:lnTo>
                        <a:pt x="0" y="128"/>
                      </a:lnTo>
                      <a:lnTo>
                        <a:pt x="16" y="608"/>
                      </a:lnTo>
                      <a:lnTo>
                        <a:pt x="192" y="640"/>
                      </a:lnTo>
                      <a:lnTo>
                        <a:pt x="368" y="672"/>
                      </a:lnTo>
                      <a:lnTo>
                        <a:pt x="480" y="688"/>
                      </a:lnTo>
                      <a:lnTo>
                        <a:pt x="592" y="688"/>
                      </a:lnTo>
                      <a:lnTo>
                        <a:pt x="768" y="704"/>
                      </a:lnTo>
                      <a:lnTo>
                        <a:pt x="928" y="704"/>
                      </a:lnTo>
                      <a:lnTo>
                        <a:pt x="1072" y="704"/>
                      </a:lnTo>
                      <a:lnTo>
                        <a:pt x="1264" y="688"/>
                      </a:lnTo>
                      <a:lnTo>
                        <a:pt x="1392" y="672"/>
                      </a:lnTo>
                      <a:lnTo>
                        <a:pt x="1536" y="640"/>
                      </a:lnTo>
                      <a:lnTo>
                        <a:pt x="1712" y="592"/>
                      </a:lnTo>
                      <a:lnTo>
                        <a:pt x="1824" y="560"/>
                      </a:lnTo>
                      <a:lnTo>
                        <a:pt x="1904" y="528"/>
                      </a:lnTo>
                      <a:lnTo>
                        <a:pt x="1968" y="4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479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0 w 1936"/>
                    <a:gd name="T1" fmla="*/ 8 h 528"/>
                    <a:gd name="T2" fmla="*/ 9 w 1936"/>
                    <a:gd name="T3" fmla="*/ 0 h 528"/>
                    <a:gd name="T4" fmla="*/ 0 w 1936"/>
                    <a:gd name="T5" fmla="*/ 12 h 528"/>
                    <a:gd name="T6" fmla="*/ 2 w 1936"/>
                    <a:gd name="T7" fmla="*/ 13 h 528"/>
                    <a:gd name="T8" fmla="*/ 5 w 1936"/>
                    <a:gd name="T9" fmla="*/ 14 h 528"/>
                    <a:gd name="T10" fmla="*/ 8 w 1936"/>
                    <a:gd name="T11" fmla="*/ 14 h 528"/>
                    <a:gd name="T12" fmla="*/ 12 w 1936"/>
                    <a:gd name="T13" fmla="*/ 14 h 528"/>
                    <a:gd name="T14" fmla="*/ 14 w 1936"/>
                    <a:gd name="T15" fmla="*/ 13 h 528"/>
                    <a:gd name="T16" fmla="*/ 16 w 1936"/>
                    <a:gd name="T17" fmla="*/ 13 h 528"/>
                    <a:gd name="T18" fmla="*/ 17 w 1936"/>
                    <a:gd name="T19" fmla="*/ 11 h 528"/>
                    <a:gd name="T20" fmla="*/ 19 w 1936"/>
                    <a:gd name="T21" fmla="*/ 10 h 528"/>
                    <a:gd name="T22" fmla="*/ 20 w 1936"/>
                    <a:gd name="T23" fmla="*/ 8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480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481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482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483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0 w 1936"/>
                    <a:gd name="T1" fmla="*/ 8 h 528"/>
                    <a:gd name="T2" fmla="*/ 9 w 1936"/>
                    <a:gd name="T3" fmla="*/ 0 h 528"/>
                    <a:gd name="T4" fmla="*/ 0 w 1936"/>
                    <a:gd name="T5" fmla="*/ 12 h 528"/>
                    <a:gd name="T6" fmla="*/ 2 w 1936"/>
                    <a:gd name="T7" fmla="*/ 13 h 528"/>
                    <a:gd name="T8" fmla="*/ 5 w 1936"/>
                    <a:gd name="T9" fmla="*/ 14 h 528"/>
                    <a:gd name="T10" fmla="*/ 8 w 1936"/>
                    <a:gd name="T11" fmla="*/ 14 h 528"/>
                    <a:gd name="T12" fmla="*/ 12 w 1936"/>
                    <a:gd name="T13" fmla="*/ 14 h 528"/>
                    <a:gd name="T14" fmla="*/ 14 w 1936"/>
                    <a:gd name="T15" fmla="*/ 13 h 528"/>
                    <a:gd name="T16" fmla="*/ 16 w 1936"/>
                    <a:gd name="T17" fmla="*/ 13 h 528"/>
                    <a:gd name="T18" fmla="*/ 17 w 1936"/>
                    <a:gd name="T19" fmla="*/ 11 h 528"/>
                    <a:gd name="T20" fmla="*/ 19 w 1936"/>
                    <a:gd name="T21" fmla="*/ 10 h 528"/>
                    <a:gd name="T22" fmla="*/ 20 w 1936"/>
                    <a:gd name="T23" fmla="*/ 8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484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485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486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487"/>
                <p:cNvSpPr>
                  <a:spLocks/>
                </p:cNvSpPr>
                <p:nvPr/>
              </p:nvSpPr>
              <p:spPr bwMode="auto">
                <a:xfrm>
                  <a:off x="5030" y="1720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488"/>
                <p:cNvSpPr>
                  <a:spLocks/>
                </p:cNvSpPr>
                <p:nvPr/>
              </p:nvSpPr>
              <p:spPr bwMode="auto">
                <a:xfrm>
                  <a:off x="5148" y="1644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489"/>
                <p:cNvSpPr>
                  <a:spLocks/>
                </p:cNvSpPr>
                <p:nvPr/>
              </p:nvSpPr>
              <p:spPr bwMode="auto">
                <a:xfrm flipH="1">
                  <a:off x="5118" y="1710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490"/>
                <p:cNvSpPr>
                  <a:spLocks/>
                </p:cNvSpPr>
                <p:nvPr/>
              </p:nvSpPr>
              <p:spPr bwMode="auto">
                <a:xfrm>
                  <a:off x="4608" y="1746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491"/>
                <p:cNvSpPr>
                  <a:spLocks/>
                </p:cNvSpPr>
                <p:nvPr/>
              </p:nvSpPr>
              <p:spPr bwMode="auto">
                <a:xfrm>
                  <a:off x="4726" y="1670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492"/>
                <p:cNvSpPr>
                  <a:spLocks/>
                </p:cNvSpPr>
                <p:nvPr/>
              </p:nvSpPr>
              <p:spPr bwMode="auto">
                <a:xfrm flipH="1">
                  <a:off x="4696" y="1736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3" name="TextBox 262"/>
            <p:cNvSpPr txBox="1"/>
            <p:nvPr/>
          </p:nvSpPr>
          <p:spPr>
            <a:xfrm>
              <a:off x="2071670" y="2428868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750 г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929190" y="1142984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42910" y="4071942"/>
            <a:ext cx="4286280" cy="2370725"/>
            <a:chOff x="642910" y="4071942"/>
            <a:chExt cx="4286280" cy="2370725"/>
          </a:xfrm>
        </p:grpSpPr>
        <p:grpSp>
          <p:nvGrpSpPr>
            <p:cNvPr id="265" name="Группа 264"/>
            <p:cNvGrpSpPr/>
            <p:nvPr/>
          </p:nvGrpSpPr>
          <p:grpSpPr>
            <a:xfrm>
              <a:off x="642910" y="4929198"/>
              <a:ext cx="4286280" cy="1365327"/>
              <a:chOff x="2500298" y="1571612"/>
              <a:chExt cx="4286280" cy="1365327"/>
            </a:xfrm>
          </p:grpSpPr>
          <p:sp>
            <p:nvSpPr>
              <p:cNvPr id="266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267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79" cy="722385"/>
                <a:chOff x="288" y="2736"/>
                <a:chExt cx="5088" cy="768"/>
              </a:xfrm>
            </p:grpSpPr>
            <p:grpSp>
              <p:nvGrpSpPr>
                <p:cNvPr id="268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73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9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71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0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9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5" name="Group 572"/>
            <p:cNvGrpSpPr>
              <a:grpSpLocks/>
            </p:cNvGrpSpPr>
            <p:nvPr/>
          </p:nvGrpSpPr>
          <p:grpSpPr bwMode="auto">
            <a:xfrm>
              <a:off x="642910" y="4071942"/>
              <a:ext cx="1857388" cy="1285884"/>
              <a:chOff x="3120" y="2336"/>
              <a:chExt cx="2496" cy="1600"/>
            </a:xfrm>
          </p:grpSpPr>
          <p:grpSp>
            <p:nvGrpSpPr>
              <p:cNvPr id="96" name="Group 573"/>
              <p:cNvGrpSpPr>
                <a:grpSpLocks/>
              </p:cNvGrpSpPr>
              <p:nvPr/>
            </p:nvGrpSpPr>
            <p:grpSpPr bwMode="auto">
              <a:xfrm>
                <a:off x="3120" y="2848"/>
                <a:ext cx="2344" cy="1088"/>
                <a:chOff x="3120" y="2848"/>
                <a:chExt cx="2344" cy="1088"/>
              </a:xfrm>
            </p:grpSpPr>
            <p:sp>
              <p:nvSpPr>
                <p:cNvPr id="250" name="Freeform 574"/>
                <p:cNvSpPr>
                  <a:spLocks/>
                </p:cNvSpPr>
                <p:nvPr/>
              </p:nvSpPr>
              <p:spPr bwMode="auto">
                <a:xfrm>
                  <a:off x="3120" y="3189"/>
                  <a:ext cx="2344" cy="747"/>
                </a:xfrm>
                <a:custGeom>
                  <a:avLst/>
                  <a:gdLst>
                    <a:gd name="T0" fmla="*/ 0 w 2344"/>
                    <a:gd name="T1" fmla="*/ 82 h 680"/>
                    <a:gd name="T2" fmla="*/ 272 w 2344"/>
                    <a:gd name="T3" fmla="*/ 571 h 680"/>
                    <a:gd name="T4" fmla="*/ 792 w 2344"/>
                    <a:gd name="T5" fmla="*/ 932 h 680"/>
                    <a:gd name="T6" fmla="*/ 1640 w 2344"/>
                    <a:gd name="T7" fmla="*/ 919 h 680"/>
                    <a:gd name="T8" fmla="*/ 2080 w 2344"/>
                    <a:gd name="T9" fmla="*/ 571 h 680"/>
                    <a:gd name="T10" fmla="*/ 2344 w 2344"/>
                    <a:gd name="T11" fmla="*/ 0 h 6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4"/>
                    <a:gd name="T19" fmla="*/ 0 h 680"/>
                    <a:gd name="T20" fmla="*/ 2344 w 2344"/>
                    <a:gd name="T21" fmla="*/ 680 h 6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33CCCC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Oval 575"/>
                <p:cNvSpPr>
                  <a:spLocks noChangeArrowheads="1"/>
                </p:cNvSpPr>
                <p:nvPr/>
              </p:nvSpPr>
              <p:spPr bwMode="auto">
                <a:xfrm>
                  <a:off x="3120" y="2848"/>
                  <a:ext cx="2344" cy="7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BE0E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pic>
              <p:nvPicPr>
                <p:cNvPr id="252" name="Picture 576" descr="uz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568" y="3626"/>
                  <a:ext cx="149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7" name="Group 577"/>
              <p:cNvGrpSpPr>
                <a:grpSpLocks/>
              </p:cNvGrpSpPr>
              <p:nvPr/>
            </p:nvGrpSpPr>
            <p:grpSpPr bwMode="auto">
              <a:xfrm rot="18935610" flipH="1">
                <a:off x="3888" y="2336"/>
                <a:ext cx="1136" cy="904"/>
                <a:chOff x="2768" y="1472"/>
                <a:chExt cx="1136" cy="904"/>
              </a:xfrm>
            </p:grpSpPr>
            <p:sp>
              <p:nvSpPr>
                <p:cNvPr id="200" name="Freeform 578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579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2" name="Group 580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243" name="Freeform 581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4" name="Freeform 582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5" name="Freeform 583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" name="Freeform 584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7" name="Freeform 585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586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Freeform 587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3" name="Freeform 588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589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Freeform 590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Freeform 591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592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593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594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595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596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597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598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599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600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601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602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Freeform 603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604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605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Freeform 606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Freeform 607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Freeform 608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609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610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Freeform 611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612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Freeform 613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614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Freeform 615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Freeform 616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Freeform 617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Freeform 618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Freeform 619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Freeform 620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Freeform 621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622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623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624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625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626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Freeform 627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" name="Group 628"/>
              <p:cNvGrpSpPr>
                <a:grpSpLocks/>
              </p:cNvGrpSpPr>
              <p:nvPr/>
            </p:nvGrpSpPr>
            <p:grpSpPr bwMode="auto">
              <a:xfrm rot="230669" flipH="1">
                <a:off x="4480" y="2462"/>
                <a:ext cx="1136" cy="904"/>
                <a:chOff x="2768" y="1472"/>
                <a:chExt cx="1136" cy="904"/>
              </a:xfrm>
            </p:grpSpPr>
            <p:sp>
              <p:nvSpPr>
                <p:cNvPr id="150" name="Freeform 629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630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2" name="Group 631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93" name="Freeform 632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633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Freeform 634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635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636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Freeform 637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638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" name="Freeform 639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640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641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642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643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644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645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646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647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648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649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Freeform 650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651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652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Freeform 653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654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655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656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657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Freeform 658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659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660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661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" name="Freeform 662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663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664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Freeform 665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666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667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668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669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Freeform 670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Freeform 671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672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673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674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675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676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677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Freeform 678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679"/>
              <p:cNvGrpSpPr>
                <a:grpSpLocks/>
              </p:cNvGrpSpPr>
              <p:nvPr/>
            </p:nvGrpSpPr>
            <p:grpSpPr bwMode="auto">
              <a:xfrm rot="-563445">
                <a:off x="3312" y="2514"/>
                <a:ext cx="1136" cy="904"/>
                <a:chOff x="2768" y="1472"/>
                <a:chExt cx="1136" cy="904"/>
              </a:xfrm>
            </p:grpSpPr>
            <p:sp>
              <p:nvSpPr>
                <p:cNvPr id="100" name="Freeform 680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681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2" name="Group 682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43" name="Freeform 683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684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685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6" name="Freeform 686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Freeform 687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Freeform 688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Freeform 689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" name="Freeform 690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691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692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693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694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695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696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697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698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699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700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701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702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703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704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705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706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707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708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709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710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711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712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713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714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715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716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717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718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719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720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721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722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723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Freeform 724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725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726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727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728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729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75" name="TextBox 274"/>
            <p:cNvSpPr txBox="1"/>
            <p:nvPr/>
          </p:nvSpPr>
          <p:spPr>
            <a:xfrm>
              <a:off x="714348" y="5857892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425 г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571868" y="4286256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4429124" y="3071810"/>
            <a:ext cx="4286280" cy="2013535"/>
            <a:chOff x="4429124" y="3071810"/>
            <a:chExt cx="4286280" cy="2013535"/>
          </a:xfrm>
        </p:grpSpPr>
        <p:grpSp>
          <p:nvGrpSpPr>
            <p:cNvPr id="6" name="Group 939"/>
            <p:cNvGrpSpPr>
              <a:grpSpLocks/>
            </p:cNvGrpSpPr>
            <p:nvPr/>
          </p:nvGrpSpPr>
          <p:grpSpPr bwMode="auto">
            <a:xfrm rot="1477406">
              <a:off x="4644508" y="3234845"/>
              <a:ext cx="1700213" cy="1062038"/>
              <a:chOff x="1634" y="1704"/>
              <a:chExt cx="1097" cy="732"/>
            </a:xfrm>
          </p:grpSpPr>
          <p:sp>
            <p:nvSpPr>
              <p:cNvPr id="7" name="Freeform 940"/>
              <p:cNvSpPr>
                <a:spLocks/>
              </p:cNvSpPr>
              <p:nvPr/>
            </p:nvSpPr>
            <p:spPr bwMode="auto">
              <a:xfrm rot="-1237793">
                <a:off x="1654" y="2010"/>
                <a:ext cx="673" cy="384"/>
              </a:xfrm>
              <a:custGeom>
                <a:avLst/>
                <a:gdLst>
                  <a:gd name="T0" fmla="*/ 30 w 940"/>
                  <a:gd name="T1" fmla="*/ 0 h 543"/>
                  <a:gd name="T2" fmla="*/ 10 w 940"/>
                  <a:gd name="T3" fmla="*/ 94 h 543"/>
                  <a:gd name="T4" fmla="*/ 87 w 940"/>
                  <a:gd name="T5" fmla="*/ 130 h 543"/>
                  <a:gd name="T6" fmla="*/ 247 w 940"/>
                  <a:gd name="T7" fmla="*/ 128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941"/>
              <p:cNvGrpSpPr>
                <a:grpSpLocks/>
              </p:cNvGrpSpPr>
              <p:nvPr/>
            </p:nvGrpSpPr>
            <p:grpSpPr bwMode="auto">
              <a:xfrm>
                <a:off x="1634" y="1704"/>
                <a:ext cx="1097" cy="732"/>
                <a:chOff x="1650" y="2104"/>
                <a:chExt cx="1097" cy="732"/>
              </a:xfrm>
            </p:grpSpPr>
            <p:grpSp>
              <p:nvGrpSpPr>
                <p:cNvPr id="9" name="Group 942"/>
                <p:cNvGrpSpPr>
                  <a:grpSpLocks/>
                </p:cNvGrpSpPr>
                <p:nvPr/>
              </p:nvGrpSpPr>
              <p:grpSpPr bwMode="auto">
                <a:xfrm rot="-1237793">
                  <a:off x="1704" y="2160"/>
                  <a:ext cx="1043" cy="535"/>
                  <a:chOff x="704" y="1584"/>
                  <a:chExt cx="1456" cy="756"/>
                </a:xfrm>
              </p:grpSpPr>
              <p:sp>
                <p:nvSpPr>
                  <p:cNvPr id="42" name="Freeform 943"/>
                  <p:cNvSpPr>
                    <a:spLocks/>
                  </p:cNvSpPr>
                  <p:nvPr/>
                </p:nvSpPr>
                <p:spPr bwMode="auto">
                  <a:xfrm>
                    <a:off x="704" y="1632"/>
                    <a:ext cx="1440" cy="708"/>
                  </a:xfrm>
                  <a:custGeom>
                    <a:avLst/>
                    <a:gdLst>
                      <a:gd name="T0" fmla="*/ 0 w 1440"/>
                      <a:gd name="T1" fmla="*/ 176 h 708"/>
                      <a:gd name="T2" fmla="*/ 360 w 1440"/>
                      <a:gd name="T3" fmla="*/ 608 h 708"/>
                      <a:gd name="T4" fmla="*/ 848 w 1440"/>
                      <a:gd name="T5" fmla="*/ 680 h 708"/>
                      <a:gd name="T6" fmla="*/ 1272 w 1440"/>
                      <a:gd name="T7" fmla="*/ 440 h 708"/>
                      <a:gd name="T8" fmla="*/ 1440 w 1440"/>
                      <a:gd name="T9" fmla="*/ 0 h 7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0"/>
                      <a:gd name="T16" fmla="*/ 0 h 708"/>
                      <a:gd name="T17" fmla="*/ 1440 w 1440"/>
                      <a:gd name="T18" fmla="*/ 708 h 7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0" h="708">
                        <a:moveTo>
                          <a:pt x="0" y="176"/>
                        </a:moveTo>
                        <a:cubicBezTo>
                          <a:pt x="57" y="248"/>
                          <a:pt x="219" y="524"/>
                          <a:pt x="360" y="608"/>
                        </a:cubicBezTo>
                        <a:cubicBezTo>
                          <a:pt x="501" y="692"/>
                          <a:pt x="696" y="708"/>
                          <a:pt x="848" y="680"/>
                        </a:cubicBezTo>
                        <a:cubicBezTo>
                          <a:pt x="1000" y="652"/>
                          <a:pt x="1173" y="553"/>
                          <a:pt x="1272" y="440"/>
                        </a:cubicBezTo>
                        <a:cubicBezTo>
                          <a:pt x="1371" y="327"/>
                          <a:pt x="1405" y="92"/>
                          <a:pt x="1440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944"/>
                  <p:cNvSpPr>
                    <a:spLocks/>
                  </p:cNvSpPr>
                  <p:nvPr/>
                </p:nvSpPr>
                <p:spPr bwMode="auto">
                  <a:xfrm>
                    <a:off x="712" y="1584"/>
                    <a:ext cx="1448" cy="216"/>
                  </a:xfrm>
                  <a:custGeom>
                    <a:avLst/>
                    <a:gdLst>
                      <a:gd name="T0" fmla="*/ 0 w 1448"/>
                      <a:gd name="T1" fmla="*/ 216 h 216"/>
                      <a:gd name="T2" fmla="*/ 424 w 1448"/>
                      <a:gd name="T3" fmla="*/ 120 h 216"/>
                      <a:gd name="T4" fmla="*/ 816 w 1448"/>
                      <a:gd name="T5" fmla="*/ 40 h 216"/>
                      <a:gd name="T6" fmla="*/ 880 w 1448"/>
                      <a:gd name="T7" fmla="*/ 96 h 216"/>
                      <a:gd name="T8" fmla="*/ 952 w 1448"/>
                      <a:gd name="T9" fmla="*/ 0 h 216"/>
                      <a:gd name="T10" fmla="*/ 1448 w 1448"/>
                      <a:gd name="T11" fmla="*/ 48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8"/>
                      <a:gd name="T19" fmla="*/ 0 h 216"/>
                      <a:gd name="T20" fmla="*/ 1448 w 1448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8" h="216">
                        <a:moveTo>
                          <a:pt x="0" y="216"/>
                        </a:moveTo>
                        <a:lnTo>
                          <a:pt x="424" y="120"/>
                        </a:lnTo>
                        <a:lnTo>
                          <a:pt x="816" y="40"/>
                        </a:lnTo>
                        <a:lnTo>
                          <a:pt x="880" y="96"/>
                        </a:lnTo>
                        <a:lnTo>
                          <a:pt x="952" y="0"/>
                        </a:lnTo>
                        <a:lnTo>
                          <a:pt x="1448" y="4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" name="Freeform 945"/>
                <p:cNvSpPr>
                  <a:spLocks/>
                </p:cNvSpPr>
                <p:nvPr/>
              </p:nvSpPr>
              <p:spPr bwMode="auto">
                <a:xfrm rot="-1237793">
                  <a:off x="1729" y="2458"/>
                  <a:ext cx="244" cy="378"/>
                </a:xfrm>
                <a:custGeom>
                  <a:avLst/>
                  <a:gdLst>
                    <a:gd name="T0" fmla="*/ 11 w 341"/>
                    <a:gd name="T1" fmla="*/ 2 h 534"/>
                    <a:gd name="T2" fmla="*/ 8 w 341"/>
                    <a:gd name="T3" fmla="*/ 45 h 534"/>
                    <a:gd name="T4" fmla="*/ 3 w 341"/>
                    <a:gd name="T5" fmla="*/ 96 h 534"/>
                    <a:gd name="T6" fmla="*/ 9 w 341"/>
                    <a:gd name="T7" fmla="*/ 118 h 534"/>
                    <a:gd name="T8" fmla="*/ 57 w 341"/>
                    <a:gd name="T9" fmla="*/ 130 h 534"/>
                    <a:gd name="T10" fmla="*/ 89 w 341"/>
                    <a:gd name="T11" fmla="*/ 130 h 534"/>
                    <a:gd name="T12" fmla="*/ 59 w 341"/>
                    <a:gd name="T13" fmla="*/ 103 h 534"/>
                    <a:gd name="T14" fmla="*/ 47 w 341"/>
                    <a:gd name="T15" fmla="*/ 77 h 534"/>
                    <a:gd name="T16" fmla="*/ 33 w 341"/>
                    <a:gd name="T17" fmla="*/ 54 h 534"/>
                    <a:gd name="T18" fmla="*/ 23 w 341"/>
                    <a:gd name="T19" fmla="*/ 34 h 534"/>
                    <a:gd name="T20" fmla="*/ 13 w 341"/>
                    <a:gd name="T21" fmla="*/ 11 h 534"/>
                    <a:gd name="T22" fmla="*/ 28 w 341"/>
                    <a:gd name="T23" fmla="*/ 74 h 534"/>
                    <a:gd name="T24" fmla="*/ 37 w 341"/>
                    <a:gd name="T25" fmla="*/ 95 h 534"/>
                    <a:gd name="T26" fmla="*/ 39 w 341"/>
                    <a:gd name="T27" fmla="*/ 125 h 534"/>
                    <a:gd name="T28" fmla="*/ 16 w 341"/>
                    <a:gd name="T29" fmla="*/ 119 h 534"/>
                    <a:gd name="T30" fmla="*/ 13 w 341"/>
                    <a:gd name="T31" fmla="*/ 113 h 534"/>
                    <a:gd name="T32" fmla="*/ 15 w 341"/>
                    <a:gd name="T33" fmla="*/ 102 h 534"/>
                    <a:gd name="T34" fmla="*/ 10 w 341"/>
                    <a:gd name="T35" fmla="*/ 76 h 534"/>
                    <a:gd name="T36" fmla="*/ 19 w 341"/>
                    <a:gd name="T37" fmla="*/ 61 h 534"/>
                    <a:gd name="T38" fmla="*/ 16 w 341"/>
                    <a:gd name="T39" fmla="*/ 34 h 534"/>
                    <a:gd name="T40" fmla="*/ 11 w 341"/>
                    <a:gd name="T41" fmla="*/ 2 h 5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1"/>
                    <a:gd name="T64" fmla="*/ 0 h 534"/>
                    <a:gd name="T65" fmla="*/ 341 w 341"/>
                    <a:gd name="T66" fmla="*/ 534 h 5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1" h="534">
                      <a:moveTo>
                        <a:pt x="40" y="7"/>
                      </a:moveTo>
                      <a:cubicBezTo>
                        <a:pt x="35" y="14"/>
                        <a:pt x="36" y="118"/>
                        <a:pt x="31" y="180"/>
                      </a:cubicBezTo>
                      <a:cubicBezTo>
                        <a:pt x="26" y="242"/>
                        <a:pt x="9" y="334"/>
                        <a:pt x="10" y="382"/>
                      </a:cubicBezTo>
                      <a:cubicBezTo>
                        <a:pt x="11" y="430"/>
                        <a:pt x="0" y="444"/>
                        <a:pt x="34" y="466"/>
                      </a:cubicBezTo>
                      <a:cubicBezTo>
                        <a:pt x="68" y="488"/>
                        <a:pt x="166" y="505"/>
                        <a:pt x="217" y="514"/>
                      </a:cubicBezTo>
                      <a:cubicBezTo>
                        <a:pt x="268" y="523"/>
                        <a:pt x="339" y="534"/>
                        <a:pt x="340" y="517"/>
                      </a:cubicBezTo>
                      <a:cubicBezTo>
                        <a:pt x="341" y="500"/>
                        <a:pt x="250" y="444"/>
                        <a:pt x="223" y="409"/>
                      </a:cubicBezTo>
                      <a:cubicBezTo>
                        <a:pt x="196" y="374"/>
                        <a:pt x="194" y="339"/>
                        <a:pt x="178" y="307"/>
                      </a:cubicBezTo>
                      <a:cubicBezTo>
                        <a:pt x="162" y="275"/>
                        <a:pt x="139" y="243"/>
                        <a:pt x="124" y="214"/>
                      </a:cubicBezTo>
                      <a:cubicBezTo>
                        <a:pt x="109" y="185"/>
                        <a:pt x="100" y="164"/>
                        <a:pt x="88" y="136"/>
                      </a:cubicBezTo>
                      <a:cubicBezTo>
                        <a:pt x="76" y="108"/>
                        <a:pt x="46" y="17"/>
                        <a:pt x="49" y="43"/>
                      </a:cubicBezTo>
                      <a:cubicBezTo>
                        <a:pt x="52" y="69"/>
                        <a:pt x="91" y="239"/>
                        <a:pt x="106" y="295"/>
                      </a:cubicBezTo>
                      <a:cubicBezTo>
                        <a:pt x="121" y="351"/>
                        <a:pt x="135" y="346"/>
                        <a:pt x="142" y="379"/>
                      </a:cubicBezTo>
                      <a:cubicBezTo>
                        <a:pt x="149" y="412"/>
                        <a:pt x="164" y="480"/>
                        <a:pt x="151" y="496"/>
                      </a:cubicBezTo>
                      <a:cubicBezTo>
                        <a:pt x="138" y="512"/>
                        <a:pt x="78" y="482"/>
                        <a:pt x="61" y="475"/>
                      </a:cubicBezTo>
                      <a:cubicBezTo>
                        <a:pt x="44" y="468"/>
                        <a:pt x="49" y="462"/>
                        <a:pt x="49" y="451"/>
                      </a:cubicBezTo>
                      <a:cubicBezTo>
                        <a:pt x="49" y="440"/>
                        <a:pt x="60" y="430"/>
                        <a:pt x="58" y="406"/>
                      </a:cubicBezTo>
                      <a:cubicBezTo>
                        <a:pt x="56" y="382"/>
                        <a:pt x="35" y="331"/>
                        <a:pt x="37" y="304"/>
                      </a:cubicBezTo>
                      <a:cubicBezTo>
                        <a:pt x="39" y="277"/>
                        <a:pt x="69" y="272"/>
                        <a:pt x="73" y="244"/>
                      </a:cubicBezTo>
                      <a:cubicBezTo>
                        <a:pt x="77" y="216"/>
                        <a:pt x="66" y="175"/>
                        <a:pt x="61" y="136"/>
                      </a:cubicBezTo>
                      <a:cubicBezTo>
                        <a:pt x="56" y="97"/>
                        <a:pt x="45" y="0"/>
                        <a:pt x="40" y="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FF00"/>
                    </a:gs>
                    <a:gs pos="100000">
                      <a:srgbClr val="FFFF66"/>
                    </a:gs>
                  </a:gsLst>
                  <a:lin ang="189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946"/>
                <p:cNvSpPr>
                  <a:spLocks/>
                </p:cNvSpPr>
                <p:nvPr/>
              </p:nvSpPr>
              <p:spPr bwMode="auto">
                <a:xfrm rot="-1237793">
                  <a:off x="1889" y="2448"/>
                  <a:ext cx="23" cy="76"/>
                </a:xfrm>
                <a:custGeom>
                  <a:avLst/>
                  <a:gdLst>
                    <a:gd name="T0" fmla="*/ 4 w 33"/>
                    <a:gd name="T1" fmla="*/ 1 h 108"/>
                    <a:gd name="T2" fmla="*/ 1 w 33"/>
                    <a:gd name="T3" fmla="*/ 12 h 108"/>
                    <a:gd name="T4" fmla="*/ 2 w 33"/>
                    <a:gd name="T5" fmla="*/ 25 h 108"/>
                    <a:gd name="T6" fmla="*/ 7 w 33"/>
                    <a:gd name="T7" fmla="*/ 20 h 108"/>
                    <a:gd name="T8" fmla="*/ 4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947"/>
                <p:cNvSpPr>
                  <a:spLocks/>
                </p:cNvSpPr>
                <p:nvPr/>
              </p:nvSpPr>
              <p:spPr bwMode="auto">
                <a:xfrm rot="-163975">
                  <a:off x="1939" y="242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948"/>
                <p:cNvSpPr>
                  <a:spLocks/>
                </p:cNvSpPr>
                <p:nvPr/>
              </p:nvSpPr>
              <p:spPr bwMode="auto">
                <a:xfrm rot="-1603623">
                  <a:off x="1995" y="2405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949"/>
                <p:cNvSpPr>
                  <a:spLocks/>
                </p:cNvSpPr>
                <p:nvPr/>
              </p:nvSpPr>
              <p:spPr bwMode="auto">
                <a:xfrm rot="-1603623">
                  <a:off x="2015" y="250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950"/>
                <p:cNvSpPr>
                  <a:spLocks/>
                </p:cNvSpPr>
                <p:nvPr/>
              </p:nvSpPr>
              <p:spPr bwMode="auto">
                <a:xfrm rot="20362207" flipH="1">
                  <a:off x="2058" y="2484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951"/>
                <p:cNvSpPr>
                  <a:spLocks/>
                </p:cNvSpPr>
                <p:nvPr/>
              </p:nvSpPr>
              <p:spPr bwMode="auto">
                <a:xfrm rot="-676974">
                  <a:off x="2042" y="2385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952"/>
                <p:cNvSpPr>
                  <a:spLocks/>
                </p:cNvSpPr>
                <p:nvPr/>
              </p:nvSpPr>
              <p:spPr bwMode="auto">
                <a:xfrm rot="-1237793">
                  <a:off x="1650" y="2191"/>
                  <a:ext cx="933" cy="166"/>
                </a:xfrm>
                <a:custGeom>
                  <a:avLst/>
                  <a:gdLst>
                    <a:gd name="T0" fmla="*/ 0 w 1302"/>
                    <a:gd name="T1" fmla="*/ 54 h 234"/>
                    <a:gd name="T2" fmla="*/ 215 w 1302"/>
                    <a:gd name="T3" fmla="*/ 11 h 234"/>
                    <a:gd name="T4" fmla="*/ 231 w 1302"/>
                    <a:gd name="T5" fmla="*/ 28 h 234"/>
                    <a:gd name="T6" fmla="*/ 251 w 1302"/>
                    <a:gd name="T7" fmla="*/ 0 h 234"/>
                    <a:gd name="T8" fmla="*/ 326 w 1302"/>
                    <a:gd name="T9" fmla="*/ 6 h 234"/>
                    <a:gd name="T10" fmla="*/ 343 w 1302"/>
                    <a:gd name="T11" fmla="*/ 23 h 234"/>
                    <a:gd name="T12" fmla="*/ 1 w 1302"/>
                    <a:gd name="T13" fmla="*/ 60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2"/>
                    <a:gd name="T22" fmla="*/ 0 h 234"/>
                    <a:gd name="T23" fmla="*/ 1302 w 1302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2" h="234">
                      <a:moveTo>
                        <a:pt x="0" y="213"/>
                      </a:moveTo>
                      <a:lnTo>
                        <a:pt x="816" y="42"/>
                      </a:lnTo>
                      <a:lnTo>
                        <a:pt x="873" y="108"/>
                      </a:lnTo>
                      <a:lnTo>
                        <a:pt x="951" y="0"/>
                      </a:lnTo>
                      <a:lnTo>
                        <a:pt x="1237" y="27"/>
                      </a:lnTo>
                      <a:lnTo>
                        <a:pt x="1302" y="90"/>
                      </a:lnTo>
                      <a:lnTo>
                        <a:pt x="6" y="234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953"/>
                <p:cNvSpPr>
                  <a:spLocks/>
                </p:cNvSpPr>
                <p:nvPr/>
              </p:nvSpPr>
              <p:spPr bwMode="auto">
                <a:xfrm rot="-2387203">
                  <a:off x="2443" y="218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954"/>
                <p:cNvSpPr>
                  <a:spLocks/>
                </p:cNvSpPr>
                <p:nvPr/>
              </p:nvSpPr>
              <p:spPr bwMode="auto">
                <a:xfrm rot="19212797" flipH="1">
                  <a:off x="2435" y="2104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955"/>
                <p:cNvSpPr>
                  <a:spLocks/>
                </p:cNvSpPr>
                <p:nvPr/>
              </p:nvSpPr>
              <p:spPr bwMode="auto">
                <a:xfrm rot="-2387203">
                  <a:off x="2376" y="2195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956"/>
                <p:cNvSpPr>
                  <a:spLocks/>
                </p:cNvSpPr>
                <p:nvPr/>
              </p:nvSpPr>
              <p:spPr bwMode="auto">
                <a:xfrm rot="-2387203">
                  <a:off x="2498" y="229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957"/>
                <p:cNvSpPr>
                  <a:spLocks/>
                </p:cNvSpPr>
                <p:nvPr/>
              </p:nvSpPr>
              <p:spPr bwMode="auto">
                <a:xfrm rot="-2387203">
                  <a:off x="2454" y="2333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958"/>
                <p:cNvSpPr>
                  <a:spLocks/>
                </p:cNvSpPr>
                <p:nvPr/>
              </p:nvSpPr>
              <p:spPr bwMode="auto">
                <a:xfrm rot="-2387203">
                  <a:off x="2409" y="2378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959"/>
                <p:cNvSpPr>
                  <a:spLocks/>
                </p:cNvSpPr>
                <p:nvPr/>
              </p:nvSpPr>
              <p:spPr bwMode="auto">
                <a:xfrm rot="-2387203">
                  <a:off x="2367" y="2423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960"/>
                <p:cNvSpPr>
                  <a:spLocks/>
                </p:cNvSpPr>
                <p:nvPr/>
              </p:nvSpPr>
              <p:spPr bwMode="auto">
                <a:xfrm rot="-2387203">
                  <a:off x="2324" y="2449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961"/>
                <p:cNvSpPr>
                  <a:spLocks/>
                </p:cNvSpPr>
                <p:nvPr/>
              </p:nvSpPr>
              <p:spPr bwMode="auto">
                <a:xfrm rot="20362207" flipH="1">
                  <a:off x="2125" y="254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962"/>
                <p:cNvSpPr>
                  <a:spLocks/>
                </p:cNvSpPr>
                <p:nvPr/>
              </p:nvSpPr>
              <p:spPr bwMode="auto">
                <a:xfrm rot="20362207" flipH="1">
                  <a:off x="2178" y="252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963"/>
                <p:cNvSpPr>
                  <a:spLocks/>
                </p:cNvSpPr>
                <p:nvPr/>
              </p:nvSpPr>
              <p:spPr bwMode="auto">
                <a:xfrm rot="20362207" flipH="1">
                  <a:off x="2248" y="2493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964"/>
                <p:cNvSpPr>
                  <a:spLocks/>
                </p:cNvSpPr>
                <p:nvPr/>
              </p:nvSpPr>
              <p:spPr bwMode="auto">
                <a:xfrm rot="20362207" flipH="1">
                  <a:off x="2367" y="2528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965"/>
                <p:cNvSpPr>
                  <a:spLocks/>
                </p:cNvSpPr>
                <p:nvPr/>
              </p:nvSpPr>
              <p:spPr bwMode="auto">
                <a:xfrm rot="20362207" flipH="1">
                  <a:off x="2083" y="239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966"/>
                <p:cNvSpPr>
                  <a:spLocks/>
                </p:cNvSpPr>
                <p:nvPr/>
              </p:nvSpPr>
              <p:spPr bwMode="auto">
                <a:xfrm rot="-345816">
                  <a:off x="2133" y="2393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967"/>
                <p:cNvSpPr>
                  <a:spLocks/>
                </p:cNvSpPr>
                <p:nvPr/>
              </p:nvSpPr>
              <p:spPr bwMode="auto">
                <a:xfrm rot="-1603623">
                  <a:off x="2170" y="2388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968"/>
                <p:cNvSpPr>
                  <a:spLocks/>
                </p:cNvSpPr>
                <p:nvPr/>
              </p:nvSpPr>
              <p:spPr bwMode="auto">
                <a:xfrm rot="-1603623">
                  <a:off x="2331" y="2309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969"/>
                <p:cNvSpPr>
                  <a:spLocks/>
                </p:cNvSpPr>
                <p:nvPr/>
              </p:nvSpPr>
              <p:spPr bwMode="auto">
                <a:xfrm rot="-2387203">
                  <a:off x="2376" y="2295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970"/>
                <p:cNvSpPr>
                  <a:spLocks/>
                </p:cNvSpPr>
                <p:nvPr/>
              </p:nvSpPr>
              <p:spPr bwMode="auto">
                <a:xfrm rot="-1603623">
                  <a:off x="2209" y="237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971"/>
                <p:cNvSpPr>
                  <a:spLocks/>
                </p:cNvSpPr>
                <p:nvPr/>
              </p:nvSpPr>
              <p:spPr bwMode="auto">
                <a:xfrm rot="-345816">
                  <a:off x="2242" y="236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972"/>
                <p:cNvSpPr>
                  <a:spLocks/>
                </p:cNvSpPr>
                <p:nvPr/>
              </p:nvSpPr>
              <p:spPr bwMode="auto">
                <a:xfrm rot="-1603623">
                  <a:off x="2275" y="235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973"/>
                <p:cNvSpPr>
                  <a:spLocks/>
                </p:cNvSpPr>
                <p:nvPr/>
              </p:nvSpPr>
              <p:spPr bwMode="auto">
                <a:xfrm rot="-1603623">
                  <a:off x="2300" y="2337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974"/>
                <p:cNvSpPr>
                  <a:spLocks/>
                </p:cNvSpPr>
                <p:nvPr/>
              </p:nvSpPr>
              <p:spPr bwMode="auto">
                <a:xfrm rot="-2387203">
                  <a:off x="2370" y="2247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975"/>
                <p:cNvSpPr>
                  <a:spLocks/>
                </p:cNvSpPr>
                <p:nvPr/>
              </p:nvSpPr>
              <p:spPr bwMode="auto">
                <a:xfrm rot="-2387203">
                  <a:off x="2523" y="2192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976"/>
                <p:cNvSpPr>
                  <a:spLocks/>
                </p:cNvSpPr>
                <p:nvPr/>
              </p:nvSpPr>
              <p:spPr bwMode="auto">
                <a:xfrm rot="20362207" flipH="1">
                  <a:off x="2286" y="2477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1" name="Группа 290"/>
            <p:cNvGrpSpPr/>
            <p:nvPr/>
          </p:nvGrpSpPr>
          <p:grpSpPr>
            <a:xfrm>
              <a:off x="4429124" y="3714752"/>
              <a:ext cx="4286280" cy="1370593"/>
              <a:chOff x="4429124" y="3714752"/>
              <a:chExt cx="4286280" cy="1370593"/>
            </a:xfrm>
          </p:grpSpPr>
          <p:grpSp>
            <p:nvGrpSpPr>
              <p:cNvPr id="277" name="Группа 276"/>
              <p:cNvGrpSpPr/>
              <p:nvPr/>
            </p:nvGrpSpPr>
            <p:grpSpPr>
              <a:xfrm>
                <a:off x="4429124" y="3714752"/>
                <a:ext cx="4286280" cy="1365327"/>
                <a:chOff x="2500298" y="1571612"/>
                <a:chExt cx="4286280" cy="1365327"/>
              </a:xfrm>
            </p:grpSpPr>
            <p:sp>
              <p:nvSpPr>
                <p:cNvPr id="278" name="AutoShape 3"/>
                <p:cNvSpPr>
                  <a:spLocks noChangeArrowheads="1"/>
                </p:cNvSpPr>
                <p:nvPr/>
              </p:nvSpPr>
              <p:spPr bwMode="auto">
                <a:xfrm>
                  <a:off x="4071934" y="2000240"/>
                  <a:ext cx="857256" cy="936699"/>
                </a:xfrm>
                <a:prstGeom prst="triangle">
                  <a:avLst>
                    <a:gd name="adj" fmla="val 48144"/>
                  </a:avLst>
                </a:prstGeom>
                <a:gradFill rotWithShape="1">
                  <a:gsLst>
                    <a:gs pos="0">
                      <a:srgbClr val="66FFFF"/>
                    </a:gs>
                    <a:gs pos="50000">
                      <a:srgbClr val="00CCFF"/>
                    </a:gs>
                    <a:gs pos="100000">
                      <a:srgbClr val="66FFFF"/>
                    </a:gs>
                  </a:gsLst>
                  <a:lin ang="189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279" name="Group 4"/>
                <p:cNvGrpSpPr>
                  <a:grpSpLocks/>
                </p:cNvGrpSpPr>
                <p:nvPr/>
              </p:nvGrpSpPr>
              <p:grpSpPr bwMode="auto">
                <a:xfrm>
                  <a:off x="2500298" y="1571612"/>
                  <a:ext cx="4286279" cy="722385"/>
                  <a:chOff x="288" y="2736"/>
                  <a:chExt cx="5088" cy="768"/>
                </a:xfrm>
              </p:grpSpPr>
              <p:grpSp>
                <p:nvGrpSpPr>
                  <p:cNvPr id="28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88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285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6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120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283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4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2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672" cy="19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57150">
                    <a:solidFill>
                      <a:schemeClr val="accent2"/>
                    </a:solidFill>
                    <a:miter lim="800000"/>
                    <a:headEnd type="none" w="lg" len="lg"/>
                    <a:tailEnd type="none" w="lg" len="lg"/>
                  </a:ln>
                  <a:scene3d>
                    <a:camera prst="legacyObliqueTopRight">
                      <a:rot lat="0" lon="2099999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2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87" name="TextBox 286"/>
              <p:cNvSpPr txBox="1"/>
              <p:nvPr/>
            </p:nvSpPr>
            <p:spPr>
              <a:xfrm>
                <a:off x="4786314" y="4500570"/>
                <a:ext cx="13573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375 г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8" name="TextBox 287"/>
            <p:cNvSpPr txBox="1"/>
            <p:nvPr/>
          </p:nvSpPr>
          <p:spPr>
            <a:xfrm>
              <a:off x="7429520" y="3071810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гири потребуются?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Рисунок 43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714612" y="928670"/>
            <a:ext cx="1785950" cy="1714512"/>
          </a:xfrm>
          <a:prstGeom prst="rect">
            <a:avLst/>
          </a:prstGeom>
        </p:spPr>
      </p:pic>
      <p:sp>
        <p:nvSpPr>
          <p:cNvPr id="434" name="TextBox 433"/>
          <p:cNvSpPr txBox="1"/>
          <p:nvPr/>
        </p:nvSpPr>
        <p:spPr>
          <a:xfrm>
            <a:off x="2928926" y="16430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 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8" name="Группа 837"/>
          <p:cNvGrpSpPr/>
          <p:nvPr/>
        </p:nvGrpSpPr>
        <p:grpSpPr>
          <a:xfrm>
            <a:off x="4500562" y="857232"/>
            <a:ext cx="4071966" cy="2428892"/>
            <a:chOff x="4500562" y="857232"/>
            <a:chExt cx="4071966" cy="2428892"/>
          </a:xfrm>
        </p:grpSpPr>
        <p:grpSp>
          <p:nvGrpSpPr>
            <p:cNvPr id="694" name="Группа 693"/>
            <p:cNvGrpSpPr/>
            <p:nvPr/>
          </p:nvGrpSpPr>
          <p:grpSpPr>
            <a:xfrm>
              <a:off x="4500562" y="1000108"/>
              <a:ext cx="4071966" cy="2286016"/>
              <a:chOff x="4143372" y="1000108"/>
              <a:chExt cx="4071966" cy="2286016"/>
            </a:xfrm>
          </p:grpSpPr>
          <p:grpSp>
            <p:nvGrpSpPr>
              <p:cNvPr id="436" name="Group 437"/>
              <p:cNvGrpSpPr>
                <a:grpSpLocks/>
              </p:cNvGrpSpPr>
              <p:nvPr/>
            </p:nvGrpSpPr>
            <p:grpSpPr bwMode="auto">
              <a:xfrm>
                <a:off x="5929322" y="1000108"/>
                <a:ext cx="1500198" cy="785818"/>
                <a:chOff x="664" y="1870"/>
                <a:chExt cx="1346" cy="799"/>
              </a:xfrm>
            </p:grpSpPr>
            <p:grpSp>
              <p:nvGrpSpPr>
                <p:cNvPr id="437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2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73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7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7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7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8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3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67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70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1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2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6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9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61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64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5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6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6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0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6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55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58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9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0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56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1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49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52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50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2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5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43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46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7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8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4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9" name="Group 437"/>
              <p:cNvGrpSpPr>
                <a:grpSpLocks/>
              </p:cNvGrpSpPr>
              <p:nvPr/>
            </p:nvGrpSpPr>
            <p:grpSpPr bwMode="auto">
              <a:xfrm>
                <a:off x="4143372" y="2500306"/>
                <a:ext cx="1500198" cy="785818"/>
                <a:chOff x="664" y="1870"/>
                <a:chExt cx="1346" cy="799"/>
              </a:xfrm>
            </p:grpSpPr>
            <p:grpSp>
              <p:nvGrpSpPr>
                <p:cNvPr id="480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16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19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0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1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7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10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13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5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1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2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04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07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8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9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05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3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98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0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9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4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92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95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6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7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3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5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86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8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87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22" name="Group 437"/>
              <p:cNvGrpSpPr>
                <a:grpSpLocks/>
              </p:cNvGrpSpPr>
              <p:nvPr/>
            </p:nvGrpSpPr>
            <p:grpSpPr bwMode="auto">
              <a:xfrm>
                <a:off x="6715140" y="1357298"/>
                <a:ext cx="1500198" cy="785818"/>
                <a:chOff x="664" y="1870"/>
                <a:chExt cx="1346" cy="799"/>
              </a:xfrm>
            </p:grpSpPr>
            <p:grpSp>
              <p:nvGrpSpPr>
                <p:cNvPr id="523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59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62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4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0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4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53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56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7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8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4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5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47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50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1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2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8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9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6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41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44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5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6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2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7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35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3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9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0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6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7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8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29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32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3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4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0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5" name="Group 437"/>
              <p:cNvGrpSpPr>
                <a:grpSpLocks/>
              </p:cNvGrpSpPr>
              <p:nvPr/>
            </p:nvGrpSpPr>
            <p:grpSpPr bwMode="auto">
              <a:xfrm>
                <a:off x="5715008" y="2000240"/>
                <a:ext cx="1500198" cy="785818"/>
                <a:chOff x="664" y="1870"/>
                <a:chExt cx="1346" cy="799"/>
              </a:xfrm>
            </p:grpSpPr>
            <p:grpSp>
              <p:nvGrpSpPr>
                <p:cNvPr id="566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02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05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6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7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03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4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96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99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0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1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97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8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90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93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4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5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91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2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9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84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87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8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9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85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6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0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78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81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2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9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0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1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72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75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6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7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3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4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08" name="Group 437"/>
              <p:cNvGrpSpPr>
                <a:grpSpLocks/>
              </p:cNvGrpSpPr>
              <p:nvPr/>
            </p:nvGrpSpPr>
            <p:grpSpPr bwMode="auto">
              <a:xfrm>
                <a:off x="4929190" y="1643050"/>
                <a:ext cx="1500198" cy="785818"/>
                <a:chOff x="664" y="1870"/>
                <a:chExt cx="1346" cy="799"/>
              </a:xfrm>
            </p:grpSpPr>
            <p:grpSp>
              <p:nvGrpSpPr>
                <p:cNvPr id="609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45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48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9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0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46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7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0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39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42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3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4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40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1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1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33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36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7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4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5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2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27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30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1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2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3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21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24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2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15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1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16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696" name="TextBox 695"/>
            <p:cNvSpPr txBox="1"/>
            <p:nvPr/>
          </p:nvSpPr>
          <p:spPr>
            <a:xfrm>
              <a:off x="6858016" y="857232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37" name="Группа 836"/>
            <p:cNvGrpSpPr/>
            <p:nvPr/>
          </p:nvGrpSpPr>
          <p:grpSpPr>
            <a:xfrm>
              <a:off x="5786446" y="1357298"/>
              <a:ext cx="2349831" cy="1473939"/>
              <a:chOff x="5786446" y="1357298"/>
              <a:chExt cx="2349831" cy="1473939"/>
            </a:xfrm>
          </p:grpSpPr>
          <p:sp>
            <p:nvSpPr>
              <p:cNvPr id="695" name="TextBox 694"/>
              <p:cNvSpPr txBox="1"/>
              <p:nvPr/>
            </p:nvSpPr>
            <p:spPr>
              <a:xfrm>
                <a:off x="7643834" y="135729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7" name="TextBox 696"/>
              <p:cNvSpPr txBox="1"/>
              <p:nvPr/>
            </p:nvSpPr>
            <p:spPr>
              <a:xfrm>
                <a:off x="6572264" y="200024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8" name="TextBox 697"/>
              <p:cNvSpPr txBox="1"/>
              <p:nvPr/>
            </p:nvSpPr>
            <p:spPr>
              <a:xfrm>
                <a:off x="5786446" y="1571612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9" name="TextBox 698"/>
          <p:cNvSpPr txBox="1"/>
          <p:nvPr/>
        </p:nvSpPr>
        <p:spPr>
          <a:xfrm>
            <a:off x="5072066" y="250030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9" name="Группа 838"/>
          <p:cNvGrpSpPr/>
          <p:nvPr/>
        </p:nvGrpSpPr>
        <p:grpSpPr>
          <a:xfrm>
            <a:off x="857224" y="3857628"/>
            <a:ext cx="4500594" cy="2714644"/>
            <a:chOff x="857224" y="3857628"/>
            <a:chExt cx="4500594" cy="2714644"/>
          </a:xfrm>
        </p:grpSpPr>
        <p:grpSp>
          <p:nvGrpSpPr>
            <p:cNvPr id="829" name="Группа 828"/>
            <p:cNvGrpSpPr/>
            <p:nvPr/>
          </p:nvGrpSpPr>
          <p:grpSpPr>
            <a:xfrm>
              <a:off x="857224" y="3929066"/>
              <a:ext cx="4500594" cy="2643206"/>
              <a:chOff x="4286248" y="3643314"/>
              <a:chExt cx="4500594" cy="2643206"/>
            </a:xfrm>
          </p:grpSpPr>
          <p:grpSp>
            <p:nvGrpSpPr>
              <p:cNvPr id="651" name="Group 437"/>
              <p:cNvGrpSpPr>
                <a:grpSpLocks/>
              </p:cNvGrpSpPr>
              <p:nvPr/>
            </p:nvGrpSpPr>
            <p:grpSpPr bwMode="auto">
              <a:xfrm>
                <a:off x="6715140" y="4286256"/>
                <a:ext cx="2071702" cy="1071570"/>
                <a:chOff x="664" y="1870"/>
                <a:chExt cx="1346" cy="799"/>
              </a:xfrm>
            </p:grpSpPr>
            <p:grpSp>
              <p:nvGrpSpPr>
                <p:cNvPr id="652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88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91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2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3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9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0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3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82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85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6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7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3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84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4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76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79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0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1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77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8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5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70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7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71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2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6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64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67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8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9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65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6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7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58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61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2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3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59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0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00" name="Group 437"/>
              <p:cNvGrpSpPr>
                <a:grpSpLocks/>
              </p:cNvGrpSpPr>
              <p:nvPr/>
            </p:nvGrpSpPr>
            <p:grpSpPr bwMode="auto">
              <a:xfrm>
                <a:off x="5357818" y="5214950"/>
                <a:ext cx="2071702" cy="1071570"/>
                <a:chOff x="664" y="1870"/>
                <a:chExt cx="1346" cy="799"/>
              </a:xfrm>
            </p:grpSpPr>
            <p:grpSp>
              <p:nvGrpSpPr>
                <p:cNvPr id="701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37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40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1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2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38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2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31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34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5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6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32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3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25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28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9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0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6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4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19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2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0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5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13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16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4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07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1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08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3" name="Group 437"/>
              <p:cNvGrpSpPr>
                <a:grpSpLocks/>
              </p:cNvGrpSpPr>
              <p:nvPr/>
            </p:nvGrpSpPr>
            <p:grpSpPr bwMode="auto">
              <a:xfrm>
                <a:off x="4286248" y="4500570"/>
                <a:ext cx="2071702" cy="1071570"/>
                <a:chOff x="664" y="1870"/>
                <a:chExt cx="1346" cy="799"/>
              </a:xfrm>
            </p:grpSpPr>
            <p:grpSp>
              <p:nvGrpSpPr>
                <p:cNvPr id="744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80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83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4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5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81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2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5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74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77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8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9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75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6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6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68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71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2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3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69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0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62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65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6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7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63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4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56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5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0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1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57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8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9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50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53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4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5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51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86" name="Group 437"/>
              <p:cNvGrpSpPr>
                <a:grpSpLocks/>
              </p:cNvGrpSpPr>
              <p:nvPr/>
            </p:nvGrpSpPr>
            <p:grpSpPr bwMode="auto">
              <a:xfrm>
                <a:off x="5643570" y="3643314"/>
                <a:ext cx="2071702" cy="1071570"/>
                <a:chOff x="664" y="1870"/>
                <a:chExt cx="1346" cy="799"/>
              </a:xfrm>
            </p:grpSpPr>
            <p:grpSp>
              <p:nvGrpSpPr>
                <p:cNvPr id="787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823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2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7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8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817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20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1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1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9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9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811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14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5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6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1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3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0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805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08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9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0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06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7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1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99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02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3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00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1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2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93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96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7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8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9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5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30" name="TextBox 829"/>
            <p:cNvSpPr txBox="1"/>
            <p:nvPr/>
          </p:nvSpPr>
          <p:spPr>
            <a:xfrm>
              <a:off x="1571604" y="4714884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" name="TextBox 830"/>
            <p:cNvSpPr txBox="1"/>
            <p:nvPr/>
          </p:nvSpPr>
          <p:spPr>
            <a:xfrm>
              <a:off x="2928926" y="385762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" name="TextBox 831"/>
            <p:cNvSpPr txBox="1"/>
            <p:nvPr/>
          </p:nvSpPr>
          <p:spPr>
            <a:xfrm>
              <a:off x="2571736" y="5500702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" name="TextBox 832"/>
            <p:cNvSpPr txBox="1"/>
            <p:nvPr/>
          </p:nvSpPr>
          <p:spPr>
            <a:xfrm>
              <a:off x="4000496" y="450057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4" name="TextBox 833"/>
          <p:cNvSpPr txBox="1"/>
          <p:nvPr/>
        </p:nvSpPr>
        <p:spPr>
          <a:xfrm>
            <a:off x="6215074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 : 5 = 20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TextBox 834"/>
          <p:cNvSpPr txBox="1"/>
          <p:nvPr/>
        </p:nvSpPr>
        <p:spPr>
          <a:xfrm>
            <a:off x="4929190" y="542926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 : 4 = 25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2" name="Группа 431"/>
          <p:cNvGrpSpPr/>
          <p:nvPr/>
        </p:nvGrpSpPr>
        <p:grpSpPr>
          <a:xfrm>
            <a:off x="0" y="0"/>
            <a:ext cx="3500462" cy="3643337"/>
            <a:chOff x="714348" y="1928802"/>
            <a:chExt cx="6853264" cy="397352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572000" y="1928802"/>
              <a:ext cx="2995612" cy="1616075"/>
              <a:chOff x="2113" y="788"/>
              <a:chExt cx="1887" cy="1018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85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88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6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79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82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0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73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76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67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70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61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64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55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58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49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52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43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46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4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37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40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31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4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25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9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3286116" y="2714620"/>
              <a:ext cx="2995612" cy="1616075"/>
              <a:chOff x="2113" y="788"/>
              <a:chExt cx="1887" cy="1018"/>
            </a:xfrm>
          </p:grpSpPr>
          <p:grpSp>
            <p:nvGrpSpPr>
              <p:cNvPr id="92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170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73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1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164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67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158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61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2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9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5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152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55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6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146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49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7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140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43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134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37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5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128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31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9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0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122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25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1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116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19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7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110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13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1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3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04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07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6" name="Group 5"/>
            <p:cNvGrpSpPr>
              <a:grpSpLocks/>
            </p:cNvGrpSpPr>
            <p:nvPr/>
          </p:nvGrpSpPr>
          <p:grpSpPr bwMode="auto">
            <a:xfrm>
              <a:off x="2000232" y="3500438"/>
              <a:ext cx="2995612" cy="1616075"/>
              <a:chOff x="2113" y="788"/>
              <a:chExt cx="1887" cy="1018"/>
            </a:xfrm>
          </p:grpSpPr>
          <p:grpSp>
            <p:nvGrpSpPr>
              <p:cNvPr id="177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255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58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0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8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249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52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4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0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9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243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46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7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4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0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237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40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2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8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1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231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34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2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225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8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0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6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219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2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4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0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213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16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8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207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10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8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201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04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2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7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195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98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6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89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92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0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1" name="Group 5"/>
            <p:cNvGrpSpPr>
              <a:grpSpLocks/>
            </p:cNvGrpSpPr>
            <p:nvPr/>
          </p:nvGrpSpPr>
          <p:grpSpPr bwMode="auto">
            <a:xfrm>
              <a:off x="714348" y="4286256"/>
              <a:ext cx="2995612" cy="1616075"/>
              <a:chOff x="2113" y="788"/>
              <a:chExt cx="1887" cy="1018"/>
            </a:xfrm>
          </p:grpSpPr>
          <p:grpSp>
            <p:nvGrpSpPr>
              <p:cNvPr id="262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340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43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1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3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334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37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5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4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328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31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2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3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9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5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322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25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3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316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19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7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310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13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1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8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304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07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5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9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298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01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2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3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9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0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292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95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3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1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286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9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2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280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3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1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3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274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77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5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36" name="TextBox 835"/>
          <p:cNvSpPr txBox="1"/>
          <p:nvPr/>
        </p:nvSpPr>
        <p:spPr>
          <a:xfrm rot="18666182">
            <a:off x="299759" y="1205869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  <p:bldP spid="8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857620" y="2135111"/>
            <a:ext cx="1368425" cy="1636713"/>
          </a:xfrm>
          <a:prstGeom prst="triangle">
            <a:avLst>
              <a:gd name="adj" fmla="val 48144"/>
            </a:avLst>
          </a:prstGeom>
          <a:gradFill rotWithShape="1">
            <a:gsLst>
              <a:gs pos="0">
                <a:srgbClr val="66FFFF"/>
              </a:gs>
              <a:gs pos="50000">
                <a:srgbClr val="00CCFF"/>
              </a:gs>
              <a:gs pos="100000">
                <a:srgbClr val="66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571472" y="1492169"/>
            <a:ext cx="8077200" cy="1219200"/>
            <a:chOff x="288" y="2736"/>
            <a:chExt cx="5088" cy="768"/>
          </a:xfrm>
        </p:grpSpPr>
        <p:grpSp>
          <p:nvGrpSpPr>
            <p:cNvPr id="96" name="Group 5"/>
            <p:cNvGrpSpPr>
              <a:grpSpLocks/>
            </p:cNvGrpSpPr>
            <p:nvPr/>
          </p:nvGrpSpPr>
          <p:grpSpPr bwMode="auto">
            <a:xfrm>
              <a:off x="288" y="2736"/>
              <a:ext cx="2256" cy="768"/>
              <a:chOff x="240" y="2736"/>
              <a:chExt cx="2256" cy="768"/>
            </a:xfrm>
          </p:grpSpPr>
          <p:sp>
            <p:nvSpPr>
              <p:cNvPr id="101" name="AutoShape 6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Oval 7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7" name="Group 8"/>
            <p:cNvGrpSpPr>
              <a:grpSpLocks/>
            </p:cNvGrpSpPr>
            <p:nvPr/>
          </p:nvGrpSpPr>
          <p:grpSpPr bwMode="auto">
            <a:xfrm>
              <a:off x="3120" y="2736"/>
              <a:ext cx="2256" cy="768"/>
              <a:chOff x="240" y="2736"/>
              <a:chExt cx="2256" cy="768"/>
            </a:xfrm>
          </p:grpSpPr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10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>
              <a:off x="2448" y="2976"/>
              <a:ext cx="672" cy="192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  <a:miter lim="800000"/>
              <a:headEnd type="none" w="lg" len="lg"/>
              <a:tailEnd type="none" w="lg" len="lg"/>
            </a:ln>
            <a:scene3d>
              <a:camera prst="legacyObliqueTopRight">
                <a:rot lat="0" lon="20999991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7" name="Group 1132"/>
          <p:cNvGrpSpPr>
            <a:grpSpLocks/>
          </p:cNvGrpSpPr>
          <p:nvPr/>
        </p:nvGrpSpPr>
        <p:grpSpPr bwMode="auto">
          <a:xfrm rot="2853035">
            <a:off x="408700" y="845734"/>
            <a:ext cx="1379080" cy="1026162"/>
            <a:chOff x="2506" y="1576"/>
            <a:chExt cx="704" cy="508"/>
          </a:xfrm>
        </p:grpSpPr>
        <p:sp>
          <p:nvSpPr>
            <p:cNvPr id="8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2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4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20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5" name="Group 1132"/>
          <p:cNvGrpSpPr>
            <a:grpSpLocks/>
          </p:cNvGrpSpPr>
          <p:nvPr/>
        </p:nvGrpSpPr>
        <p:grpSpPr bwMode="auto">
          <a:xfrm rot="2853035">
            <a:off x="1368860" y="770614"/>
            <a:ext cx="1379080" cy="1026162"/>
            <a:chOff x="2506" y="1576"/>
            <a:chExt cx="704" cy="508"/>
          </a:xfrm>
        </p:grpSpPr>
        <p:sp>
          <p:nvSpPr>
            <p:cNvPr id="106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10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1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12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18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3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0" name="Group 1132"/>
          <p:cNvGrpSpPr>
            <a:grpSpLocks/>
          </p:cNvGrpSpPr>
          <p:nvPr/>
        </p:nvGrpSpPr>
        <p:grpSpPr bwMode="auto">
          <a:xfrm rot="2853035">
            <a:off x="1898712" y="3499520"/>
            <a:ext cx="1951698" cy="1359156"/>
            <a:chOff x="2506" y="1576"/>
            <a:chExt cx="704" cy="508"/>
          </a:xfrm>
        </p:grpSpPr>
        <p:sp>
          <p:nvSpPr>
            <p:cNvPr id="121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4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25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6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27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33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8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5" name="Group 1132"/>
          <p:cNvGrpSpPr>
            <a:grpSpLocks/>
          </p:cNvGrpSpPr>
          <p:nvPr/>
        </p:nvGrpSpPr>
        <p:grpSpPr bwMode="auto">
          <a:xfrm rot="2853035">
            <a:off x="1868927" y="1127806"/>
            <a:ext cx="1379080" cy="1026162"/>
            <a:chOff x="2506" y="1576"/>
            <a:chExt cx="704" cy="508"/>
          </a:xfrm>
        </p:grpSpPr>
        <p:sp>
          <p:nvSpPr>
            <p:cNvPr id="136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9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40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1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42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48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50" name="Group 1132"/>
          <p:cNvGrpSpPr>
            <a:grpSpLocks/>
          </p:cNvGrpSpPr>
          <p:nvPr/>
        </p:nvGrpSpPr>
        <p:grpSpPr bwMode="auto">
          <a:xfrm rot="2853035">
            <a:off x="868794" y="1270680"/>
            <a:ext cx="1379080" cy="1026162"/>
            <a:chOff x="2506" y="1576"/>
            <a:chExt cx="704" cy="508"/>
          </a:xfrm>
        </p:grpSpPr>
        <p:sp>
          <p:nvSpPr>
            <p:cNvPr id="151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55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6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57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3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8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7" name="Group 65"/>
          <p:cNvGrpSpPr>
            <a:grpSpLocks/>
          </p:cNvGrpSpPr>
          <p:nvPr/>
        </p:nvGrpSpPr>
        <p:grpSpPr bwMode="auto">
          <a:xfrm>
            <a:off x="6286512" y="928670"/>
            <a:ext cx="1285884" cy="1214446"/>
            <a:chOff x="184" y="2655"/>
            <a:chExt cx="1070" cy="957"/>
          </a:xfrm>
        </p:grpSpPr>
        <p:grpSp>
          <p:nvGrpSpPr>
            <p:cNvPr id="168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176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9" name="Group 69"/>
            <p:cNvGrpSpPr>
              <a:grpSpLocks/>
            </p:cNvGrpSpPr>
            <p:nvPr/>
          </p:nvGrpSpPr>
          <p:grpSpPr bwMode="auto">
            <a:xfrm>
              <a:off x="400" y="2655"/>
              <a:ext cx="804" cy="896"/>
              <a:chOff x="400" y="2655"/>
              <a:chExt cx="804" cy="896"/>
            </a:xfrm>
          </p:grpSpPr>
          <p:grpSp>
            <p:nvGrpSpPr>
              <p:cNvPr id="170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172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1" name="Text Box 75"/>
              <p:cNvSpPr txBox="1">
                <a:spLocks noChangeArrowheads="1"/>
              </p:cNvSpPr>
              <p:nvPr/>
            </p:nvSpPr>
            <p:spPr bwMode="auto">
              <a:xfrm>
                <a:off x="422" y="2993"/>
                <a:ext cx="782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1кг</a:t>
                </a:r>
                <a:endParaRPr lang="ru-RU" sz="4000" b="1" dirty="0"/>
              </a:p>
            </p:txBody>
          </p:sp>
        </p:grpSp>
      </p:grpSp>
      <p:grpSp>
        <p:nvGrpSpPr>
          <p:cNvPr id="178" name="Group 1132"/>
          <p:cNvGrpSpPr>
            <a:grpSpLocks/>
          </p:cNvGrpSpPr>
          <p:nvPr/>
        </p:nvGrpSpPr>
        <p:grpSpPr bwMode="auto">
          <a:xfrm rot="2853035">
            <a:off x="2511868" y="984929"/>
            <a:ext cx="1379080" cy="1026162"/>
            <a:chOff x="2506" y="1576"/>
            <a:chExt cx="704" cy="508"/>
          </a:xfrm>
        </p:grpSpPr>
        <p:sp>
          <p:nvSpPr>
            <p:cNvPr id="179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2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83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85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91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6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194" name="Прямая соединительная линия 193"/>
          <p:cNvCxnSpPr/>
          <p:nvPr/>
        </p:nvCxnSpPr>
        <p:spPr>
          <a:xfrm>
            <a:off x="4071934" y="4429132"/>
            <a:ext cx="128588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5857884" y="37147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Составьте и решите задачу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928670"/>
          <a:ext cx="8286812" cy="28178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1703"/>
                <a:gridCol w="2071703"/>
                <a:gridCol w="1643072"/>
                <a:gridCol w="2500334"/>
              </a:tblGrid>
              <a:tr h="1351009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 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 пачки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пачек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масса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40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Печенье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40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Чай 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235743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 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143248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 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30718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35743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30718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235743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500826" y="2500306"/>
            <a:ext cx="571504" cy="10715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00892" y="278605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7072330" y="2500306"/>
            <a:ext cx="428628" cy="1143008"/>
          </a:xfrm>
          <a:prstGeom prst="righ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21481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вариант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200 · 2 + 50 · 2 = 500 (г)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528638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вариант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200 · 2 - 50 · 2 = 300 (г)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71472" y="1071546"/>
            <a:ext cx="7715304" cy="2789471"/>
            <a:chOff x="571472" y="1071546"/>
            <a:chExt cx="7715304" cy="2789471"/>
          </a:xfrm>
        </p:grpSpPr>
        <p:sp>
          <p:nvSpPr>
            <p:cNvPr id="11" name="TextBox 10"/>
            <p:cNvSpPr txBox="1"/>
            <p:nvPr/>
          </p:nvSpPr>
          <p:spPr>
            <a:xfrm>
              <a:off x="5214942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29190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4678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0364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1670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71472" y="1428736"/>
              <a:ext cx="7715304" cy="2432281"/>
              <a:chOff x="571472" y="1428736"/>
              <a:chExt cx="7715304" cy="2432281"/>
            </a:xfrm>
          </p:grpSpPr>
          <p:pic>
            <p:nvPicPr>
              <p:cNvPr id="7" name="Рисунок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1472" y="2000240"/>
                <a:ext cx="1643074" cy="121444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71736" y="2000240"/>
                <a:ext cx="857255" cy="1214446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4744" y="2000240"/>
                <a:ext cx="1571636" cy="1143008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86446" y="2000240"/>
                <a:ext cx="1714512" cy="1143008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929322" y="1428736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2, 1, 3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29322" y="3214686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К = М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43834" y="2143116"/>
                <a:ext cx="6429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00298" y="328612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5786" y="4071942"/>
            <a:ext cx="3857652" cy="2493836"/>
            <a:chOff x="785786" y="4071942"/>
            <a:chExt cx="3857652" cy="2493836"/>
          </a:xfrm>
        </p:grpSpPr>
        <p:pic>
          <p:nvPicPr>
            <p:cNvPr id="20" name="Рисунок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786" y="4071942"/>
              <a:ext cx="2714625" cy="18192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71538" y="5857892"/>
              <a:ext cx="1928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Ч = М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4744" y="450057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14942" y="478632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1428728" y="2285992"/>
            <a:ext cx="6572296" cy="278608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МОЛОДЦЫ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5643578"/>
            <a:ext cx="227172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начнём с соревнования,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Проверим ваши знания.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Беритесь, ребята, скорей за работу,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Считайте, решайте, не сбейтесь со счёту.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карт\schoolboy(57180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3000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72 : 8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+ 51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 15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· 9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+ 14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1357298"/>
            <a:ext cx="3000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56 : 7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· 5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- 13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: 9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+ 17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85852" y="5143512"/>
            <a:ext cx="242889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32" y="5143512"/>
            <a:ext cx="242889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71670" y="52863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52863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535782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52863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«Кто быстрее?»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71472" y="1071546"/>
            <a:ext cx="982663" cy="1230313"/>
            <a:chOff x="1373" y="2193"/>
            <a:chExt cx="619" cy="775"/>
          </a:xfrm>
        </p:grpSpPr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384" y="2208"/>
              <a:ext cx="608" cy="760"/>
            </a:xfrm>
            <a:custGeom>
              <a:avLst/>
              <a:gdLst>
                <a:gd name="T0" fmla="*/ 0 w 608"/>
                <a:gd name="T1" fmla="*/ 392 h 760"/>
                <a:gd name="T2" fmla="*/ 96 w 608"/>
                <a:gd name="T3" fmla="*/ 392 h 760"/>
                <a:gd name="T4" fmla="*/ 608 w 608"/>
                <a:gd name="T5" fmla="*/ 394 h 760"/>
                <a:gd name="T6" fmla="*/ 471 w 608"/>
                <a:gd name="T7" fmla="*/ 203 h 760"/>
                <a:gd name="T8" fmla="*/ 597 w 608"/>
                <a:gd name="T9" fmla="*/ 0 h 760"/>
                <a:gd name="T10" fmla="*/ 16 w 608"/>
                <a:gd name="T11" fmla="*/ 13 h 760"/>
                <a:gd name="T12" fmla="*/ 16 w 608"/>
                <a:gd name="T13" fmla="*/ 760 h 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760"/>
                <a:gd name="T23" fmla="*/ 608 w 608"/>
                <a:gd name="T24" fmla="*/ 760 h 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373" y="2193"/>
              <a:ext cx="116" cy="4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4714876" y="1071546"/>
            <a:ext cx="990600" cy="1230313"/>
            <a:chOff x="1373" y="2193"/>
            <a:chExt cx="619" cy="775"/>
          </a:xfrm>
        </p:grpSpPr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1384" y="2208"/>
              <a:ext cx="608" cy="760"/>
            </a:xfrm>
            <a:custGeom>
              <a:avLst/>
              <a:gdLst>
                <a:gd name="T0" fmla="*/ 0 w 608"/>
                <a:gd name="T1" fmla="*/ 392 h 760"/>
                <a:gd name="T2" fmla="*/ 96 w 608"/>
                <a:gd name="T3" fmla="*/ 392 h 760"/>
                <a:gd name="T4" fmla="*/ 608 w 608"/>
                <a:gd name="T5" fmla="*/ 394 h 760"/>
                <a:gd name="T6" fmla="*/ 471 w 608"/>
                <a:gd name="T7" fmla="*/ 203 h 760"/>
                <a:gd name="T8" fmla="*/ 597 w 608"/>
                <a:gd name="T9" fmla="*/ 0 h 760"/>
                <a:gd name="T10" fmla="*/ 16 w 608"/>
                <a:gd name="T11" fmla="*/ 13 h 760"/>
                <a:gd name="T12" fmla="*/ 16 w 608"/>
                <a:gd name="T13" fmla="*/ 760 h 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760"/>
                <a:gd name="T23" fmla="*/ 608 w 608"/>
                <a:gd name="T24" fmla="*/ 760 h 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1373" y="2193"/>
              <a:ext cx="523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785926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 + 26…73 – 50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· 8 … 100 - 15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714488"/>
            <a:ext cx="4071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37 + 28…100 – 21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42 : 7 … 9 ·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5003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42886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92919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92919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3574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43834" y="23574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71538" y="2500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24288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2357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2357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478632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478632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802" y="48577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24" y="492919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429388" y="1785926"/>
            <a:ext cx="500066" cy="707886"/>
            <a:chOff x="6429388" y="1785926"/>
            <a:chExt cx="500066" cy="7078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429388" y="185736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29388" y="1785926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43702" y="4143380"/>
            <a:ext cx="500066" cy="707886"/>
            <a:chOff x="6643702" y="4143380"/>
            <a:chExt cx="500066" cy="70788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43702" y="428625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3702" y="4143380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785918" y="4214818"/>
            <a:ext cx="500066" cy="707886"/>
            <a:chOff x="1785918" y="4214818"/>
            <a:chExt cx="500066" cy="70788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785918" y="435769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5918" y="4214818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14546" y="1785926"/>
            <a:ext cx="500066" cy="707886"/>
            <a:chOff x="2214546" y="1785926"/>
            <a:chExt cx="500066" cy="70788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14546" y="1928802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14546" y="1785926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Сравните выражения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Расставьте числа в порядке возрастания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57161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854, 249, 385, 704, 970, 608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78605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249, 385, 608, 704, 854, 970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78619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458, 294, 583, 407, 790, 806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00063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294, 407, 458, 583, 790, 806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Найдите значение выражения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1142984"/>
          <a:ext cx="6096000" cy="20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a · b</a:t>
                      </a:r>
                      <a:endParaRPr lang="ru-RU" sz="3200" b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82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42" y="3786190"/>
          <a:ext cx="6096000" cy="20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с</a:t>
                      </a:r>
                      <a:r>
                        <a:rPr lang="en-US" sz="3200" b="1" dirty="0" smtClean="0"/>
                        <a:t> · </a:t>
                      </a:r>
                      <a:r>
                        <a:rPr lang="ru-RU" sz="3200" b="1" dirty="0" smtClean="0"/>
                        <a:t>к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44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242886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78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35769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78619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114298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17144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17144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507207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435769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00034" y="1214422"/>
            <a:ext cx="2509846" cy="3429024"/>
            <a:chOff x="1056" y="3072"/>
            <a:chExt cx="768" cy="1056"/>
          </a:xfrm>
        </p:grpSpPr>
        <p:pic>
          <p:nvPicPr>
            <p:cNvPr id="7" name="Picture 59" descr="boy4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3072"/>
              <a:ext cx="76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1452" y="3817"/>
              <a:ext cx="1" cy="232"/>
            </a:xfrm>
            <a:custGeom>
              <a:avLst/>
              <a:gdLst>
                <a:gd name="T0" fmla="*/ 0 w 1"/>
                <a:gd name="T1" fmla="*/ 0 h 256"/>
                <a:gd name="T2" fmla="*/ 0 w 1"/>
                <a:gd name="T3" fmla="*/ 172 h 256"/>
                <a:gd name="T4" fmla="*/ 0 60000 65536"/>
                <a:gd name="T5" fmla="*/ 0 60000 65536"/>
                <a:gd name="T6" fmla="*/ 0 w 1"/>
                <a:gd name="T7" fmla="*/ 0 h 256"/>
                <a:gd name="T8" fmla="*/ 1 w 1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56">
                  <a:moveTo>
                    <a:pt x="0" y="0"/>
                  </a:moveTo>
                  <a:lnTo>
                    <a:pt x="0" y="2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1243" y="3675"/>
              <a:ext cx="419" cy="384"/>
            </a:xfrm>
            <a:custGeom>
              <a:avLst/>
              <a:gdLst>
                <a:gd name="T0" fmla="*/ 51 w 468"/>
                <a:gd name="T1" fmla="*/ 5 h 423"/>
                <a:gd name="T2" fmla="*/ 201 w 468"/>
                <a:gd name="T3" fmla="*/ 5 h 423"/>
                <a:gd name="T4" fmla="*/ 236 w 468"/>
                <a:gd name="T5" fmla="*/ 5 h 423"/>
                <a:gd name="T6" fmla="*/ 248 w 468"/>
                <a:gd name="T7" fmla="*/ 19 h 423"/>
                <a:gd name="T8" fmla="*/ 268 w 468"/>
                <a:gd name="T9" fmla="*/ 57 h 423"/>
                <a:gd name="T10" fmla="*/ 278 w 468"/>
                <a:gd name="T11" fmla="*/ 90 h 423"/>
                <a:gd name="T12" fmla="*/ 298 w 468"/>
                <a:gd name="T13" fmla="*/ 136 h 423"/>
                <a:gd name="T14" fmla="*/ 298 w 468"/>
                <a:gd name="T15" fmla="*/ 202 h 423"/>
                <a:gd name="T16" fmla="*/ 280 w 468"/>
                <a:gd name="T17" fmla="*/ 237 h 423"/>
                <a:gd name="T18" fmla="*/ 276 w 468"/>
                <a:gd name="T19" fmla="*/ 274 h 423"/>
                <a:gd name="T20" fmla="*/ 273 w 468"/>
                <a:gd name="T21" fmla="*/ 285 h 423"/>
                <a:gd name="T22" fmla="*/ 252 w 468"/>
                <a:gd name="T23" fmla="*/ 263 h 423"/>
                <a:gd name="T24" fmla="*/ 236 w 468"/>
                <a:gd name="T25" fmla="*/ 253 h 423"/>
                <a:gd name="T26" fmla="*/ 203 w 468"/>
                <a:gd name="T27" fmla="*/ 245 h 423"/>
                <a:gd name="T28" fmla="*/ 175 w 468"/>
                <a:gd name="T29" fmla="*/ 258 h 423"/>
                <a:gd name="T30" fmla="*/ 152 w 468"/>
                <a:gd name="T31" fmla="*/ 277 h 423"/>
                <a:gd name="T32" fmla="*/ 143 w 468"/>
                <a:gd name="T33" fmla="*/ 266 h 423"/>
                <a:gd name="T34" fmla="*/ 107 w 468"/>
                <a:gd name="T35" fmla="*/ 250 h 423"/>
                <a:gd name="T36" fmla="*/ 67 w 468"/>
                <a:gd name="T37" fmla="*/ 250 h 423"/>
                <a:gd name="T38" fmla="*/ 47 w 468"/>
                <a:gd name="T39" fmla="*/ 272 h 423"/>
                <a:gd name="T40" fmla="*/ 31 w 468"/>
                <a:gd name="T41" fmla="*/ 281 h 423"/>
                <a:gd name="T42" fmla="*/ 20 w 468"/>
                <a:gd name="T43" fmla="*/ 266 h 423"/>
                <a:gd name="T44" fmla="*/ 9 w 468"/>
                <a:gd name="T45" fmla="*/ 231 h 423"/>
                <a:gd name="T46" fmla="*/ 1 w 468"/>
                <a:gd name="T47" fmla="*/ 184 h 423"/>
                <a:gd name="T48" fmla="*/ 4 w 468"/>
                <a:gd name="T49" fmla="*/ 143 h 423"/>
                <a:gd name="T50" fmla="*/ 20 w 468"/>
                <a:gd name="T51" fmla="*/ 103 h 423"/>
                <a:gd name="T52" fmla="*/ 37 w 468"/>
                <a:gd name="T53" fmla="*/ 68 h 423"/>
                <a:gd name="T54" fmla="*/ 51 w 468"/>
                <a:gd name="T55" fmla="*/ 5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423"/>
                <a:gd name="T86" fmla="*/ 468 w 468"/>
                <a:gd name="T87" fmla="*/ 423 h 4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423">
                  <a:moveTo>
                    <a:pt x="79" y="8"/>
                  </a:moveTo>
                  <a:cubicBezTo>
                    <a:pt x="118" y="0"/>
                    <a:pt x="265" y="8"/>
                    <a:pt x="313" y="8"/>
                  </a:cubicBezTo>
                  <a:cubicBezTo>
                    <a:pt x="361" y="8"/>
                    <a:pt x="355" y="5"/>
                    <a:pt x="367" y="8"/>
                  </a:cubicBezTo>
                  <a:cubicBezTo>
                    <a:pt x="379" y="11"/>
                    <a:pt x="377" y="15"/>
                    <a:pt x="385" y="28"/>
                  </a:cubicBezTo>
                  <a:cubicBezTo>
                    <a:pt x="393" y="41"/>
                    <a:pt x="409" y="67"/>
                    <a:pt x="417" y="84"/>
                  </a:cubicBezTo>
                  <a:cubicBezTo>
                    <a:pt x="425" y="101"/>
                    <a:pt x="425" y="113"/>
                    <a:pt x="433" y="132"/>
                  </a:cubicBezTo>
                  <a:cubicBezTo>
                    <a:pt x="441" y="151"/>
                    <a:pt x="458" y="173"/>
                    <a:pt x="463" y="200"/>
                  </a:cubicBezTo>
                  <a:cubicBezTo>
                    <a:pt x="468" y="227"/>
                    <a:pt x="467" y="271"/>
                    <a:pt x="463" y="296"/>
                  </a:cubicBezTo>
                  <a:cubicBezTo>
                    <a:pt x="459" y="321"/>
                    <a:pt x="443" y="330"/>
                    <a:pt x="437" y="348"/>
                  </a:cubicBezTo>
                  <a:cubicBezTo>
                    <a:pt x="431" y="366"/>
                    <a:pt x="431" y="392"/>
                    <a:pt x="429" y="404"/>
                  </a:cubicBezTo>
                  <a:cubicBezTo>
                    <a:pt x="427" y="416"/>
                    <a:pt x="431" y="423"/>
                    <a:pt x="425" y="420"/>
                  </a:cubicBezTo>
                  <a:cubicBezTo>
                    <a:pt x="419" y="417"/>
                    <a:pt x="402" y="396"/>
                    <a:pt x="393" y="388"/>
                  </a:cubicBezTo>
                  <a:cubicBezTo>
                    <a:pt x="384" y="380"/>
                    <a:pt x="382" y="377"/>
                    <a:pt x="369" y="372"/>
                  </a:cubicBezTo>
                  <a:cubicBezTo>
                    <a:pt x="356" y="367"/>
                    <a:pt x="333" y="359"/>
                    <a:pt x="317" y="360"/>
                  </a:cubicBezTo>
                  <a:cubicBezTo>
                    <a:pt x="301" y="361"/>
                    <a:pt x="286" y="372"/>
                    <a:pt x="273" y="380"/>
                  </a:cubicBezTo>
                  <a:cubicBezTo>
                    <a:pt x="260" y="388"/>
                    <a:pt x="245" y="406"/>
                    <a:pt x="237" y="408"/>
                  </a:cubicBezTo>
                  <a:cubicBezTo>
                    <a:pt x="229" y="410"/>
                    <a:pt x="235" y="399"/>
                    <a:pt x="223" y="392"/>
                  </a:cubicBezTo>
                  <a:cubicBezTo>
                    <a:pt x="211" y="385"/>
                    <a:pt x="185" y="372"/>
                    <a:pt x="165" y="368"/>
                  </a:cubicBezTo>
                  <a:cubicBezTo>
                    <a:pt x="145" y="364"/>
                    <a:pt x="120" y="363"/>
                    <a:pt x="105" y="368"/>
                  </a:cubicBezTo>
                  <a:cubicBezTo>
                    <a:pt x="90" y="373"/>
                    <a:pt x="82" y="393"/>
                    <a:pt x="73" y="400"/>
                  </a:cubicBezTo>
                  <a:cubicBezTo>
                    <a:pt x="64" y="407"/>
                    <a:pt x="56" y="413"/>
                    <a:pt x="49" y="412"/>
                  </a:cubicBezTo>
                  <a:cubicBezTo>
                    <a:pt x="42" y="411"/>
                    <a:pt x="37" y="404"/>
                    <a:pt x="31" y="392"/>
                  </a:cubicBezTo>
                  <a:cubicBezTo>
                    <a:pt x="25" y="380"/>
                    <a:pt x="18" y="360"/>
                    <a:pt x="13" y="340"/>
                  </a:cubicBezTo>
                  <a:cubicBezTo>
                    <a:pt x="8" y="320"/>
                    <a:pt x="2" y="293"/>
                    <a:pt x="1" y="272"/>
                  </a:cubicBezTo>
                  <a:cubicBezTo>
                    <a:pt x="0" y="251"/>
                    <a:pt x="0" y="232"/>
                    <a:pt x="5" y="212"/>
                  </a:cubicBezTo>
                  <a:cubicBezTo>
                    <a:pt x="10" y="192"/>
                    <a:pt x="22" y="171"/>
                    <a:pt x="31" y="152"/>
                  </a:cubicBezTo>
                  <a:cubicBezTo>
                    <a:pt x="40" y="133"/>
                    <a:pt x="49" y="124"/>
                    <a:pt x="57" y="100"/>
                  </a:cubicBezTo>
                  <a:cubicBezTo>
                    <a:pt x="65" y="76"/>
                    <a:pt x="75" y="27"/>
                    <a:pt x="79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000099"/>
                </a:gs>
                <a:gs pos="100000">
                  <a:srgbClr val="0066C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1443" y="3682"/>
              <a:ext cx="43" cy="131"/>
            </a:xfrm>
            <a:custGeom>
              <a:avLst/>
              <a:gdLst>
                <a:gd name="T0" fmla="*/ 0 w 48"/>
                <a:gd name="T1" fmla="*/ 0 h 144"/>
                <a:gd name="T2" fmla="*/ 31 w 48"/>
                <a:gd name="T3" fmla="*/ 0 h 144"/>
                <a:gd name="T4" fmla="*/ 31 w 48"/>
                <a:gd name="T5" fmla="*/ 98 h 144"/>
                <a:gd name="T6" fmla="*/ 0 w 48"/>
                <a:gd name="T7" fmla="*/ 98 h 144"/>
                <a:gd name="T8" fmla="*/ 0 w 4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0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1524" y="3678"/>
              <a:ext cx="114" cy="131"/>
            </a:xfrm>
            <a:custGeom>
              <a:avLst/>
              <a:gdLst>
                <a:gd name="T0" fmla="*/ 80 w 128"/>
                <a:gd name="T1" fmla="*/ 91 h 144"/>
                <a:gd name="T2" fmla="*/ 81 w 128"/>
                <a:gd name="T3" fmla="*/ 98 h 144"/>
                <a:gd name="T4" fmla="*/ 0 w 128"/>
                <a:gd name="T5" fmla="*/ 4 h 144"/>
                <a:gd name="T6" fmla="*/ 37 w 128"/>
                <a:gd name="T7" fmla="*/ 0 h 144"/>
                <a:gd name="T8" fmla="*/ 80 w 128"/>
                <a:gd name="T9" fmla="*/ 9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4"/>
                <a:gd name="T17" fmla="*/ 128 w 12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4">
                  <a:moveTo>
                    <a:pt x="127" y="133"/>
                  </a:moveTo>
                  <a:lnTo>
                    <a:pt x="128" y="144"/>
                  </a:lnTo>
                  <a:lnTo>
                    <a:pt x="0" y="4"/>
                  </a:lnTo>
                  <a:lnTo>
                    <a:pt x="60" y="0"/>
                  </a:lnTo>
                  <a:lnTo>
                    <a:pt x="127" y="13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4"/>
            <p:cNvSpPr>
              <a:spLocks/>
            </p:cNvSpPr>
            <p:nvPr/>
          </p:nvSpPr>
          <p:spPr bwMode="auto">
            <a:xfrm>
              <a:off x="1276" y="3675"/>
              <a:ext cx="93" cy="138"/>
            </a:xfrm>
            <a:custGeom>
              <a:avLst/>
              <a:gdLst>
                <a:gd name="T0" fmla="*/ 0 w 104"/>
                <a:gd name="T1" fmla="*/ 103 h 152"/>
                <a:gd name="T2" fmla="*/ 4 w 104"/>
                <a:gd name="T3" fmla="*/ 93 h 152"/>
                <a:gd name="T4" fmla="*/ 28 w 104"/>
                <a:gd name="T5" fmla="*/ 0 h 152"/>
                <a:gd name="T6" fmla="*/ 66 w 104"/>
                <a:gd name="T7" fmla="*/ 5 h 152"/>
                <a:gd name="T8" fmla="*/ 0 w 104"/>
                <a:gd name="T9" fmla="*/ 103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52"/>
                <a:gd name="T17" fmla="*/ 104 w 10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52">
                  <a:moveTo>
                    <a:pt x="0" y="152"/>
                  </a:moveTo>
                  <a:lnTo>
                    <a:pt x="8" y="136"/>
                  </a:lnTo>
                  <a:lnTo>
                    <a:pt x="44" y="0"/>
                  </a:lnTo>
                  <a:lnTo>
                    <a:pt x="104" y="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5"/>
            <p:cNvSpPr>
              <a:spLocks/>
            </p:cNvSpPr>
            <p:nvPr/>
          </p:nvSpPr>
          <p:spPr bwMode="auto">
            <a:xfrm>
              <a:off x="1308" y="3489"/>
              <a:ext cx="281" cy="196"/>
            </a:xfrm>
            <a:custGeom>
              <a:avLst/>
              <a:gdLst>
                <a:gd name="T0" fmla="*/ 4 w 313"/>
                <a:gd name="T1" fmla="*/ 146 h 215"/>
                <a:gd name="T2" fmla="*/ 29 w 313"/>
                <a:gd name="T3" fmla="*/ 144 h 215"/>
                <a:gd name="T4" fmla="*/ 171 w 313"/>
                <a:gd name="T5" fmla="*/ 141 h 215"/>
                <a:gd name="T6" fmla="*/ 198 w 313"/>
                <a:gd name="T7" fmla="*/ 141 h 215"/>
                <a:gd name="T8" fmla="*/ 202 w 313"/>
                <a:gd name="T9" fmla="*/ 106 h 215"/>
                <a:gd name="T10" fmla="*/ 201 w 313"/>
                <a:gd name="T11" fmla="*/ 64 h 215"/>
                <a:gd name="T12" fmla="*/ 185 w 313"/>
                <a:gd name="T13" fmla="*/ 27 h 215"/>
                <a:gd name="T14" fmla="*/ 162 w 313"/>
                <a:gd name="T15" fmla="*/ 14 h 215"/>
                <a:gd name="T16" fmla="*/ 132 w 313"/>
                <a:gd name="T17" fmla="*/ 4 h 215"/>
                <a:gd name="T18" fmla="*/ 104 w 313"/>
                <a:gd name="T19" fmla="*/ 30 h 215"/>
                <a:gd name="T20" fmla="*/ 99 w 313"/>
                <a:gd name="T21" fmla="*/ 30 h 215"/>
                <a:gd name="T22" fmla="*/ 70 w 313"/>
                <a:gd name="T23" fmla="*/ 5 h 215"/>
                <a:gd name="T24" fmla="*/ 52 w 313"/>
                <a:gd name="T25" fmla="*/ 12 h 215"/>
                <a:gd name="T26" fmla="*/ 29 w 313"/>
                <a:gd name="T27" fmla="*/ 33 h 215"/>
                <a:gd name="T28" fmla="*/ 11 w 313"/>
                <a:gd name="T29" fmla="*/ 58 h 215"/>
                <a:gd name="T30" fmla="*/ 4 w 313"/>
                <a:gd name="T31" fmla="*/ 80 h 215"/>
                <a:gd name="T32" fmla="*/ 4 w 313"/>
                <a:gd name="T33" fmla="*/ 114 h 215"/>
                <a:gd name="T34" fmla="*/ 0 w 313"/>
                <a:gd name="T35" fmla="*/ 133 h 215"/>
                <a:gd name="T36" fmla="*/ 4 w 313"/>
                <a:gd name="T37" fmla="*/ 146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3"/>
                <a:gd name="T58" fmla="*/ 0 h 215"/>
                <a:gd name="T59" fmla="*/ 313 w 313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3" h="215">
                  <a:moveTo>
                    <a:pt x="6" y="212"/>
                  </a:moveTo>
                  <a:cubicBezTo>
                    <a:pt x="13" y="215"/>
                    <a:pt x="1" y="209"/>
                    <a:pt x="44" y="208"/>
                  </a:cubicBezTo>
                  <a:cubicBezTo>
                    <a:pt x="87" y="207"/>
                    <a:pt x="221" y="205"/>
                    <a:pt x="264" y="204"/>
                  </a:cubicBezTo>
                  <a:cubicBezTo>
                    <a:pt x="307" y="203"/>
                    <a:pt x="296" y="213"/>
                    <a:pt x="304" y="204"/>
                  </a:cubicBezTo>
                  <a:cubicBezTo>
                    <a:pt x="312" y="195"/>
                    <a:pt x="311" y="171"/>
                    <a:pt x="312" y="152"/>
                  </a:cubicBezTo>
                  <a:cubicBezTo>
                    <a:pt x="313" y="133"/>
                    <a:pt x="313" y="111"/>
                    <a:pt x="308" y="92"/>
                  </a:cubicBezTo>
                  <a:cubicBezTo>
                    <a:pt x="303" y="73"/>
                    <a:pt x="294" y="52"/>
                    <a:pt x="284" y="40"/>
                  </a:cubicBezTo>
                  <a:cubicBezTo>
                    <a:pt x="274" y="28"/>
                    <a:pt x="261" y="26"/>
                    <a:pt x="248" y="20"/>
                  </a:cubicBezTo>
                  <a:cubicBezTo>
                    <a:pt x="235" y="14"/>
                    <a:pt x="219" y="0"/>
                    <a:pt x="204" y="4"/>
                  </a:cubicBezTo>
                  <a:cubicBezTo>
                    <a:pt x="189" y="8"/>
                    <a:pt x="169" y="37"/>
                    <a:pt x="160" y="44"/>
                  </a:cubicBezTo>
                  <a:cubicBezTo>
                    <a:pt x="151" y="51"/>
                    <a:pt x="161" y="50"/>
                    <a:pt x="152" y="44"/>
                  </a:cubicBezTo>
                  <a:cubicBezTo>
                    <a:pt x="143" y="38"/>
                    <a:pt x="120" y="13"/>
                    <a:pt x="108" y="8"/>
                  </a:cubicBezTo>
                  <a:cubicBezTo>
                    <a:pt x="96" y="3"/>
                    <a:pt x="91" y="9"/>
                    <a:pt x="80" y="16"/>
                  </a:cubicBezTo>
                  <a:cubicBezTo>
                    <a:pt x="69" y="23"/>
                    <a:pt x="55" y="37"/>
                    <a:pt x="44" y="48"/>
                  </a:cubicBezTo>
                  <a:cubicBezTo>
                    <a:pt x="33" y="59"/>
                    <a:pt x="22" y="73"/>
                    <a:pt x="16" y="84"/>
                  </a:cubicBezTo>
                  <a:cubicBezTo>
                    <a:pt x="10" y="95"/>
                    <a:pt x="8" y="103"/>
                    <a:pt x="6" y="116"/>
                  </a:cubicBezTo>
                  <a:cubicBezTo>
                    <a:pt x="4" y="129"/>
                    <a:pt x="7" y="151"/>
                    <a:pt x="6" y="164"/>
                  </a:cubicBezTo>
                  <a:cubicBezTo>
                    <a:pt x="5" y="177"/>
                    <a:pt x="0" y="184"/>
                    <a:pt x="0" y="192"/>
                  </a:cubicBezTo>
                  <a:cubicBezTo>
                    <a:pt x="0" y="200"/>
                    <a:pt x="2" y="209"/>
                    <a:pt x="6" y="2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6"/>
            <p:cNvSpPr>
              <a:spLocks/>
            </p:cNvSpPr>
            <p:nvPr/>
          </p:nvSpPr>
          <p:spPr bwMode="auto">
            <a:xfrm>
              <a:off x="1529" y="3487"/>
              <a:ext cx="177" cy="290"/>
            </a:xfrm>
            <a:custGeom>
              <a:avLst/>
              <a:gdLst>
                <a:gd name="T0" fmla="*/ 0 w 198"/>
                <a:gd name="T1" fmla="*/ 15 h 320"/>
                <a:gd name="T2" fmla="*/ 47 w 198"/>
                <a:gd name="T3" fmla="*/ 5 h 320"/>
                <a:gd name="T4" fmla="*/ 98 w 198"/>
                <a:gd name="T5" fmla="*/ 45 h 320"/>
                <a:gd name="T6" fmla="*/ 105 w 198"/>
                <a:gd name="T7" fmla="*/ 92 h 320"/>
                <a:gd name="T8" fmla="*/ 109 w 198"/>
                <a:gd name="T9" fmla="*/ 121 h 320"/>
                <a:gd name="T10" fmla="*/ 114 w 198"/>
                <a:gd name="T11" fmla="*/ 163 h 320"/>
                <a:gd name="T12" fmla="*/ 123 w 198"/>
                <a:gd name="T13" fmla="*/ 178 h 320"/>
                <a:gd name="T14" fmla="*/ 92 w 198"/>
                <a:gd name="T15" fmla="*/ 210 h 320"/>
                <a:gd name="T16" fmla="*/ 75 w 198"/>
                <a:gd name="T17" fmla="*/ 212 h 320"/>
                <a:gd name="T18" fmla="*/ 63 w 198"/>
                <a:gd name="T19" fmla="*/ 194 h 320"/>
                <a:gd name="T20" fmla="*/ 37 w 198"/>
                <a:gd name="T21" fmla="*/ 147 h 320"/>
                <a:gd name="T22" fmla="*/ 42 w 198"/>
                <a:gd name="T23" fmla="*/ 123 h 320"/>
                <a:gd name="T24" fmla="*/ 42 w 198"/>
                <a:gd name="T25" fmla="*/ 83 h 320"/>
                <a:gd name="T26" fmla="*/ 30 w 198"/>
                <a:gd name="T27" fmla="*/ 48 h 320"/>
                <a:gd name="T28" fmla="*/ 21 w 198"/>
                <a:gd name="T29" fmla="*/ 26 h 320"/>
                <a:gd name="T30" fmla="*/ 0 w 198"/>
                <a:gd name="T31" fmla="*/ 15 h 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8"/>
                <a:gd name="T49" fmla="*/ 0 h 320"/>
                <a:gd name="T50" fmla="*/ 198 w 198"/>
                <a:gd name="T51" fmla="*/ 320 h 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8" h="320">
                  <a:moveTo>
                    <a:pt x="0" y="23"/>
                  </a:moveTo>
                  <a:cubicBezTo>
                    <a:pt x="8" y="16"/>
                    <a:pt x="48" y="0"/>
                    <a:pt x="74" y="7"/>
                  </a:cubicBezTo>
                  <a:cubicBezTo>
                    <a:pt x="100" y="14"/>
                    <a:pt x="139" y="46"/>
                    <a:pt x="154" y="67"/>
                  </a:cubicBezTo>
                  <a:cubicBezTo>
                    <a:pt x="169" y="88"/>
                    <a:pt x="163" y="116"/>
                    <a:pt x="166" y="135"/>
                  </a:cubicBezTo>
                  <a:cubicBezTo>
                    <a:pt x="169" y="154"/>
                    <a:pt x="168" y="161"/>
                    <a:pt x="170" y="179"/>
                  </a:cubicBezTo>
                  <a:cubicBezTo>
                    <a:pt x="172" y="197"/>
                    <a:pt x="174" y="229"/>
                    <a:pt x="178" y="243"/>
                  </a:cubicBezTo>
                  <a:cubicBezTo>
                    <a:pt x="182" y="257"/>
                    <a:pt x="198" y="252"/>
                    <a:pt x="192" y="263"/>
                  </a:cubicBezTo>
                  <a:cubicBezTo>
                    <a:pt x="186" y="274"/>
                    <a:pt x="156" y="302"/>
                    <a:pt x="144" y="311"/>
                  </a:cubicBezTo>
                  <a:cubicBezTo>
                    <a:pt x="132" y="320"/>
                    <a:pt x="126" y="319"/>
                    <a:pt x="118" y="315"/>
                  </a:cubicBezTo>
                  <a:cubicBezTo>
                    <a:pt x="110" y="311"/>
                    <a:pt x="108" y="303"/>
                    <a:pt x="98" y="287"/>
                  </a:cubicBezTo>
                  <a:cubicBezTo>
                    <a:pt x="88" y="271"/>
                    <a:pt x="63" y="236"/>
                    <a:pt x="58" y="219"/>
                  </a:cubicBezTo>
                  <a:cubicBezTo>
                    <a:pt x="53" y="202"/>
                    <a:pt x="65" y="199"/>
                    <a:pt x="66" y="183"/>
                  </a:cubicBezTo>
                  <a:cubicBezTo>
                    <a:pt x="67" y="167"/>
                    <a:pt x="69" y="142"/>
                    <a:pt x="66" y="123"/>
                  </a:cubicBezTo>
                  <a:cubicBezTo>
                    <a:pt x="63" y="104"/>
                    <a:pt x="53" y="85"/>
                    <a:pt x="48" y="71"/>
                  </a:cubicBezTo>
                  <a:cubicBezTo>
                    <a:pt x="43" y="57"/>
                    <a:pt x="42" y="47"/>
                    <a:pt x="34" y="39"/>
                  </a:cubicBezTo>
                  <a:cubicBezTo>
                    <a:pt x="26" y="31"/>
                    <a:pt x="7" y="26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1620" y="3675"/>
              <a:ext cx="90" cy="105"/>
            </a:xfrm>
            <a:custGeom>
              <a:avLst/>
              <a:gdLst>
                <a:gd name="T0" fmla="*/ 49 w 100"/>
                <a:gd name="T1" fmla="*/ 4 h 116"/>
                <a:gd name="T2" fmla="*/ 49 w 100"/>
                <a:gd name="T3" fmla="*/ 0 h 116"/>
                <a:gd name="T4" fmla="*/ 66 w 100"/>
                <a:gd name="T5" fmla="*/ 38 h 116"/>
                <a:gd name="T6" fmla="*/ 19 w 100"/>
                <a:gd name="T7" fmla="*/ 78 h 116"/>
                <a:gd name="T8" fmla="*/ 0 w 100"/>
                <a:gd name="T9" fmla="*/ 53 h 116"/>
                <a:gd name="T10" fmla="*/ 49 w 100"/>
                <a:gd name="T11" fmla="*/ 4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16"/>
                <a:gd name="T20" fmla="*/ 100 w 10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16">
                  <a:moveTo>
                    <a:pt x="76" y="4"/>
                  </a:moveTo>
                  <a:lnTo>
                    <a:pt x="76" y="0"/>
                  </a:lnTo>
                  <a:lnTo>
                    <a:pt x="100" y="56"/>
                  </a:lnTo>
                  <a:lnTo>
                    <a:pt x="28" y="116"/>
                  </a:lnTo>
                  <a:lnTo>
                    <a:pt x="0" y="80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68"/>
            <p:cNvSpPr>
              <a:spLocks/>
            </p:cNvSpPr>
            <p:nvPr/>
          </p:nvSpPr>
          <p:spPr bwMode="auto">
            <a:xfrm>
              <a:off x="1182" y="3491"/>
              <a:ext cx="199" cy="293"/>
            </a:xfrm>
            <a:custGeom>
              <a:avLst/>
              <a:gdLst>
                <a:gd name="T0" fmla="*/ 143 w 222"/>
                <a:gd name="T1" fmla="*/ 16 h 322"/>
                <a:gd name="T2" fmla="*/ 120 w 222"/>
                <a:gd name="T3" fmla="*/ 2 h 322"/>
                <a:gd name="T4" fmla="*/ 78 w 222"/>
                <a:gd name="T5" fmla="*/ 6 h 322"/>
                <a:gd name="T6" fmla="*/ 30 w 222"/>
                <a:gd name="T7" fmla="*/ 41 h 322"/>
                <a:gd name="T8" fmla="*/ 22 w 222"/>
                <a:gd name="T9" fmla="*/ 87 h 322"/>
                <a:gd name="T10" fmla="*/ 20 w 222"/>
                <a:gd name="T11" fmla="*/ 118 h 322"/>
                <a:gd name="T12" fmla="*/ 15 w 222"/>
                <a:gd name="T13" fmla="*/ 162 h 322"/>
                <a:gd name="T14" fmla="*/ 5 w 222"/>
                <a:gd name="T15" fmla="*/ 176 h 322"/>
                <a:gd name="T16" fmla="*/ 50 w 222"/>
                <a:gd name="T17" fmla="*/ 205 h 322"/>
                <a:gd name="T18" fmla="*/ 75 w 222"/>
                <a:gd name="T19" fmla="*/ 217 h 322"/>
                <a:gd name="T20" fmla="*/ 81 w 222"/>
                <a:gd name="T21" fmla="*/ 188 h 322"/>
                <a:gd name="T22" fmla="*/ 92 w 222"/>
                <a:gd name="T23" fmla="*/ 146 h 322"/>
                <a:gd name="T24" fmla="*/ 94 w 222"/>
                <a:gd name="T25" fmla="*/ 122 h 322"/>
                <a:gd name="T26" fmla="*/ 94 w 222"/>
                <a:gd name="T27" fmla="*/ 102 h 322"/>
                <a:gd name="T28" fmla="*/ 101 w 222"/>
                <a:gd name="T29" fmla="*/ 57 h 322"/>
                <a:gd name="T30" fmla="*/ 107 w 222"/>
                <a:gd name="T31" fmla="*/ 50 h 322"/>
                <a:gd name="T32" fmla="*/ 117 w 222"/>
                <a:gd name="T33" fmla="*/ 38 h 322"/>
                <a:gd name="T34" fmla="*/ 143 w 222"/>
                <a:gd name="T35" fmla="*/ 16 h 3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2"/>
                <a:gd name="T55" fmla="*/ 0 h 322"/>
                <a:gd name="T56" fmla="*/ 222 w 222"/>
                <a:gd name="T57" fmla="*/ 322 h 3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2" h="322">
                  <a:moveTo>
                    <a:pt x="221" y="24"/>
                  </a:moveTo>
                  <a:cubicBezTo>
                    <a:pt x="222" y="15"/>
                    <a:pt x="202" y="4"/>
                    <a:pt x="185" y="2"/>
                  </a:cubicBezTo>
                  <a:cubicBezTo>
                    <a:pt x="168" y="0"/>
                    <a:pt x="144" y="0"/>
                    <a:pt x="121" y="10"/>
                  </a:cubicBezTo>
                  <a:cubicBezTo>
                    <a:pt x="98" y="20"/>
                    <a:pt x="61" y="40"/>
                    <a:pt x="47" y="60"/>
                  </a:cubicBezTo>
                  <a:cubicBezTo>
                    <a:pt x="33" y="80"/>
                    <a:pt x="38" y="109"/>
                    <a:pt x="35" y="128"/>
                  </a:cubicBezTo>
                  <a:cubicBezTo>
                    <a:pt x="32" y="147"/>
                    <a:pt x="33" y="154"/>
                    <a:pt x="31" y="172"/>
                  </a:cubicBezTo>
                  <a:cubicBezTo>
                    <a:pt x="29" y="190"/>
                    <a:pt x="27" y="222"/>
                    <a:pt x="23" y="236"/>
                  </a:cubicBezTo>
                  <a:cubicBezTo>
                    <a:pt x="19" y="250"/>
                    <a:pt x="0" y="246"/>
                    <a:pt x="9" y="256"/>
                  </a:cubicBezTo>
                  <a:cubicBezTo>
                    <a:pt x="18" y="266"/>
                    <a:pt x="59" y="288"/>
                    <a:pt x="77" y="298"/>
                  </a:cubicBezTo>
                  <a:cubicBezTo>
                    <a:pt x="95" y="308"/>
                    <a:pt x="109" y="322"/>
                    <a:pt x="117" y="318"/>
                  </a:cubicBezTo>
                  <a:cubicBezTo>
                    <a:pt x="125" y="314"/>
                    <a:pt x="121" y="292"/>
                    <a:pt x="125" y="274"/>
                  </a:cubicBezTo>
                  <a:cubicBezTo>
                    <a:pt x="129" y="256"/>
                    <a:pt x="140" y="228"/>
                    <a:pt x="143" y="212"/>
                  </a:cubicBezTo>
                  <a:cubicBezTo>
                    <a:pt x="146" y="196"/>
                    <a:pt x="145" y="189"/>
                    <a:pt x="145" y="178"/>
                  </a:cubicBezTo>
                  <a:cubicBezTo>
                    <a:pt x="145" y="167"/>
                    <a:pt x="143" y="164"/>
                    <a:pt x="145" y="148"/>
                  </a:cubicBezTo>
                  <a:cubicBezTo>
                    <a:pt x="147" y="132"/>
                    <a:pt x="154" y="97"/>
                    <a:pt x="157" y="84"/>
                  </a:cubicBezTo>
                  <a:cubicBezTo>
                    <a:pt x="160" y="71"/>
                    <a:pt x="161" y="77"/>
                    <a:pt x="165" y="72"/>
                  </a:cubicBezTo>
                  <a:cubicBezTo>
                    <a:pt x="169" y="67"/>
                    <a:pt x="172" y="64"/>
                    <a:pt x="181" y="56"/>
                  </a:cubicBezTo>
                  <a:cubicBezTo>
                    <a:pt x="190" y="48"/>
                    <a:pt x="213" y="31"/>
                    <a:pt x="221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auto">
            <a:xfrm>
              <a:off x="1194" y="3682"/>
              <a:ext cx="100" cy="94"/>
            </a:xfrm>
            <a:custGeom>
              <a:avLst/>
              <a:gdLst>
                <a:gd name="T0" fmla="*/ 13 w 112"/>
                <a:gd name="T1" fmla="*/ 0 h 104"/>
                <a:gd name="T2" fmla="*/ 11 w 112"/>
                <a:gd name="T3" fmla="*/ 0 h 104"/>
                <a:gd name="T4" fmla="*/ 0 w 112"/>
                <a:gd name="T5" fmla="*/ 30 h 104"/>
                <a:gd name="T6" fmla="*/ 63 w 112"/>
                <a:gd name="T7" fmla="*/ 70 h 104"/>
                <a:gd name="T8" fmla="*/ 71 w 112"/>
                <a:gd name="T9" fmla="*/ 42 h 104"/>
                <a:gd name="T10" fmla="*/ 13 w 112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4"/>
                <a:gd name="T20" fmla="*/ 112 w 112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4">
                  <a:moveTo>
                    <a:pt x="20" y="0"/>
                  </a:moveTo>
                  <a:lnTo>
                    <a:pt x="16" y="0"/>
                  </a:lnTo>
                  <a:lnTo>
                    <a:pt x="0" y="44"/>
                  </a:lnTo>
                  <a:lnTo>
                    <a:pt x="100" y="104"/>
                  </a:lnTo>
                  <a:lnTo>
                    <a:pt x="112" y="6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auto">
            <a:xfrm>
              <a:off x="1368" y="3464"/>
              <a:ext cx="75" cy="87"/>
            </a:xfrm>
            <a:custGeom>
              <a:avLst/>
              <a:gdLst>
                <a:gd name="T0" fmla="*/ 26 w 84"/>
                <a:gd name="T1" fmla="*/ 0 h 96"/>
                <a:gd name="T2" fmla="*/ 18 w 84"/>
                <a:gd name="T3" fmla="*/ 8 h 96"/>
                <a:gd name="T4" fmla="*/ 0 w 84"/>
                <a:gd name="T5" fmla="*/ 19 h 96"/>
                <a:gd name="T6" fmla="*/ 36 w 84"/>
                <a:gd name="T7" fmla="*/ 65 h 96"/>
                <a:gd name="T8" fmla="*/ 54 w 84"/>
                <a:gd name="T9" fmla="*/ 40 h 96"/>
                <a:gd name="T10" fmla="*/ 21 w 84"/>
                <a:gd name="T11" fmla="*/ 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6"/>
                <a:gd name="T20" fmla="*/ 84 w 84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6">
                  <a:moveTo>
                    <a:pt x="40" y="0"/>
                  </a:moveTo>
                  <a:cubicBezTo>
                    <a:pt x="34" y="12"/>
                    <a:pt x="43" y="12"/>
                    <a:pt x="28" y="12"/>
                  </a:cubicBezTo>
                  <a:lnTo>
                    <a:pt x="0" y="28"/>
                  </a:lnTo>
                  <a:lnTo>
                    <a:pt x="56" y="96"/>
                  </a:lnTo>
                  <a:lnTo>
                    <a:pt x="84" y="60"/>
                  </a:lnTo>
                  <a:lnTo>
                    <a:pt x="32" y="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auto">
            <a:xfrm flipH="1">
              <a:off x="1443" y="3464"/>
              <a:ext cx="75" cy="87"/>
            </a:xfrm>
            <a:custGeom>
              <a:avLst/>
              <a:gdLst>
                <a:gd name="T0" fmla="*/ 26 w 84"/>
                <a:gd name="T1" fmla="*/ 0 h 96"/>
                <a:gd name="T2" fmla="*/ 18 w 84"/>
                <a:gd name="T3" fmla="*/ 8 h 96"/>
                <a:gd name="T4" fmla="*/ 0 w 84"/>
                <a:gd name="T5" fmla="*/ 19 h 96"/>
                <a:gd name="T6" fmla="*/ 36 w 84"/>
                <a:gd name="T7" fmla="*/ 65 h 96"/>
                <a:gd name="T8" fmla="*/ 54 w 84"/>
                <a:gd name="T9" fmla="*/ 40 h 96"/>
                <a:gd name="T10" fmla="*/ 21 w 84"/>
                <a:gd name="T11" fmla="*/ 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6"/>
                <a:gd name="T20" fmla="*/ 84 w 84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6">
                  <a:moveTo>
                    <a:pt x="40" y="0"/>
                  </a:moveTo>
                  <a:cubicBezTo>
                    <a:pt x="34" y="12"/>
                    <a:pt x="43" y="12"/>
                    <a:pt x="28" y="12"/>
                  </a:cubicBezTo>
                  <a:lnTo>
                    <a:pt x="0" y="28"/>
                  </a:lnTo>
                  <a:lnTo>
                    <a:pt x="56" y="96"/>
                  </a:lnTo>
                  <a:lnTo>
                    <a:pt x="84" y="60"/>
                  </a:lnTo>
                  <a:lnTo>
                    <a:pt x="32" y="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auto">
            <a:xfrm>
              <a:off x="1449" y="3682"/>
              <a:ext cx="7" cy="363"/>
            </a:xfrm>
            <a:custGeom>
              <a:avLst/>
              <a:gdLst>
                <a:gd name="T0" fmla="*/ 0 w 8"/>
                <a:gd name="T1" fmla="*/ 0 h 400"/>
                <a:gd name="T2" fmla="*/ 4 w 8"/>
                <a:gd name="T3" fmla="*/ 271 h 400"/>
                <a:gd name="T4" fmla="*/ 0 60000 65536"/>
                <a:gd name="T5" fmla="*/ 0 60000 65536"/>
                <a:gd name="T6" fmla="*/ 0 w 8"/>
                <a:gd name="T7" fmla="*/ 0 h 400"/>
                <a:gd name="T8" fmla="*/ 8 w 8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00">
                  <a:moveTo>
                    <a:pt x="0" y="0"/>
                  </a:moveTo>
                  <a:lnTo>
                    <a:pt x="8" y="4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auto">
            <a:xfrm>
              <a:off x="1445" y="3526"/>
              <a:ext cx="1" cy="145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108 h 160"/>
                <a:gd name="T4" fmla="*/ 0 60000 65536"/>
                <a:gd name="T5" fmla="*/ 0 60000 65536"/>
                <a:gd name="T6" fmla="*/ 0 w 1"/>
                <a:gd name="T7" fmla="*/ 0 h 160"/>
                <a:gd name="T8" fmla="*/ 1 w 1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0">
                  <a:moveTo>
                    <a:pt x="0" y="0"/>
                  </a:moveTo>
                  <a:lnTo>
                    <a:pt x="0" y="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Вертикальный свиток 21"/>
          <p:cNvSpPr/>
          <p:nvPr/>
        </p:nvSpPr>
        <p:spPr>
          <a:xfrm rot="10800000">
            <a:off x="4572000" y="1071546"/>
            <a:ext cx="4429156" cy="5286412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3504" y="1714488"/>
            <a:ext cx="36433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Сегодня к нам на урок</a:t>
            </a:r>
          </a:p>
          <a:p>
            <a:r>
              <a:rPr lang="ru-RU" sz="2000" b="1" dirty="0" smtClean="0"/>
              <a:t>Пришёл </a:t>
            </a:r>
            <a:r>
              <a:rPr lang="ru-RU" sz="2000" b="1" dirty="0" err="1" smtClean="0"/>
              <a:t>Знайка-педагог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Он принёс весы и гирьки.</a:t>
            </a:r>
          </a:p>
          <a:p>
            <a:r>
              <a:rPr lang="ru-RU" sz="2000" b="1" dirty="0" smtClean="0"/>
              <a:t>Показать он хочет нам</a:t>
            </a:r>
          </a:p>
          <a:p>
            <a:r>
              <a:rPr lang="ru-RU" sz="2000" b="1" dirty="0" smtClean="0"/>
              <a:t>Маленькую единицу массы</a:t>
            </a:r>
          </a:p>
          <a:p>
            <a:r>
              <a:rPr lang="ru-RU" sz="2000" b="1" dirty="0" smtClean="0"/>
              <a:t>И её название –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4214818"/>
            <a:ext cx="2632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ГРАММ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Group 65"/>
          <p:cNvGrpSpPr>
            <a:grpSpLocks/>
          </p:cNvGrpSpPr>
          <p:nvPr/>
        </p:nvGrpSpPr>
        <p:grpSpPr bwMode="auto">
          <a:xfrm>
            <a:off x="428596" y="3643314"/>
            <a:ext cx="857256" cy="1083887"/>
            <a:chOff x="184" y="2655"/>
            <a:chExt cx="1070" cy="1320"/>
          </a:xfrm>
        </p:grpSpPr>
        <p:grpSp>
          <p:nvGrpSpPr>
            <p:cNvPr id="26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34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dirty="0" smtClean="0"/>
                  <a:t>    </a:t>
                </a:r>
              </a:p>
            </p:txBody>
          </p:sp>
        </p:grp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340" y="2655"/>
              <a:ext cx="771" cy="1320"/>
              <a:chOff x="340" y="2655"/>
              <a:chExt cx="771" cy="1320"/>
            </a:xfrm>
          </p:grpSpPr>
          <p:grpSp>
            <p:nvGrpSpPr>
              <p:cNvPr id="28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30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340" y="3113"/>
                <a:ext cx="231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4000" b="1" dirty="0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714612" y="4071942"/>
            <a:ext cx="2543164" cy="928694"/>
            <a:chOff x="457200" y="4857760"/>
            <a:chExt cx="2543164" cy="928694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1385894" y="5214950"/>
              <a:ext cx="500066" cy="571504"/>
            </a:xfrm>
            <a:prstGeom prst="triangle">
              <a:avLst>
                <a:gd name="adj" fmla="val 48144"/>
              </a:avLst>
            </a:prstGeom>
            <a:gradFill rotWithShape="1">
              <a:gsLst>
                <a:gs pos="0">
                  <a:srgbClr val="66FFFF"/>
                </a:gs>
                <a:gs pos="50000">
                  <a:srgbClr val="00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6" name="Group 4"/>
            <p:cNvGrpSpPr>
              <a:grpSpLocks/>
            </p:cNvGrpSpPr>
            <p:nvPr/>
          </p:nvGrpSpPr>
          <p:grpSpPr bwMode="auto">
            <a:xfrm>
              <a:off x="457200" y="4857760"/>
              <a:ext cx="2543164" cy="571504"/>
              <a:chOff x="288" y="2736"/>
              <a:chExt cx="5088" cy="768"/>
            </a:xfrm>
          </p:grpSpPr>
          <p:grpSp>
            <p:nvGrpSpPr>
              <p:cNvPr id="37" name="Group 5"/>
              <p:cNvGrpSpPr>
                <a:grpSpLocks/>
              </p:cNvGrpSpPr>
              <p:nvPr/>
            </p:nvGrpSpPr>
            <p:grpSpPr bwMode="auto">
              <a:xfrm>
                <a:off x="288" y="2736"/>
                <a:ext cx="2256" cy="768"/>
                <a:chOff x="240" y="2736"/>
                <a:chExt cx="2256" cy="768"/>
              </a:xfrm>
            </p:grpSpPr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3120" y="2736"/>
                <a:ext cx="2256" cy="768"/>
                <a:chOff x="240" y="2736"/>
                <a:chExt cx="2256" cy="768"/>
              </a:xfrm>
            </p:grpSpPr>
            <p:sp>
              <p:nvSpPr>
                <p:cNvPr id="40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672" cy="192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 type="none" w="lg" len="lg"/>
                <a:tailEnd type="none" w="lg" len="lg"/>
              </a:ln>
              <a:scene3d>
                <a:camera prst="legacyObliqueTopRight">
                  <a:rot lat="0" lon="20999991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6" name="Group 53"/>
          <p:cNvGrpSpPr>
            <a:grpSpLocks/>
          </p:cNvGrpSpPr>
          <p:nvPr/>
        </p:nvGrpSpPr>
        <p:grpSpPr bwMode="auto">
          <a:xfrm rot="19802366">
            <a:off x="2714612" y="3929066"/>
            <a:ext cx="1055688" cy="463550"/>
            <a:chOff x="3587" y="3840"/>
            <a:chExt cx="665" cy="292"/>
          </a:xfrm>
        </p:grpSpPr>
        <p:sp>
          <p:nvSpPr>
            <p:cNvPr id="47" name="Freeform 54"/>
            <p:cNvSpPr>
              <a:spLocks/>
            </p:cNvSpPr>
            <p:nvPr/>
          </p:nvSpPr>
          <p:spPr bwMode="auto">
            <a:xfrm rot="3038711">
              <a:off x="3781" y="3794"/>
              <a:ext cx="292" cy="384"/>
            </a:xfrm>
            <a:custGeom>
              <a:avLst/>
              <a:gdLst>
                <a:gd name="T0" fmla="*/ 0 w 1200"/>
                <a:gd name="T1" fmla="*/ 7 h 1312"/>
                <a:gd name="T2" fmla="*/ 3 w 1200"/>
                <a:gd name="T3" fmla="*/ 1 h 1312"/>
                <a:gd name="T4" fmla="*/ 3 w 1200"/>
                <a:gd name="T5" fmla="*/ 1 h 1312"/>
                <a:gd name="T6" fmla="*/ 4 w 1200"/>
                <a:gd name="T7" fmla="*/ 2 h 1312"/>
                <a:gd name="T8" fmla="*/ 4 w 1200"/>
                <a:gd name="T9" fmla="*/ 2 h 1312"/>
                <a:gd name="T10" fmla="*/ 4 w 1200"/>
                <a:gd name="T11" fmla="*/ 4 h 1312"/>
                <a:gd name="T12" fmla="*/ 3 w 1200"/>
                <a:gd name="T13" fmla="*/ 6 h 1312"/>
                <a:gd name="T14" fmla="*/ 2 w 1200"/>
                <a:gd name="T15" fmla="*/ 9 h 1312"/>
                <a:gd name="T16" fmla="*/ 1 w 1200"/>
                <a:gd name="T17" fmla="*/ 9 h 1312"/>
                <a:gd name="T18" fmla="*/ 1 w 1200"/>
                <a:gd name="T19" fmla="*/ 8 h 1312"/>
                <a:gd name="T20" fmla="*/ 0 w 1200"/>
                <a:gd name="T21" fmla="*/ 8 h 1312"/>
                <a:gd name="T22" fmla="*/ 0 w 1200"/>
                <a:gd name="T23" fmla="*/ 7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"/>
                <a:gd name="T37" fmla="*/ 0 h 1312"/>
                <a:gd name="T38" fmla="*/ 1200 w 1200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" h="1312">
                  <a:moveTo>
                    <a:pt x="0" y="952"/>
                  </a:moveTo>
                  <a:cubicBezTo>
                    <a:pt x="304" y="612"/>
                    <a:pt x="608" y="272"/>
                    <a:pt x="768" y="136"/>
                  </a:cubicBezTo>
                  <a:cubicBezTo>
                    <a:pt x="928" y="0"/>
                    <a:pt x="904" y="120"/>
                    <a:pt x="960" y="136"/>
                  </a:cubicBezTo>
                  <a:cubicBezTo>
                    <a:pt x="1016" y="152"/>
                    <a:pt x="1064" y="200"/>
                    <a:pt x="1104" y="232"/>
                  </a:cubicBezTo>
                  <a:cubicBezTo>
                    <a:pt x="1144" y="264"/>
                    <a:pt x="1200" y="280"/>
                    <a:pt x="1200" y="328"/>
                  </a:cubicBezTo>
                  <a:cubicBezTo>
                    <a:pt x="1200" y="376"/>
                    <a:pt x="1168" y="440"/>
                    <a:pt x="1104" y="520"/>
                  </a:cubicBezTo>
                  <a:cubicBezTo>
                    <a:pt x="1040" y="600"/>
                    <a:pt x="920" y="688"/>
                    <a:pt x="816" y="808"/>
                  </a:cubicBezTo>
                  <a:cubicBezTo>
                    <a:pt x="712" y="928"/>
                    <a:pt x="552" y="1168"/>
                    <a:pt x="480" y="1240"/>
                  </a:cubicBezTo>
                  <a:cubicBezTo>
                    <a:pt x="408" y="1312"/>
                    <a:pt x="432" y="1256"/>
                    <a:pt x="384" y="1240"/>
                  </a:cubicBezTo>
                  <a:cubicBezTo>
                    <a:pt x="336" y="1224"/>
                    <a:pt x="240" y="1176"/>
                    <a:pt x="192" y="1144"/>
                  </a:cubicBezTo>
                  <a:cubicBezTo>
                    <a:pt x="144" y="1112"/>
                    <a:pt x="128" y="1072"/>
                    <a:pt x="96" y="1048"/>
                  </a:cubicBezTo>
                  <a:cubicBezTo>
                    <a:pt x="64" y="1024"/>
                    <a:pt x="32" y="1012"/>
                    <a:pt x="0" y="100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 rot="3038711">
              <a:off x="4105" y="3893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 rot="3038711" flipH="1" flipV="1">
              <a:off x="3595" y="3934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0034" y="392906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 кг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2000232" y="3357562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4195744" y="90480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928794" y="2643182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0   100  200  300  400  </a:t>
            </a:r>
            <a:r>
              <a:rPr lang="ru-RU" dirty="0">
                <a:solidFill>
                  <a:srgbClr val="0000FF"/>
                </a:solidFill>
              </a:rPr>
              <a:t>500</a:t>
            </a:r>
            <a:r>
              <a:rPr lang="ru-RU" dirty="0"/>
              <a:t>  600 700  800  900 1000</a:t>
            </a:r>
          </a:p>
        </p:txBody>
      </p:sp>
      <p:graphicFrame>
        <p:nvGraphicFramePr>
          <p:cNvPr id="11" name="Group 28"/>
          <p:cNvGraphicFramePr>
            <a:graphicFrameLocks noGrp="1"/>
          </p:cNvGraphicFramePr>
          <p:nvPr/>
        </p:nvGraphicFramePr>
        <p:xfrm>
          <a:off x="2571736" y="3071810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DiagonalStripe"/>
          <p:cNvSpPr>
            <a:spLocks noEditPoints="1" noChangeArrowheads="1"/>
          </p:cNvSpPr>
          <p:nvPr/>
        </p:nvSpPr>
        <p:spPr bwMode="auto">
          <a:xfrm rot="2477889">
            <a:off x="1358055" y="321261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chair1"/>
          <p:cNvSpPr>
            <a:spLocks noEditPoints="1" noChangeArrowheads="1"/>
          </p:cNvSpPr>
          <p:nvPr/>
        </p:nvSpPr>
        <p:spPr bwMode="auto">
          <a:xfrm>
            <a:off x="500034" y="4643446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chair1"/>
          <p:cNvSpPr>
            <a:spLocks noEditPoints="1" noChangeArrowheads="1"/>
          </p:cNvSpPr>
          <p:nvPr/>
        </p:nvSpPr>
        <p:spPr bwMode="auto">
          <a:xfrm>
            <a:off x="4929190" y="4714884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" name="Group 210"/>
          <p:cNvGrpSpPr>
            <a:grpSpLocks/>
          </p:cNvGrpSpPr>
          <p:nvPr/>
        </p:nvGrpSpPr>
        <p:grpSpPr bwMode="auto">
          <a:xfrm>
            <a:off x="285720" y="3571876"/>
            <a:ext cx="2041508" cy="1284288"/>
            <a:chOff x="3421" y="708"/>
            <a:chExt cx="2028" cy="1557"/>
          </a:xfrm>
        </p:grpSpPr>
        <p:grpSp>
          <p:nvGrpSpPr>
            <p:cNvPr id="14" name="Group 2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52" name="AutoShape 2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2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1520"/>
                  <a:gd name="T17" fmla="*/ 1120 w 1120"/>
                  <a:gd name="T18" fmla="*/ 1520 h 1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14"/>
            <p:cNvGrpSpPr>
              <a:grpSpLocks/>
            </p:cNvGrpSpPr>
            <p:nvPr/>
          </p:nvGrpSpPr>
          <p:grpSpPr bwMode="auto">
            <a:xfrm>
              <a:off x="3441" y="1090"/>
              <a:ext cx="2008" cy="1140"/>
              <a:chOff x="90" y="1015"/>
              <a:chExt cx="2430" cy="1407"/>
            </a:xfrm>
          </p:grpSpPr>
          <p:sp>
            <p:nvSpPr>
              <p:cNvPr id="36" name="Freeform 2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2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2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2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2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2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2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2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2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2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2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2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2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231"/>
            <p:cNvSpPr>
              <a:spLocks/>
            </p:cNvSpPr>
            <p:nvPr/>
          </p:nvSpPr>
          <p:spPr bwMode="auto">
            <a:xfrm>
              <a:off x="3885" y="1163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3421" y="1515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A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3"/>
            <p:cNvSpPr>
              <a:spLocks/>
            </p:cNvSpPr>
            <p:nvPr/>
          </p:nvSpPr>
          <p:spPr bwMode="auto">
            <a:xfrm>
              <a:off x="3757" y="141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34"/>
            <p:cNvSpPr>
              <a:spLocks/>
            </p:cNvSpPr>
            <p:nvPr/>
          </p:nvSpPr>
          <p:spPr bwMode="auto">
            <a:xfrm rot="-5989757">
              <a:off x="4445" y="1291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235"/>
            <p:cNvGrpSpPr>
              <a:grpSpLocks/>
            </p:cNvGrpSpPr>
            <p:nvPr/>
          </p:nvGrpSpPr>
          <p:grpSpPr bwMode="auto">
            <a:xfrm rot="521831">
              <a:off x="3696" y="1160"/>
              <a:ext cx="643" cy="712"/>
              <a:chOff x="4192" y="3096"/>
              <a:chExt cx="643" cy="712"/>
            </a:xfrm>
          </p:grpSpPr>
          <p:sp>
            <p:nvSpPr>
              <p:cNvPr id="33" name="Freeform 236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9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7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38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239"/>
            <p:cNvGrpSpPr>
              <a:grpSpLocks/>
            </p:cNvGrpSpPr>
            <p:nvPr/>
          </p:nvGrpSpPr>
          <p:grpSpPr bwMode="auto">
            <a:xfrm>
              <a:off x="4048" y="728"/>
              <a:ext cx="643" cy="712"/>
              <a:chOff x="4192" y="3096"/>
              <a:chExt cx="643" cy="712"/>
            </a:xfrm>
          </p:grpSpPr>
          <p:sp>
            <p:nvSpPr>
              <p:cNvPr id="30" name="Freeform 240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C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42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243"/>
            <p:cNvSpPr>
              <a:spLocks/>
            </p:cNvSpPr>
            <p:nvPr/>
          </p:nvSpPr>
          <p:spPr bwMode="auto">
            <a:xfrm>
              <a:off x="4397" y="93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4"/>
            <p:cNvSpPr>
              <a:spLocks/>
            </p:cNvSpPr>
            <p:nvPr/>
          </p:nvSpPr>
          <p:spPr bwMode="auto">
            <a:xfrm>
              <a:off x="4637" y="85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5"/>
            <p:cNvSpPr>
              <a:spLocks/>
            </p:cNvSpPr>
            <p:nvPr/>
          </p:nvSpPr>
          <p:spPr bwMode="auto">
            <a:xfrm rot="-9385101">
              <a:off x="4549" y="708"/>
              <a:ext cx="398" cy="276"/>
            </a:xfrm>
            <a:custGeom>
              <a:avLst/>
              <a:gdLst>
                <a:gd name="T0" fmla="*/ 0 w 702"/>
                <a:gd name="T1" fmla="*/ 57 h 468"/>
                <a:gd name="T2" fmla="*/ 15 w 702"/>
                <a:gd name="T3" fmla="*/ 49 h 468"/>
                <a:gd name="T4" fmla="*/ 16 w 702"/>
                <a:gd name="T5" fmla="*/ 43 h 468"/>
                <a:gd name="T6" fmla="*/ 20 w 702"/>
                <a:gd name="T7" fmla="*/ 31 h 468"/>
                <a:gd name="T8" fmla="*/ 19 w 702"/>
                <a:gd name="T9" fmla="*/ 22 h 468"/>
                <a:gd name="T10" fmla="*/ 20 w 702"/>
                <a:gd name="T11" fmla="*/ 13 h 468"/>
                <a:gd name="T12" fmla="*/ 26 w 702"/>
                <a:gd name="T13" fmla="*/ 5 h 468"/>
                <a:gd name="T14" fmla="*/ 46 w 702"/>
                <a:gd name="T15" fmla="*/ 1 h 468"/>
                <a:gd name="T16" fmla="*/ 59 w 702"/>
                <a:gd name="T17" fmla="*/ 2 h 468"/>
                <a:gd name="T18" fmla="*/ 69 w 702"/>
                <a:gd name="T19" fmla="*/ 8 h 468"/>
                <a:gd name="T20" fmla="*/ 67 w 702"/>
                <a:gd name="T21" fmla="*/ 14 h 468"/>
                <a:gd name="T22" fmla="*/ 67 w 702"/>
                <a:gd name="T23" fmla="*/ 10 h 468"/>
                <a:gd name="T24" fmla="*/ 70 w 702"/>
                <a:gd name="T25" fmla="*/ 16 h 468"/>
                <a:gd name="T26" fmla="*/ 73 w 702"/>
                <a:gd name="T27" fmla="*/ 28 h 468"/>
                <a:gd name="T28" fmla="*/ 73 w 702"/>
                <a:gd name="T29" fmla="*/ 31 h 468"/>
                <a:gd name="T30" fmla="*/ 70 w 702"/>
                <a:gd name="T31" fmla="*/ 40 h 468"/>
                <a:gd name="T32" fmla="*/ 63 w 702"/>
                <a:gd name="T33" fmla="*/ 47 h 468"/>
                <a:gd name="T34" fmla="*/ 51 w 702"/>
                <a:gd name="T35" fmla="*/ 51 h 468"/>
                <a:gd name="T36" fmla="*/ 39 w 702"/>
                <a:gd name="T37" fmla="*/ 47 h 468"/>
                <a:gd name="T38" fmla="*/ 35 w 702"/>
                <a:gd name="T39" fmla="*/ 43 h 468"/>
                <a:gd name="T40" fmla="*/ 24 w 702"/>
                <a:gd name="T41" fmla="*/ 43 h 468"/>
                <a:gd name="T42" fmla="*/ 11 w 702"/>
                <a:gd name="T43" fmla="*/ 51 h 468"/>
                <a:gd name="T44" fmla="*/ 0 w 702"/>
                <a:gd name="T45" fmla="*/ 57 h 4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2"/>
                <a:gd name="T70" fmla="*/ 0 h 468"/>
                <a:gd name="T71" fmla="*/ 702 w 702"/>
                <a:gd name="T72" fmla="*/ 468 h 4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2" h="468">
                  <a:moveTo>
                    <a:pt x="0" y="468"/>
                  </a:moveTo>
                  <a:cubicBezTo>
                    <a:pt x="6" y="466"/>
                    <a:pt x="114" y="423"/>
                    <a:pt x="139" y="404"/>
                  </a:cubicBezTo>
                  <a:cubicBezTo>
                    <a:pt x="164" y="385"/>
                    <a:pt x="142" y="377"/>
                    <a:pt x="152" y="353"/>
                  </a:cubicBezTo>
                  <a:cubicBezTo>
                    <a:pt x="162" y="329"/>
                    <a:pt x="195" y="285"/>
                    <a:pt x="200" y="258"/>
                  </a:cubicBezTo>
                  <a:cubicBezTo>
                    <a:pt x="206" y="230"/>
                    <a:pt x="188" y="213"/>
                    <a:pt x="186" y="188"/>
                  </a:cubicBezTo>
                  <a:cubicBezTo>
                    <a:pt x="185" y="162"/>
                    <a:pt x="182" y="129"/>
                    <a:pt x="193" y="105"/>
                  </a:cubicBezTo>
                  <a:cubicBezTo>
                    <a:pt x="205" y="80"/>
                    <a:pt x="213" y="58"/>
                    <a:pt x="255" y="41"/>
                  </a:cubicBezTo>
                  <a:cubicBezTo>
                    <a:pt x="297" y="24"/>
                    <a:pt x="390" y="8"/>
                    <a:pt x="443" y="4"/>
                  </a:cubicBezTo>
                  <a:cubicBezTo>
                    <a:pt x="496" y="0"/>
                    <a:pt x="534" y="9"/>
                    <a:pt x="571" y="20"/>
                  </a:cubicBezTo>
                  <a:cubicBezTo>
                    <a:pt x="608" y="31"/>
                    <a:pt x="654" y="52"/>
                    <a:pt x="667" y="68"/>
                  </a:cubicBezTo>
                  <a:cubicBezTo>
                    <a:pt x="680" y="84"/>
                    <a:pt x="654" y="113"/>
                    <a:pt x="651" y="116"/>
                  </a:cubicBezTo>
                  <a:cubicBezTo>
                    <a:pt x="648" y="119"/>
                    <a:pt x="646" y="81"/>
                    <a:pt x="651" y="84"/>
                  </a:cubicBezTo>
                  <a:cubicBezTo>
                    <a:pt x="656" y="87"/>
                    <a:pt x="675" y="108"/>
                    <a:pt x="683" y="132"/>
                  </a:cubicBezTo>
                  <a:cubicBezTo>
                    <a:pt x="691" y="156"/>
                    <a:pt x="696" y="207"/>
                    <a:pt x="699" y="228"/>
                  </a:cubicBezTo>
                  <a:cubicBezTo>
                    <a:pt x="702" y="249"/>
                    <a:pt x="702" y="244"/>
                    <a:pt x="699" y="260"/>
                  </a:cubicBezTo>
                  <a:cubicBezTo>
                    <a:pt x="696" y="276"/>
                    <a:pt x="698" y="302"/>
                    <a:pt x="683" y="324"/>
                  </a:cubicBezTo>
                  <a:cubicBezTo>
                    <a:pt x="668" y="346"/>
                    <a:pt x="639" y="375"/>
                    <a:pt x="607" y="392"/>
                  </a:cubicBezTo>
                  <a:cubicBezTo>
                    <a:pt x="575" y="409"/>
                    <a:pt x="528" y="425"/>
                    <a:pt x="490" y="424"/>
                  </a:cubicBezTo>
                  <a:cubicBezTo>
                    <a:pt x="452" y="422"/>
                    <a:pt x="406" y="397"/>
                    <a:pt x="380" y="385"/>
                  </a:cubicBezTo>
                  <a:cubicBezTo>
                    <a:pt x="353" y="374"/>
                    <a:pt x="356" y="359"/>
                    <a:pt x="331" y="353"/>
                  </a:cubicBezTo>
                  <a:cubicBezTo>
                    <a:pt x="307" y="348"/>
                    <a:pt x="273" y="343"/>
                    <a:pt x="235" y="353"/>
                  </a:cubicBezTo>
                  <a:cubicBezTo>
                    <a:pt x="197" y="364"/>
                    <a:pt x="145" y="397"/>
                    <a:pt x="104" y="417"/>
                  </a:cubicBezTo>
                  <a:cubicBezTo>
                    <a:pt x="62" y="438"/>
                    <a:pt x="16" y="461"/>
                    <a:pt x="0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246"/>
            <p:cNvGrpSpPr>
              <a:grpSpLocks/>
            </p:cNvGrpSpPr>
            <p:nvPr/>
          </p:nvGrpSpPr>
          <p:grpSpPr bwMode="auto">
            <a:xfrm rot="-2414178">
              <a:off x="4128" y="1414"/>
              <a:ext cx="643" cy="712"/>
              <a:chOff x="4192" y="3096"/>
              <a:chExt cx="643" cy="712"/>
            </a:xfrm>
          </p:grpSpPr>
          <p:sp>
            <p:nvSpPr>
              <p:cNvPr id="27" name="Freeform 247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48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9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4029" y="117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solidFill>
              <a:srgbClr val="A4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" name="Group 430"/>
          <p:cNvGrpSpPr>
            <a:grpSpLocks/>
          </p:cNvGrpSpPr>
          <p:nvPr/>
        </p:nvGrpSpPr>
        <p:grpSpPr bwMode="auto">
          <a:xfrm>
            <a:off x="2071670" y="3714752"/>
            <a:ext cx="1857388" cy="1214446"/>
            <a:chOff x="80" y="557"/>
            <a:chExt cx="2440" cy="1915"/>
          </a:xfrm>
        </p:grpSpPr>
        <p:grpSp>
          <p:nvGrpSpPr>
            <p:cNvPr id="55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73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94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95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4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85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8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90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91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92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9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76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81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2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83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0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67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0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72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73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74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71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58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1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63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64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65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62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51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9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144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0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137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1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130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123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3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116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4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109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5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02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6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95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88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57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2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3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4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5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6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7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9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0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1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2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8" name="Group 65"/>
          <p:cNvGrpSpPr>
            <a:grpSpLocks/>
          </p:cNvGrpSpPr>
          <p:nvPr/>
        </p:nvGrpSpPr>
        <p:grpSpPr bwMode="auto">
          <a:xfrm>
            <a:off x="6072198" y="3214686"/>
            <a:ext cx="1698625" cy="1519237"/>
            <a:chOff x="184" y="2655"/>
            <a:chExt cx="1070" cy="957"/>
          </a:xfrm>
        </p:grpSpPr>
        <p:grpSp>
          <p:nvGrpSpPr>
            <p:cNvPr id="209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17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" name="Group 69"/>
            <p:cNvGrpSpPr>
              <a:grpSpLocks/>
            </p:cNvGrpSpPr>
            <p:nvPr/>
          </p:nvGrpSpPr>
          <p:grpSpPr bwMode="auto">
            <a:xfrm>
              <a:off x="340" y="2655"/>
              <a:ext cx="772" cy="904"/>
              <a:chOff x="340" y="2655"/>
              <a:chExt cx="772" cy="904"/>
            </a:xfrm>
          </p:grpSpPr>
          <p:grpSp>
            <p:nvGrpSpPr>
              <p:cNvPr id="211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13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" name="Text Box 75"/>
              <p:cNvSpPr txBox="1">
                <a:spLocks noChangeArrowheads="1"/>
              </p:cNvSpPr>
              <p:nvPr/>
            </p:nvSpPr>
            <p:spPr bwMode="auto">
              <a:xfrm>
                <a:off x="340" y="3113"/>
                <a:ext cx="77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10кг</a:t>
                </a:r>
                <a:endParaRPr lang="ru-RU" sz="4000" b="1" dirty="0"/>
              </a:p>
            </p:txBody>
          </p:sp>
        </p:grpSp>
      </p:grpSp>
      <p:sp>
        <p:nvSpPr>
          <p:cNvPr id="219" name="TextBox 218"/>
          <p:cNvSpPr txBox="1"/>
          <p:nvPr/>
        </p:nvSpPr>
        <p:spPr>
          <a:xfrm>
            <a:off x="500034" y="928670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Открываем магазин,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Продаём продукты,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на чашках весов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Овощи и фрукты.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597</TotalTime>
  <Words>460</Words>
  <Application>Microsoft PowerPoint</Application>
  <PresentationFormat>Экран (4:3)</PresentationFormat>
  <Paragraphs>202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cdb2004119gl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62</cp:revision>
  <dcterms:created xsi:type="dcterms:W3CDTF">2012-01-14T16:32:40Z</dcterms:created>
  <dcterms:modified xsi:type="dcterms:W3CDTF">2012-01-17T15:42:09Z</dcterms:modified>
</cp:coreProperties>
</file>