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3" r:id="rId2"/>
    <p:sldId id="256" r:id="rId3"/>
    <p:sldId id="273" r:id="rId4"/>
    <p:sldId id="284" r:id="rId5"/>
    <p:sldId id="311" r:id="rId6"/>
    <p:sldId id="313" r:id="rId7"/>
    <p:sldId id="296" r:id="rId8"/>
    <p:sldId id="339" r:id="rId9"/>
    <p:sldId id="316" r:id="rId10"/>
    <p:sldId id="317" r:id="rId11"/>
    <p:sldId id="318" r:id="rId12"/>
    <p:sldId id="319" r:id="rId13"/>
    <p:sldId id="320" r:id="rId14"/>
    <p:sldId id="321" r:id="rId15"/>
    <p:sldId id="340" r:id="rId16"/>
    <p:sldId id="322" r:id="rId17"/>
    <p:sldId id="327" r:id="rId18"/>
    <p:sldId id="324" r:id="rId19"/>
    <p:sldId id="328" r:id="rId20"/>
    <p:sldId id="331" r:id="rId21"/>
    <p:sldId id="332" r:id="rId22"/>
    <p:sldId id="333" r:id="rId23"/>
    <p:sldId id="334" r:id="rId24"/>
    <p:sldId id="336" r:id="rId25"/>
    <p:sldId id="337" r:id="rId26"/>
    <p:sldId id="338" r:id="rId27"/>
    <p:sldId id="335" r:id="rId28"/>
    <p:sldId id="341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17" autoAdjust="0"/>
    <p:restoredTop sz="93950" autoAdjust="0"/>
  </p:normalViewPr>
  <p:slideViewPr>
    <p:cSldViewPr>
      <p:cViewPr>
        <p:scale>
          <a:sx n="60" d="100"/>
          <a:sy n="60" d="100"/>
        </p:scale>
        <p:origin x="-3090" y="-15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6CA50-93D1-4945-B102-AD3D72DCA90E}" type="datetimeFigureOut">
              <a:rPr lang="ru-RU" smtClean="0"/>
              <a:pPr/>
              <a:t>26.04.2012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5EA68FB-C4FA-4E1C-A951-B8B56049B18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6CA50-93D1-4945-B102-AD3D72DCA90E}" type="datetimeFigureOut">
              <a:rPr lang="ru-RU" smtClean="0"/>
              <a:pPr/>
              <a:t>26.04.2012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A68FB-C4FA-4E1C-A951-B8B56049B1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6CA50-93D1-4945-B102-AD3D72DCA90E}" type="datetimeFigureOut">
              <a:rPr lang="ru-RU" smtClean="0"/>
              <a:pPr/>
              <a:t>26.04.2012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A68FB-C4FA-4E1C-A951-B8B56049B1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D16CA50-93D1-4945-B102-AD3D72DCA90E}" type="datetimeFigureOut">
              <a:rPr lang="ru-RU" smtClean="0"/>
              <a:pPr/>
              <a:t>26.04.2012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55EA68FB-C4FA-4E1C-A951-B8B56049B18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6CA50-93D1-4945-B102-AD3D72DCA90E}" type="datetimeFigureOut">
              <a:rPr lang="ru-RU" smtClean="0"/>
              <a:pPr/>
              <a:t>26.04.2012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A68FB-C4FA-4E1C-A951-B8B56049B18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6CA50-93D1-4945-B102-AD3D72DCA90E}" type="datetimeFigureOut">
              <a:rPr lang="ru-RU" smtClean="0"/>
              <a:pPr/>
              <a:t>26.04.2012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A68FB-C4FA-4E1C-A951-B8B56049B18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A68FB-C4FA-4E1C-A951-B8B56049B18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6CA50-93D1-4945-B102-AD3D72DCA90E}" type="datetimeFigureOut">
              <a:rPr lang="ru-RU" smtClean="0"/>
              <a:pPr/>
              <a:t>26.04.2012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6CA50-93D1-4945-B102-AD3D72DCA90E}" type="datetimeFigureOut">
              <a:rPr lang="ru-RU" smtClean="0"/>
              <a:pPr/>
              <a:t>26.04.2012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A68FB-C4FA-4E1C-A951-B8B56049B18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6CA50-93D1-4945-B102-AD3D72DCA90E}" type="datetimeFigureOut">
              <a:rPr lang="ru-RU" smtClean="0"/>
              <a:pPr/>
              <a:t>26.04.2012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A68FB-C4FA-4E1C-A951-B8B56049B1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D16CA50-93D1-4945-B102-AD3D72DCA90E}" type="datetimeFigureOut">
              <a:rPr lang="ru-RU" smtClean="0"/>
              <a:pPr/>
              <a:t>26.04.2012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5EA68FB-C4FA-4E1C-A951-B8B56049B18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6CA50-93D1-4945-B102-AD3D72DCA90E}" type="datetimeFigureOut">
              <a:rPr lang="ru-RU" smtClean="0"/>
              <a:pPr/>
              <a:t>26.04.2012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5EA68FB-C4FA-4E1C-A951-B8B56049B18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D16CA50-93D1-4945-B102-AD3D72DCA90E}" type="datetimeFigureOut">
              <a:rPr lang="ru-RU" smtClean="0"/>
              <a:pPr/>
              <a:t>26.04.2012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55EA68FB-C4FA-4E1C-A951-B8B56049B18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457200" y="714356"/>
            <a:ext cx="8305800" cy="4000528"/>
          </a:xfrm>
        </p:spPr>
        <p:txBody>
          <a:bodyPr/>
          <a:lstStyle/>
          <a:p>
            <a:r>
              <a:rPr lang="ru-RU" i="1" smtClean="0">
                <a:solidFill>
                  <a:schemeClr val="tx1"/>
                </a:solidFill>
                <a:latin typeface="Arno Pro Smbd" pitchFamily="18" charset="0"/>
              </a:rPr>
              <a:t>Народные герои войны 1812 года </a:t>
            </a:r>
            <a:br>
              <a:rPr lang="ru-RU" i="1" smtClean="0">
                <a:solidFill>
                  <a:schemeClr val="tx1"/>
                </a:solidFill>
                <a:latin typeface="Arno Pro Smbd" pitchFamily="18" charset="0"/>
              </a:rPr>
            </a:br>
            <a:r>
              <a:rPr lang="ru-RU" i="1" smtClean="0">
                <a:solidFill>
                  <a:schemeClr val="tx1"/>
                </a:solidFill>
                <a:latin typeface="Arno Pro Smbd" pitchFamily="18" charset="0"/>
              </a:rPr>
              <a:t>в исторических песнях башкирского и русского народов</a:t>
            </a:r>
            <a:br>
              <a:rPr lang="ru-RU" i="1" smtClean="0">
                <a:solidFill>
                  <a:schemeClr val="tx1"/>
                </a:solidFill>
                <a:latin typeface="Arno Pro Smbd" pitchFamily="18" charset="0"/>
              </a:rPr>
            </a:br>
            <a:endParaRPr lang="ru-RU" i="1" dirty="0">
              <a:solidFill>
                <a:schemeClr val="tx1"/>
              </a:solidFill>
              <a:latin typeface="Arno Pro Smb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00166" y="1785926"/>
            <a:ext cx="6357982" cy="435768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i="1" dirty="0" smtClean="0">
                <a:solidFill>
                  <a:schemeClr val="tx1"/>
                </a:solidFill>
                <a:latin typeface="Arno Pro Smbd" pitchFamily="18" charset="0"/>
              </a:rPr>
              <a:t>Башкирский   танец </a:t>
            </a:r>
            <a:br>
              <a:rPr lang="ru-RU" i="1" dirty="0" smtClean="0">
                <a:solidFill>
                  <a:schemeClr val="tx1"/>
                </a:solidFill>
                <a:latin typeface="Arno Pro Smbd" pitchFamily="18" charset="0"/>
              </a:rPr>
            </a:br>
            <a:r>
              <a:rPr lang="ru-RU" i="1" dirty="0" smtClean="0">
                <a:solidFill>
                  <a:schemeClr val="tx1"/>
                </a:solidFill>
                <a:latin typeface="Arno Pro Smbd" pitchFamily="18" charset="0"/>
              </a:rPr>
              <a:t>«Киндер   </a:t>
            </a:r>
            <a:r>
              <a:rPr lang="ru-RU" i="1" dirty="0" err="1" smtClean="0">
                <a:solidFill>
                  <a:schemeClr val="tx1"/>
                </a:solidFill>
                <a:latin typeface="Arno Pro Smbd" pitchFamily="18" charset="0"/>
              </a:rPr>
              <a:t>тукмау</a:t>
            </a:r>
            <a:r>
              <a:rPr lang="ru-RU" i="1" dirty="0" smtClean="0">
                <a:solidFill>
                  <a:schemeClr val="tx1"/>
                </a:solidFill>
                <a:latin typeface="Arno Pro Smbd" pitchFamily="18" charset="0"/>
              </a:rPr>
              <a:t>»</a:t>
            </a:r>
            <a:endParaRPr lang="ru-RU" i="1" dirty="0">
              <a:solidFill>
                <a:schemeClr val="tx1"/>
              </a:solidFill>
              <a:latin typeface="Arno Pro Smbd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285852" y="1643050"/>
            <a:ext cx="6715172" cy="4857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71736" y="1928802"/>
            <a:ext cx="4000528" cy="416719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562088"/>
          </a:xfrm>
        </p:spPr>
        <p:txBody>
          <a:bodyPr>
            <a:normAutofit/>
          </a:bodyPr>
          <a:lstStyle/>
          <a:p>
            <a:pPr algn="ctr"/>
            <a:r>
              <a:rPr lang="ru-RU" i="1" dirty="0" err="1" smtClean="0">
                <a:solidFill>
                  <a:schemeClr val="tx1"/>
                </a:solidFill>
                <a:latin typeface="Arno Pro Smbd" pitchFamily="18" charset="0"/>
              </a:rPr>
              <a:t>Касим</a:t>
            </a:r>
            <a:r>
              <a:rPr lang="ru-RU" i="1" dirty="0" smtClean="0">
                <a:solidFill>
                  <a:schemeClr val="tx1"/>
                </a:solidFill>
                <a:latin typeface="Arno Pro Smbd" pitchFamily="18" charset="0"/>
              </a:rPr>
              <a:t>   </a:t>
            </a:r>
            <a:r>
              <a:rPr lang="ru-RU" i="1" dirty="0" err="1" smtClean="0">
                <a:solidFill>
                  <a:schemeClr val="tx1"/>
                </a:solidFill>
                <a:latin typeface="Arno Pro Smbd" pitchFamily="18" charset="0"/>
              </a:rPr>
              <a:t>Мурзашев</a:t>
            </a:r>
            <a:r>
              <a:rPr lang="ru-RU" i="1" dirty="0" smtClean="0">
                <a:solidFill>
                  <a:schemeClr val="tx1"/>
                </a:solidFill>
                <a:latin typeface="Arno Pro Smbd" pitchFamily="18" charset="0"/>
              </a:rPr>
              <a:t/>
            </a:r>
            <a:br>
              <a:rPr lang="ru-RU" i="1" dirty="0" smtClean="0">
                <a:solidFill>
                  <a:schemeClr val="tx1"/>
                </a:solidFill>
                <a:latin typeface="Arno Pro Smbd" pitchFamily="18" charset="0"/>
              </a:rPr>
            </a:br>
            <a:r>
              <a:rPr lang="ru-RU" i="1" dirty="0" smtClean="0">
                <a:solidFill>
                  <a:schemeClr val="tx1"/>
                </a:solidFill>
                <a:latin typeface="Arno Pro Smbd" pitchFamily="18" charset="0"/>
              </a:rPr>
              <a:t>1778 - 1814 г.г.</a:t>
            </a:r>
            <a:endParaRPr lang="ru-RU" i="1" dirty="0">
              <a:solidFill>
                <a:schemeClr val="tx1"/>
              </a:solidFill>
              <a:latin typeface="Arno Pro Smbd" pitchFamily="18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85918" y="1714488"/>
            <a:ext cx="5715000" cy="4786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dirty="0" err="1" smtClean="0">
                <a:solidFill>
                  <a:schemeClr val="tx1"/>
                </a:solidFill>
                <a:latin typeface="Arno Pro Smbd" pitchFamily="18" charset="0"/>
              </a:rPr>
              <a:t>Касим</a:t>
            </a:r>
            <a:r>
              <a:rPr lang="ru-RU" i="1" dirty="0" smtClean="0">
                <a:solidFill>
                  <a:schemeClr val="tx1"/>
                </a:solidFill>
                <a:latin typeface="Arno Pro Smbd" pitchFamily="18" charset="0"/>
              </a:rPr>
              <a:t>   </a:t>
            </a:r>
            <a:r>
              <a:rPr lang="ru-RU" i="1" dirty="0" err="1" smtClean="0">
                <a:solidFill>
                  <a:schemeClr val="tx1"/>
                </a:solidFill>
                <a:latin typeface="Arno Pro Smbd" pitchFamily="18" charset="0"/>
              </a:rPr>
              <a:t>Мурзашев</a:t>
            </a:r>
            <a:endParaRPr lang="ru-RU" i="1" dirty="0">
              <a:solidFill>
                <a:schemeClr val="tx1"/>
              </a:solidFill>
              <a:latin typeface="Arno Pro Smbd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57488" y="1428736"/>
            <a:ext cx="3571900" cy="5072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 flipH="1" flipV="1">
            <a:off x="-1428792" y="6383676"/>
            <a:ext cx="142876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i="1" dirty="0" err="1" smtClean="0">
                <a:solidFill>
                  <a:schemeClr val="tx1"/>
                </a:solidFill>
                <a:latin typeface="Arno Pro Smbd" pitchFamily="18" charset="0"/>
              </a:rPr>
              <a:t>Загир</a:t>
            </a:r>
            <a:r>
              <a:rPr lang="ru-RU" sz="6000" i="1" dirty="0" smtClean="0">
                <a:solidFill>
                  <a:schemeClr val="tx1"/>
                </a:solidFill>
                <a:latin typeface="Arno Pro Smbd" pitchFamily="18" charset="0"/>
              </a:rPr>
              <a:t>  Исмагилов</a:t>
            </a:r>
            <a:endParaRPr lang="ru-RU" sz="6000" i="1" dirty="0">
              <a:solidFill>
                <a:schemeClr val="tx1"/>
              </a:solidFill>
              <a:latin typeface="Arno Pro Smbd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714612" y="1357298"/>
            <a:ext cx="3714776" cy="5072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57200" y="571480"/>
            <a:ext cx="8229600" cy="5786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 bwMode="auto">
          <a:xfrm>
            <a:off x="2660332" y="1524000"/>
            <a:ext cx="3823335" cy="4905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i="1" dirty="0" smtClean="0">
                <a:solidFill>
                  <a:schemeClr val="tx1"/>
                </a:solidFill>
                <a:latin typeface="Arno Pro Smbd" pitchFamily="18" charset="0"/>
              </a:rPr>
              <a:t>Опера   З. Исмагилова </a:t>
            </a:r>
            <a:br>
              <a:rPr lang="ru-RU" i="1" dirty="0" smtClean="0">
                <a:solidFill>
                  <a:schemeClr val="tx1"/>
                </a:solidFill>
                <a:latin typeface="Arno Pro Smbd" pitchFamily="18" charset="0"/>
              </a:rPr>
            </a:br>
            <a:r>
              <a:rPr lang="ru-RU" i="1" dirty="0" smtClean="0">
                <a:solidFill>
                  <a:schemeClr val="tx1"/>
                </a:solidFill>
                <a:latin typeface="Arno Pro Smbd" pitchFamily="18" charset="0"/>
              </a:rPr>
              <a:t>«</a:t>
            </a:r>
            <a:r>
              <a:rPr lang="ru-RU" i="1" dirty="0" err="1" smtClean="0">
                <a:solidFill>
                  <a:schemeClr val="tx1"/>
                </a:solidFill>
                <a:latin typeface="Arno Pro Smbd" pitchFamily="18" charset="0"/>
              </a:rPr>
              <a:t>Кахым</a:t>
            </a:r>
            <a:r>
              <a:rPr lang="ru-RU" i="1" dirty="0" smtClean="0">
                <a:solidFill>
                  <a:schemeClr val="tx1"/>
                </a:solidFill>
                <a:latin typeface="Arno Pro Smbd" pitchFamily="18" charset="0"/>
              </a:rPr>
              <a:t>   туря»</a:t>
            </a:r>
            <a:endParaRPr lang="ru-RU" i="1" dirty="0">
              <a:solidFill>
                <a:schemeClr val="tx1"/>
              </a:solidFill>
              <a:latin typeface="Arno Pro Smbd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i="1" dirty="0" smtClean="0">
                <a:solidFill>
                  <a:schemeClr val="tx1"/>
                </a:solidFill>
                <a:latin typeface="Arno Pro Smbd" pitchFamily="18" charset="0"/>
              </a:rPr>
              <a:t>Театральный   конкурс </a:t>
            </a:r>
            <a:br>
              <a:rPr lang="ru-RU" i="1" dirty="0" smtClean="0">
                <a:solidFill>
                  <a:schemeClr val="tx1"/>
                </a:solidFill>
                <a:latin typeface="Arno Pro Smbd" pitchFamily="18" charset="0"/>
              </a:rPr>
            </a:br>
            <a:r>
              <a:rPr lang="ru-RU" i="1" dirty="0" smtClean="0">
                <a:solidFill>
                  <a:schemeClr val="tx1"/>
                </a:solidFill>
                <a:latin typeface="Arno Pro Smbd" pitchFamily="18" charset="0"/>
              </a:rPr>
              <a:t>«Золотая   маска»</a:t>
            </a:r>
            <a:endParaRPr lang="ru-RU" i="1" dirty="0">
              <a:solidFill>
                <a:schemeClr val="tx1"/>
              </a:solidFill>
              <a:latin typeface="Arno Pro Smbd" pitchFamily="18" charset="0"/>
            </a:endParaRPr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71604" y="1500174"/>
            <a:ext cx="609600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429124" y="428604"/>
            <a:ext cx="4143404" cy="6000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00034" y="571480"/>
            <a:ext cx="3929090" cy="5786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14348" y="642918"/>
            <a:ext cx="7858179" cy="5643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71736" y="1524000"/>
            <a:ext cx="4214842" cy="4572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9146"/>
          </a:xfrm>
        </p:spPr>
        <p:txBody>
          <a:bodyPr/>
          <a:lstStyle/>
          <a:p>
            <a:pPr algn="ctr"/>
            <a:r>
              <a:rPr lang="ru-RU" i="1" dirty="0" smtClean="0">
                <a:solidFill>
                  <a:schemeClr val="tx1"/>
                </a:solidFill>
                <a:latin typeface="Arno Pro Smbd" pitchFamily="18" charset="0"/>
              </a:rPr>
              <a:t>М.  Ю.  Лермонтов</a:t>
            </a:r>
            <a:endParaRPr lang="ru-RU" i="1" dirty="0">
              <a:solidFill>
                <a:schemeClr val="tx1"/>
              </a:solidFill>
              <a:latin typeface="Arno Pro Smbd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00298" y="1071546"/>
            <a:ext cx="4357717" cy="5429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1472" y="1000108"/>
            <a:ext cx="7715304" cy="5286412"/>
          </a:xfrm>
        </p:spPr>
        <p:txBody>
          <a:bodyPr>
            <a:normAutofit/>
          </a:bodyPr>
          <a:lstStyle/>
          <a:p>
            <a:pPr algn="l">
              <a:spcBef>
                <a:spcPts val="0"/>
              </a:spcBef>
            </a:pPr>
            <a:endParaRPr lang="ru-RU" sz="4000" i="1" dirty="0" smtClean="0">
              <a:solidFill>
                <a:schemeClr val="tx1"/>
              </a:solidFill>
              <a:latin typeface="Arno Pro Smbd" pitchFamily="18" charset="0"/>
            </a:endParaRPr>
          </a:p>
          <a:p>
            <a:pPr algn="l">
              <a:spcBef>
                <a:spcPts val="0"/>
              </a:spcBef>
            </a:pPr>
            <a:r>
              <a:rPr lang="ru-RU" sz="4400" i="1" dirty="0" smtClean="0">
                <a:solidFill>
                  <a:schemeClr val="tx1"/>
                </a:solidFill>
                <a:latin typeface="Arno Pro Smbd" pitchFamily="18" charset="0"/>
              </a:rPr>
              <a:t>Колокольчик наш поет,</a:t>
            </a:r>
            <a:br>
              <a:rPr lang="ru-RU" sz="4400" i="1" dirty="0" smtClean="0">
                <a:solidFill>
                  <a:schemeClr val="tx1"/>
                </a:solidFill>
                <a:latin typeface="Arno Pro Smbd" pitchFamily="18" charset="0"/>
              </a:rPr>
            </a:br>
            <a:r>
              <a:rPr lang="ru-RU" sz="4400" i="1" dirty="0" smtClean="0">
                <a:solidFill>
                  <a:schemeClr val="tx1"/>
                </a:solidFill>
                <a:latin typeface="Arno Pro Smbd" pitchFamily="18" charset="0"/>
              </a:rPr>
              <a:t>Он на музыку зовет.</a:t>
            </a:r>
            <a:br>
              <a:rPr lang="ru-RU" sz="4400" i="1" dirty="0" smtClean="0">
                <a:solidFill>
                  <a:schemeClr val="tx1"/>
                </a:solidFill>
                <a:latin typeface="Arno Pro Smbd" pitchFamily="18" charset="0"/>
              </a:rPr>
            </a:br>
            <a:r>
              <a:rPr lang="ru-RU" sz="4400" i="1" dirty="0" smtClean="0">
                <a:solidFill>
                  <a:schemeClr val="tx1"/>
                </a:solidFill>
                <a:latin typeface="Arno Pro Smbd" pitchFamily="18" charset="0"/>
              </a:rPr>
              <a:t>Слышишь  звонкий голосок?</a:t>
            </a:r>
            <a:br>
              <a:rPr lang="ru-RU" sz="4400" i="1" dirty="0" smtClean="0">
                <a:solidFill>
                  <a:schemeClr val="tx1"/>
                </a:solidFill>
                <a:latin typeface="Arno Pro Smbd" pitchFamily="18" charset="0"/>
              </a:rPr>
            </a:br>
            <a:r>
              <a:rPr lang="ru-RU" sz="4400" i="1" dirty="0" smtClean="0">
                <a:solidFill>
                  <a:schemeClr val="tx1"/>
                </a:solidFill>
                <a:latin typeface="Arno Pro Smbd" pitchFamily="18" charset="0"/>
              </a:rPr>
              <a:t>Значит нам пора начать урок</a:t>
            </a:r>
            <a:endParaRPr lang="ru-RU" sz="4400" i="1" dirty="0">
              <a:solidFill>
                <a:schemeClr val="tx1"/>
              </a:solidFill>
              <a:latin typeface="Arno Pro Smbd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4289"/>
            <a:ext cx="7772400" cy="1285885"/>
          </a:xfrm>
        </p:spPr>
        <p:txBody>
          <a:bodyPr>
            <a:normAutofit/>
          </a:bodyPr>
          <a:lstStyle/>
          <a:p>
            <a:pPr algn="l"/>
            <a:r>
              <a:rPr lang="ru-RU" sz="5400" i="1" dirty="0" smtClean="0">
                <a:solidFill>
                  <a:schemeClr val="tx1"/>
                </a:solidFill>
                <a:latin typeface="Arno Pro Smbd" pitchFamily="18" charset="0"/>
              </a:rPr>
              <a:t>Музыкальное приветствие:</a:t>
            </a:r>
            <a:endParaRPr lang="ru-RU" sz="5400" i="1" dirty="0">
              <a:solidFill>
                <a:schemeClr val="tx1"/>
              </a:solidFill>
              <a:latin typeface="Arno Pro Smbd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i="1" dirty="0" smtClean="0">
                <a:solidFill>
                  <a:schemeClr val="tx1"/>
                </a:solidFill>
                <a:latin typeface="Arno Pro Smbd" pitchFamily="18" charset="0"/>
              </a:rPr>
              <a:t>Слова  М.Лермонтова, музыка  народная «Бородино»</a:t>
            </a:r>
            <a:endParaRPr lang="ru-RU" i="1" dirty="0">
              <a:solidFill>
                <a:schemeClr val="tx1"/>
              </a:solidFill>
              <a:latin typeface="Arno Pro Smbd" pitchFamily="18" charset="0"/>
            </a:endParaRPr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42976" y="1571612"/>
            <a:ext cx="7000924" cy="4786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i="1" dirty="0" smtClean="0">
                <a:solidFill>
                  <a:schemeClr val="tx1"/>
                </a:solidFill>
                <a:latin typeface="Arno Pro Smbd SmText" pitchFamily="18" charset="0"/>
              </a:rPr>
              <a:t/>
            </a:r>
            <a:br>
              <a:rPr lang="ru-RU" i="1" dirty="0" smtClean="0">
                <a:solidFill>
                  <a:schemeClr val="tx1"/>
                </a:solidFill>
                <a:latin typeface="Arno Pro Smbd SmText" pitchFamily="18" charset="0"/>
              </a:rPr>
            </a:br>
            <a:r>
              <a:rPr lang="ru-RU" i="1" dirty="0" smtClean="0">
                <a:solidFill>
                  <a:schemeClr val="tx1"/>
                </a:solidFill>
                <a:latin typeface="Arno Pro Smbd SmText" pitchFamily="18" charset="0"/>
              </a:rPr>
              <a:t>Слова М.Лермонтова, музыка народная</a:t>
            </a:r>
            <a:br>
              <a:rPr lang="ru-RU" i="1" dirty="0" smtClean="0">
                <a:solidFill>
                  <a:schemeClr val="tx1"/>
                </a:solidFill>
                <a:latin typeface="Arno Pro Smbd SmText" pitchFamily="18" charset="0"/>
              </a:rPr>
            </a:br>
            <a:r>
              <a:rPr lang="ru-RU" i="1" dirty="0" smtClean="0">
                <a:solidFill>
                  <a:schemeClr val="tx1"/>
                </a:solidFill>
                <a:latin typeface="Arno Pro Smbd SmText" pitchFamily="18" charset="0"/>
              </a:rPr>
              <a:t>«Бородино»</a:t>
            </a:r>
            <a:endParaRPr lang="ru-RU" i="1" dirty="0">
              <a:solidFill>
                <a:schemeClr val="tx1"/>
              </a:solidFill>
              <a:latin typeface="Arno Pro Smbd SmText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tretch>
            <a:fillRect/>
          </a:stretch>
        </p:blipFill>
        <p:spPr bwMode="auto">
          <a:xfrm>
            <a:off x="428596" y="1285860"/>
            <a:ext cx="8286808" cy="5214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i="1" dirty="0" smtClean="0">
                <a:solidFill>
                  <a:schemeClr val="tx1"/>
                </a:solidFill>
                <a:latin typeface="Arno Pro Smbd" pitchFamily="18" charset="0"/>
              </a:rPr>
              <a:t>Слова М.Лермонтова, музыка народная «Бородино»</a:t>
            </a:r>
            <a:endParaRPr lang="ru-RU" i="1" dirty="0">
              <a:solidFill>
                <a:schemeClr val="tx1"/>
              </a:solidFill>
              <a:latin typeface="Arno Pro Smbd" pitchFamily="18" charset="0"/>
            </a:endParaRP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214414" y="1771650"/>
            <a:ext cx="6858048" cy="4586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928794" y="357166"/>
            <a:ext cx="5643602" cy="6072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42976" y="1524000"/>
            <a:ext cx="6715172" cy="4572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b="1" i="1" dirty="0" smtClean="0">
                <a:solidFill>
                  <a:schemeClr val="tx1"/>
                </a:solidFill>
                <a:latin typeface="Arno Pro Smbd SmText" pitchFamily="18" charset="0"/>
              </a:rPr>
              <a:t>Башкирская народная песня «</a:t>
            </a:r>
            <a:r>
              <a:rPr lang="ru-RU" sz="4000" b="1" i="1" dirty="0" err="1" smtClean="0">
                <a:solidFill>
                  <a:schemeClr val="tx1"/>
                </a:solidFill>
                <a:latin typeface="Arno Pro Smbd SmText" pitchFamily="18" charset="0"/>
              </a:rPr>
              <a:t>Любезники-любизар</a:t>
            </a:r>
            <a:r>
              <a:rPr lang="ru-RU" sz="4000" b="1" i="1" dirty="0" smtClean="0">
                <a:solidFill>
                  <a:schemeClr val="tx1"/>
                </a:solidFill>
                <a:latin typeface="Arno Pro Smbd SmText" pitchFamily="18" charset="0"/>
              </a:rPr>
              <a:t>»</a:t>
            </a:r>
            <a:endParaRPr lang="ru-RU" sz="4000" b="1" i="1" dirty="0">
              <a:solidFill>
                <a:schemeClr val="tx1"/>
              </a:solidFill>
              <a:latin typeface="Arno Pro Smbd SmText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928662" y="1357298"/>
            <a:ext cx="7572428" cy="5072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i="1" dirty="0" smtClean="0">
                <a:solidFill>
                  <a:schemeClr val="tx1"/>
                </a:solidFill>
                <a:latin typeface="Arno Pro Smbd" pitchFamily="18" charset="0"/>
              </a:rPr>
              <a:t>Башкирская  народная  песня </a:t>
            </a:r>
            <a:br>
              <a:rPr lang="ru-RU" i="1" dirty="0" smtClean="0">
                <a:solidFill>
                  <a:schemeClr val="tx1"/>
                </a:solidFill>
                <a:latin typeface="Arno Pro Smbd" pitchFamily="18" charset="0"/>
              </a:rPr>
            </a:br>
            <a:r>
              <a:rPr lang="ru-RU" i="1" dirty="0" smtClean="0">
                <a:solidFill>
                  <a:schemeClr val="tx1"/>
                </a:solidFill>
                <a:latin typeface="Arno Pro Smbd" pitchFamily="18" charset="0"/>
              </a:rPr>
              <a:t>«</a:t>
            </a:r>
            <a:r>
              <a:rPr lang="ru-RU" i="1" dirty="0" err="1" smtClean="0">
                <a:solidFill>
                  <a:schemeClr val="tx1"/>
                </a:solidFill>
                <a:latin typeface="Arno Pro Smbd" pitchFamily="18" charset="0"/>
              </a:rPr>
              <a:t>Кахым</a:t>
            </a:r>
            <a:r>
              <a:rPr lang="ru-RU" i="1" dirty="0" smtClean="0">
                <a:solidFill>
                  <a:schemeClr val="tx1"/>
                </a:solidFill>
                <a:latin typeface="Arno Pro Smbd" pitchFamily="18" charset="0"/>
              </a:rPr>
              <a:t>   туря»</a:t>
            </a:r>
            <a:endParaRPr lang="ru-RU" i="1" dirty="0">
              <a:solidFill>
                <a:schemeClr val="tx1"/>
              </a:solidFill>
              <a:latin typeface="Arno Pro Smbd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643438" y="1428736"/>
            <a:ext cx="4143404" cy="5072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57158" y="1428736"/>
            <a:ext cx="4071966" cy="5000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i="1" dirty="0" smtClean="0">
                <a:solidFill>
                  <a:schemeClr val="tx1"/>
                </a:solidFill>
                <a:latin typeface="Arno Pro Smbd" pitchFamily="18" charset="0"/>
              </a:rPr>
              <a:t>Слова М.Лермонтова , музыка  народная «Бородино»</a:t>
            </a:r>
            <a:endParaRPr lang="ru-RU" i="1" dirty="0">
              <a:solidFill>
                <a:schemeClr val="tx1"/>
              </a:solidFill>
              <a:latin typeface="Arno Pro Smbd" pitchFamily="18" charset="0"/>
            </a:endParaRPr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14348" y="1643050"/>
            <a:ext cx="7858180" cy="4786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500034" y="1714488"/>
            <a:ext cx="8072494" cy="4929222"/>
          </a:xfrm>
        </p:spPr>
        <p:txBody>
          <a:bodyPr/>
          <a:lstStyle/>
          <a:p>
            <a:pPr marL="742950" indent="-742950" algn="l"/>
            <a:r>
              <a:rPr lang="ru-RU" sz="3600" i="1" dirty="0" smtClean="0">
                <a:solidFill>
                  <a:schemeClr val="tx1"/>
                </a:solidFill>
                <a:latin typeface="Arno Pro Smbd" pitchFamily="18" charset="0"/>
              </a:rPr>
              <a:t>1. Повторить песню «Бородино».</a:t>
            </a:r>
          </a:p>
          <a:p>
            <a:pPr marL="514350" indent="-514350" algn="l"/>
            <a:r>
              <a:rPr lang="ru-RU" sz="3600" i="1" dirty="0" smtClean="0">
                <a:solidFill>
                  <a:schemeClr val="tx1"/>
                </a:solidFill>
                <a:latin typeface="Arno Pro Smbd" pitchFamily="18" charset="0"/>
              </a:rPr>
              <a:t>2. Найти в Интернете  интересные истории  про героев Отечественной войны 1812 года.</a:t>
            </a:r>
          </a:p>
          <a:p>
            <a:pPr marL="514350" indent="-514350" algn="l"/>
            <a:r>
              <a:rPr lang="ru-RU" sz="3600" i="1" dirty="0" smtClean="0">
                <a:solidFill>
                  <a:schemeClr val="tx1"/>
                </a:solidFill>
                <a:latin typeface="Arno Pro Smbd" pitchFamily="18" charset="0"/>
              </a:rPr>
              <a:t>3.Рассказать дома о </a:t>
            </a:r>
            <a:r>
              <a:rPr lang="ru-RU" sz="3600" i="1" dirty="0" err="1" smtClean="0">
                <a:solidFill>
                  <a:schemeClr val="tx1"/>
                </a:solidFill>
                <a:latin typeface="Arno Pro Smbd" pitchFamily="18" charset="0"/>
              </a:rPr>
              <a:t>Касиме</a:t>
            </a:r>
            <a:r>
              <a:rPr lang="ru-RU" sz="3600" i="1" dirty="0" smtClean="0">
                <a:solidFill>
                  <a:schemeClr val="tx1"/>
                </a:solidFill>
                <a:latin typeface="Arno Pro Smbd" pitchFamily="18" charset="0"/>
              </a:rPr>
              <a:t> </a:t>
            </a:r>
            <a:r>
              <a:rPr lang="ru-RU" sz="3600" i="1" dirty="0" err="1" smtClean="0">
                <a:solidFill>
                  <a:schemeClr val="tx1"/>
                </a:solidFill>
                <a:latin typeface="Arno Pro Smbd" pitchFamily="18" charset="0"/>
              </a:rPr>
              <a:t>Мурзашеве</a:t>
            </a:r>
            <a:r>
              <a:rPr lang="ru-RU" sz="3600" i="1" dirty="0" smtClean="0">
                <a:solidFill>
                  <a:schemeClr val="tx1"/>
                </a:solidFill>
                <a:latin typeface="Arno Pro Smbd" pitchFamily="18" charset="0"/>
              </a:rPr>
              <a:t> – герое 1812 года.</a:t>
            </a:r>
            <a:endParaRPr lang="ru-RU" sz="3600" i="1" dirty="0">
              <a:solidFill>
                <a:schemeClr val="tx1"/>
              </a:solidFill>
              <a:latin typeface="Arno Pro Smbd" pitchFamily="18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422030" y="357166"/>
            <a:ext cx="8229600" cy="1071570"/>
          </a:xfrm>
        </p:spPr>
        <p:txBody>
          <a:bodyPr>
            <a:normAutofit/>
          </a:bodyPr>
          <a:lstStyle/>
          <a:p>
            <a:r>
              <a:rPr lang="ru-RU" i="1" dirty="0" smtClean="0">
                <a:solidFill>
                  <a:schemeClr val="tx1"/>
                </a:solidFill>
                <a:latin typeface="Arno Pro Smbd" pitchFamily="18" charset="0"/>
              </a:rPr>
              <a:t>Домашнее задание:</a:t>
            </a:r>
            <a:endParaRPr lang="ru-RU" i="1" dirty="0">
              <a:solidFill>
                <a:schemeClr val="tx1"/>
              </a:solidFill>
              <a:latin typeface="Arno Pro Smbd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85800" y="1571612"/>
            <a:ext cx="7924800" cy="2071702"/>
          </a:xfrm>
        </p:spPr>
        <p:txBody>
          <a:bodyPr/>
          <a:lstStyle/>
          <a:p>
            <a:pPr algn="ctr"/>
            <a:r>
              <a:rPr lang="ru-RU" sz="6000" i="1" dirty="0" smtClean="0">
                <a:solidFill>
                  <a:schemeClr val="tx1"/>
                </a:solidFill>
                <a:latin typeface="Arno Pro Smbd" pitchFamily="18" charset="0"/>
              </a:rPr>
              <a:t>До новых встреч!</a:t>
            </a:r>
            <a:endParaRPr lang="ru-RU" sz="6000" i="1" dirty="0">
              <a:solidFill>
                <a:schemeClr val="tx1"/>
              </a:solidFill>
              <a:latin typeface="Arno Pro Smb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00298" y="1571612"/>
            <a:ext cx="4357718" cy="4572000"/>
          </a:xfrm>
        </p:spPr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47708"/>
          </a:xfrm>
        </p:spPr>
        <p:txBody>
          <a:bodyPr/>
          <a:lstStyle/>
          <a:p>
            <a:pPr algn="ctr"/>
            <a:r>
              <a:rPr lang="ru-RU" i="1" dirty="0" smtClean="0">
                <a:solidFill>
                  <a:schemeClr val="tx1"/>
                </a:solidFill>
                <a:latin typeface="Arno Pro Smbd" pitchFamily="18" charset="0"/>
              </a:rPr>
              <a:t>«Северные    амуры»</a:t>
            </a:r>
            <a:endParaRPr lang="ru-RU" i="1" dirty="0">
              <a:solidFill>
                <a:schemeClr val="tx1"/>
              </a:solidFill>
              <a:latin typeface="Arno Pro Smbd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285984" y="1071547"/>
            <a:ext cx="4786346" cy="5572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 flipH="1">
            <a:off x="-500098" y="6143644"/>
            <a:ext cx="71438" cy="214314"/>
          </a:xfrm>
        </p:spPr>
        <p:txBody>
          <a:bodyPr>
            <a:normAutofit fontScale="40000" lnSpcReduction="20000"/>
          </a:bodyPr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62022"/>
          </a:xfrm>
        </p:spPr>
        <p:txBody>
          <a:bodyPr/>
          <a:lstStyle/>
          <a:p>
            <a:pPr algn="ctr"/>
            <a:r>
              <a:rPr lang="ru-RU" i="1" dirty="0" smtClean="0">
                <a:solidFill>
                  <a:schemeClr val="tx1"/>
                </a:solidFill>
                <a:latin typeface="Arno Pro Smbd" pitchFamily="18" charset="0"/>
              </a:rPr>
              <a:t>«Северные   амуры»</a:t>
            </a:r>
            <a:endParaRPr lang="ru-RU" i="1" dirty="0">
              <a:solidFill>
                <a:schemeClr val="tx1"/>
              </a:solidFill>
              <a:latin typeface="Arno Pro Smbd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500562" y="1071546"/>
            <a:ext cx="4122380" cy="5500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00035" y="1142984"/>
            <a:ext cx="3571899" cy="5214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dirty="0" smtClean="0">
                <a:solidFill>
                  <a:schemeClr val="tx1"/>
                </a:solidFill>
                <a:latin typeface="Arno Pro Smbd" pitchFamily="18" charset="0"/>
              </a:rPr>
              <a:t>«Северные    амуры»</a:t>
            </a:r>
            <a:endParaRPr lang="ru-RU" i="1" dirty="0">
              <a:solidFill>
                <a:schemeClr val="tx1"/>
              </a:solidFill>
              <a:latin typeface="Arno Pro Smbd" pitchFamily="18" charset="0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357940" y="1524000"/>
            <a:ext cx="642812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928926" y="1524000"/>
            <a:ext cx="3286148" cy="4572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19146"/>
          </a:xfrm>
        </p:spPr>
        <p:txBody>
          <a:bodyPr/>
          <a:lstStyle/>
          <a:p>
            <a:pPr algn="ctr"/>
            <a:r>
              <a:rPr lang="ru-RU" i="1" dirty="0" smtClean="0">
                <a:solidFill>
                  <a:schemeClr val="tx1"/>
                </a:solidFill>
                <a:latin typeface="Arno Pro Smbd" pitchFamily="18" charset="0"/>
              </a:rPr>
              <a:t>Михаил    Кутузов</a:t>
            </a:r>
            <a:endParaRPr lang="ru-RU" i="1" dirty="0">
              <a:solidFill>
                <a:schemeClr val="tx1"/>
              </a:solidFill>
              <a:latin typeface="Arno Pro Smbd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214546" y="1000108"/>
            <a:ext cx="4643470" cy="5429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i="1" dirty="0" smtClean="0">
                <a:solidFill>
                  <a:schemeClr val="tx1"/>
                </a:solidFill>
                <a:latin typeface="Arno Pro Smbd" pitchFamily="18" charset="0"/>
              </a:rPr>
              <a:t>Башкирская   народная   песня</a:t>
            </a:r>
            <a:br>
              <a:rPr lang="ru-RU" i="1" dirty="0" smtClean="0">
                <a:solidFill>
                  <a:schemeClr val="tx1"/>
                </a:solidFill>
                <a:latin typeface="Arno Pro Smbd" pitchFamily="18" charset="0"/>
              </a:rPr>
            </a:br>
            <a:r>
              <a:rPr lang="ru-RU" i="1" dirty="0" smtClean="0">
                <a:solidFill>
                  <a:schemeClr val="tx1"/>
                </a:solidFill>
                <a:latin typeface="Arno Pro Smbd" pitchFamily="18" charset="0"/>
              </a:rPr>
              <a:t>«</a:t>
            </a:r>
            <a:r>
              <a:rPr lang="ru-RU" i="1" dirty="0" err="1" smtClean="0">
                <a:solidFill>
                  <a:schemeClr val="tx1"/>
                </a:solidFill>
                <a:latin typeface="Arno Pro Smbd" pitchFamily="18" charset="0"/>
              </a:rPr>
              <a:t>Любезники-любизар</a:t>
            </a:r>
            <a:r>
              <a:rPr lang="ru-RU" i="1" dirty="0" smtClean="0">
                <a:solidFill>
                  <a:schemeClr val="tx1"/>
                </a:solidFill>
                <a:latin typeface="Arno Pro Smbd" pitchFamily="18" charset="0"/>
              </a:rPr>
              <a:t>»</a:t>
            </a:r>
            <a:endParaRPr lang="ru-RU" i="1" dirty="0">
              <a:solidFill>
                <a:schemeClr val="tx1"/>
              </a:solidFill>
              <a:latin typeface="Arno Pro Smbd" pitchFamily="18" charset="0"/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24000" y="1524000"/>
            <a:ext cx="609600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i="1" dirty="0" smtClean="0">
                <a:solidFill>
                  <a:schemeClr val="tx1"/>
                </a:solidFill>
                <a:latin typeface="Arno Pro Smbd" pitchFamily="18" charset="0"/>
              </a:rPr>
              <a:t>Башкирская   народная   песня </a:t>
            </a:r>
            <a:br>
              <a:rPr lang="ru-RU" i="1" dirty="0" smtClean="0">
                <a:solidFill>
                  <a:schemeClr val="tx1"/>
                </a:solidFill>
                <a:latin typeface="Arno Pro Smbd" pitchFamily="18" charset="0"/>
              </a:rPr>
            </a:br>
            <a:r>
              <a:rPr lang="ru-RU" i="1" dirty="0" smtClean="0">
                <a:solidFill>
                  <a:schemeClr val="tx1"/>
                </a:solidFill>
                <a:latin typeface="Arno Pro Smbd" pitchFamily="18" charset="0"/>
              </a:rPr>
              <a:t>«</a:t>
            </a:r>
            <a:r>
              <a:rPr lang="ru-RU" i="1" dirty="0" err="1" smtClean="0">
                <a:solidFill>
                  <a:schemeClr val="tx1"/>
                </a:solidFill>
                <a:latin typeface="Arno Pro Smbd" pitchFamily="18" charset="0"/>
              </a:rPr>
              <a:t>Любезники-любизар</a:t>
            </a:r>
            <a:r>
              <a:rPr lang="ru-RU" i="1" dirty="0" smtClean="0">
                <a:solidFill>
                  <a:schemeClr val="tx1"/>
                </a:solidFill>
                <a:latin typeface="Arno Pro Smbd" pitchFamily="18" charset="0"/>
              </a:rPr>
              <a:t>»</a:t>
            </a:r>
            <a:endParaRPr lang="ru-RU" i="1" dirty="0">
              <a:solidFill>
                <a:schemeClr val="tx1"/>
              </a:solidFill>
              <a:latin typeface="Arno Pro Smbd" pitchFamily="18" charset="0"/>
            </a:endParaRPr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928662" y="1524000"/>
            <a:ext cx="7358113" cy="47625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i="1" dirty="0" smtClean="0">
                <a:solidFill>
                  <a:schemeClr val="tx1"/>
                </a:solidFill>
                <a:latin typeface="Arno Pro Smbd" pitchFamily="18" charset="0"/>
              </a:rPr>
              <a:t>Фольклорно-эстрадная  группа </a:t>
            </a:r>
            <a:br>
              <a:rPr lang="ru-RU" i="1" dirty="0" smtClean="0">
                <a:solidFill>
                  <a:schemeClr val="tx1"/>
                </a:solidFill>
                <a:latin typeface="Arno Pro Smbd" pitchFamily="18" charset="0"/>
              </a:rPr>
            </a:br>
            <a:r>
              <a:rPr lang="ru-RU" i="1" dirty="0" smtClean="0">
                <a:solidFill>
                  <a:schemeClr val="tx1"/>
                </a:solidFill>
                <a:latin typeface="Arno Pro Smbd" pitchFamily="18" charset="0"/>
              </a:rPr>
              <a:t>«Караван-сарай»</a:t>
            </a:r>
            <a:endParaRPr lang="ru-RU" b="1" i="1" dirty="0">
              <a:solidFill>
                <a:schemeClr val="tx1"/>
              </a:solidFill>
              <a:latin typeface="Arno Pro Smbd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071670" y="1524000"/>
            <a:ext cx="5214974" cy="4905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472</TotalTime>
  <Words>124</Words>
  <Application>Microsoft Office PowerPoint</Application>
  <PresentationFormat>Экран (4:3)</PresentationFormat>
  <Paragraphs>29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Бумажная</vt:lpstr>
      <vt:lpstr>Народные герои войны 1812 года  в исторических песнях башкирского и русского народов </vt:lpstr>
      <vt:lpstr>Музыкальное приветствие:</vt:lpstr>
      <vt:lpstr>«Северные    амуры»</vt:lpstr>
      <vt:lpstr>«Северные   амуры»</vt:lpstr>
      <vt:lpstr>«Северные    амуры»</vt:lpstr>
      <vt:lpstr>Михаил    Кутузов</vt:lpstr>
      <vt:lpstr>Башкирская   народная   песня «Любезники-любизар»</vt:lpstr>
      <vt:lpstr>Башкирская   народная   песня  «Любезники-любизар»</vt:lpstr>
      <vt:lpstr>Фольклорно-эстрадная  группа  «Караван-сарай»</vt:lpstr>
      <vt:lpstr>Башкирский   танец  «Киндер   тукмау»</vt:lpstr>
      <vt:lpstr>Касим   Мурзашев 1778 - 1814 г.г.</vt:lpstr>
      <vt:lpstr>Касим   Мурзашев</vt:lpstr>
      <vt:lpstr>Загир  Исмагилов</vt:lpstr>
      <vt:lpstr>Слайд 14</vt:lpstr>
      <vt:lpstr>Опера   З. Исмагилова  «Кахым   туря»</vt:lpstr>
      <vt:lpstr>Театральный   конкурс  «Золотая   маска»</vt:lpstr>
      <vt:lpstr>Слайд 17</vt:lpstr>
      <vt:lpstr>Слайд 18</vt:lpstr>
      <vt:lpstr>М.  Ю.  Лермонтов</vt:lpstr>
      <vt:lpstr>Слова  М.Лермонтова, музыка  народная «Бородино»</vt:lpstr>
      <vt:lpstr> Слова М.Лермонтова, музыка народная «Бородино»</vt:lpstr>
      <vt:lpstr>Слова М.Лермонтова, музыка народная «Бородино»</vt:lpstr>
      <vt:lpstr>Слайд 23</vt:lpstr>
      <vt:lpstr>Башкирская народная песня «Любезники-любизар»</vt:lpstr>
      <vt:lpstr>Башкирская  народная  песня  «Кахым   туря»</vt:lpstr>
      <vt:lpstr>Слова М.Лермонтова , музыка  народная «Бородино»</vt:lpstr>
      <vt:lpstr>Домашнее задание:</vt:lpstr>
      <vt:lpstr>До новых встреч!</vt:lpstr>
    </vt:vector>
  </TitlesOfParts>
  <Company>My 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Колокольчик наш поет, Он на музыку зовет. Слышишь  звонкий голосок? Значит нам пора начать урок!</dc:title>
  <dc:creator>User</dc:creator>
  <cp:lastModifiedBy>Roman</cp:lastModifiedBy>
  <cp:revision>50</cp:revision>
  <dcterms:created xsi:type="dcterms:W3CDTF">2011-12-05T03:39:06Z</dcterms:created>
  <dcterms:modified xsi:type="dcterms:W3CDTF">2012-04-26T12:30:17Z</dcterms:modified>
</cp:coreProperties>
</file>