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60" r:id="rId5"/>
    <p:sldId id="259" r:id="rId6"/>
    <p:sldId id="277" r:id="rId7"/>
    <p:sldId id="278" r:id="rId8"/>
    <p:sldId id="261" r:id="rId9"/>
    <p:sldId id="262" r:id="rId10"/>
    <p:sldId id="263" r:id="rId11"/>
    <p:sldId id="265" r:id="rId12"/>
    <p:sldId id="264" r:id="rId13"/>
    <p:sldId id="266" r:id="rId14"/>
    <p:sldId id="279" r:id="rId15"/>
    <p:sldId id="269" r:id="rId16"/>
    <p:sldId id="267" r:id="rId17"/>
    <p:sldId id="268" r:id="rId18"/>
    <p:sldId id="270" r:id="rId19"/>
    <p:sldId id="281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DDEBCF">
                <a:alpha val="33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571500"/>
            <a:ext cx="8358214" cy="55086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Глубины вод, простор небес,</a:t>
            </a:r>
          </a:p>
          <a:p>
            <a:pPr>
              <a:buNone/>
            </a:pPr>
            <a:r>
              <a:rPr lang="ru-RU" sz="4000" dirty="0" smtClean="0"/>
              <a:t>Пустыня, горы, спеть и лес –</a:t>
            </a:r>
          </a:p>
          <a:p>
            <a:pPr>
              <a:buNone/>
            </a:pPr>
            <a:r>
              <a:rPr lang="ru-RU" sz="4000" dirty="0" smtClean="0"/>
              <a:t>В каком краю не окажись, </a:t>
            </a:r>
          </a:p>
          <a:p>
            <a:pPr>
              <a:buNone/>
            </a:pPr>
            <a:r>
              <a:rPr lang="ru-RU" sz="4000" dirty="0" smtClean="0"/>
              <a:t>Везде кипит упрямо жизнь.</a:t>
            </a:r>
          </a:p>
          <a:p>
            <a:pPr>
              <a:buNone/>
            </a:pPr>
            <a:r>
              <a:rPr lang="ru-RU" sz="4000" dirty="0" smtClean="0"/>
              <a:t>И здесь у каждого свой вкус:</a:t>
            </a:r>
          </a:p>
          <a:p>
            <a:pPr>
              <a:buNone/>
            </a:pPr>
            <a:r>
              <a:rPr lang="ru-RU" sz="4000" dirty="0" smtClean="0"/>
              <a:t>Кому песок, кому под куст,</a:t>
            </a:r>
          </a:p>
          <a:p>
            <a:pPr>
              <a:buNone/>
            </a:pPr>
            <a:r>
              <a:rPr lang="ru-RU" sz="4000" dirty="0" smtClean="0"/>
              <a:t>Живут на суше, как в раю,</a:t>
            </a:r>
          </a:p>
          <a:p>
            <a:pPr>
              <a:buNone/>
            </a:pPr>
            <a:r>
              <a:rPr lang="ru-RU" sz="4000" dirty="0" smtClean="0"/>
              <a:t>Покрыто тело в чешую.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ОТДЕЛЫ ТЕЛА: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900" b="1" dirty="0" smtClean="0"/>
              <a:t>Г</a:t>
            </a:r>
            <a:r>
              <a:rPr lang="ru-RU" b="1" dirty="0" smtClean="0"/>
              <a:t>ОЛОВА</a:t>
            </a:r>
          </a:p>
          <a:p>
            <a:pPr>
              <a:buFont typeface="Wingdings" pitchFamily="2" charset="2"/>
              <a:buChar char="ü"/>
            </a:pPr>
            <a:r>
              <a:rPr lang="ru-RU" sz="3900" b="1" dirty="0" smtClean="0"/>
              <a:t>Ш</a:t>
            </a:r>
            <a:r>
              <a:rPr lang="ru-RU" b="1" dirty="0" smtClean="0"/>
              <a:t>ЕЯ</a:t>
            </a:r>
          </a:p>
          <a:p>
            <a:pPr>
              <a:buFont typeface="Wingdings" pitchFamily="2" charset="2"/>
              <a:buChar char="ü"/>
            </a:pPr>
            <a:r>
              <a:rPr lang="ru-RU" sz="3900" b="1" dirty="0" smtClean="0"/>
              <a:t>Т</a:t>
            </a:r>
            <a:r>
              <a:rPr lang="ru-RU" b="1" dirty="0" smtClean="0"/>
              <a:t>УЛОВИЩЕ</a:t>
            </a:r>
          </a:p>
          <a:p>
            <a:pPr>
              <a:buFont typeface="Wingdings" pitchFamily="2" charset="2"/>
              <a:buChar char="ü"/>
            </a:pPr>
            <a:r>
              <a:rPr lang="ru-RU" sz="3900" b="1" dirty="0" smtClean="0"/>
              <a:t>Д</a:t>
            </a:r>
            <a:r>
              <a:rPr lang="ru-RU" b="1" dirty="0" smtClean="0"/>
              <a:t>ВЕ ПАРЫ КОНЕЧНОСТЕЙ</a:t>
            </a:r>
          </a:p>
          <a:p>
            <a:pPr>
              <a:buFont typeface="Wingdings" pitchFamily="2" charset="2"/>
              <a:buChar char="ü"/>
            </a:pPr>
            <a:r>
              <a:rPr lang="ru-RU" sz="4200" b="1" dirty="0" smtClean="0"/>
              <a:t>Х</a:t>
            </a:r>
            <a:r>
              <a:rPr lang="ru-RU" b="1" dirty="0" smtClean="0"/>
              <a:t>ВОСТ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sz="4000" i="1" dirty="0" smtClean="0"/>
              <a:t>Объясните, какое значение  в жизни животных имеют парные конечности?</a:t>
            </a:r>
          </a:p>
        </p:txBody>
      </p:sp>
      <p:pic>
        <p:nvPicPr>
          <p:cNvPr id="3074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81069">
            <a:off x="7380886" y="1483695"/>
            <a:ext cx="733117" cy="1812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ШЕЯ У ПРЕСМЫКАЮЩИХСЯ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 </a:t>
            </a:r>
            <a:r>
              <a:rPr lang="ru-RU" sz="3900" dirty="0" smtClean="0"/>
              <a:t>О</a:t>
            </a:r>
            <a:r>
              <a:rPr lang="ru-RU" dirty="0" smtClean="0"/>
              <a:t>ТСУТСТВУЕТ.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. </a:t>
            </a:r>
            <a:r>
              <a:rPr lang="ru-RU" sz="3900" dirty="0" smtClean="0"/>
              <a:t>И</a:t>
            </a:r>
            <a:r>
              <a:rPr lang="ru-RU" dirty="0" smtClean="0"/>
              <a:t>МЕЕТСЯ (ШЕЙНЫЙ ОТДЕЛ СОСТОИТ ИЗ ДВУХ ПОЗВОНКОВ).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sz="3900" dirty="0" smtClean="0"/>
              <a:t>. И</a:t>
            </a:r>
            <a:r>
              <a:rPr lang="ru-RU" dirty="0" smtClean="0"/>
              <a:t>МЕЕТСЯ (ШЕЙНЫЙ ОТДЕЛ СОСТОИТ ИЗ ВОСЬМИ ПОЗВОНКОВ).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4</a:t>
            </a:r>
            <a:r>
              <a:rPr lang="ru-RU" dirty="0" smtClean="0"/>
              <a:t>. </a:t>
            </a:r>
            <a:r>
              <a:rPr lang="ru-RU" sz="3900" dirty="0" smtClean="0"/>
              <a:t>И</a:t>
            </a:r>
            <a:r>
              <a:rPr lang="ru-RU" dirty="0" smtClean="0"/>
              <a:t>МЕЕТСЯ ТОЛЬКО У НЕКОТОРЫХ ВИДОВ.</a:t>
            </a:r>
          </a:p>
          <a:p>
            <a:endParaRPr lang="ru-RU" dirty="0"/>
          </a:p>
        </p:txBody>
      </p:sp>
      <p:pic>
        <p:nvPicPr>
          <p:cNvPr id="4098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40246">
            <a:off x="7749558" y="980323"/>
            <a:ext cx="758441" cy="18754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ЯЗЫК ПРЕСМЫКАЮЩИХСЯ –   </a:t>
            </a:r>
            <a:br>
              <a:rPr lang="ru-RU" sz="4400" dirty="0" smtClean="0"/>
            </a:br>
            <a:r>
              <a:rPr lang="ru-RU" sz="4400" dirty="0" smtClean="0"/>
              <a:t>                               ЭТО ОРГАН: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686800" cy="43656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</a:t>
            </a:r>
            <a:r>
              <a:rPr lang="ru-RU" sz="4000" dirty="0" smtClean="0"/>
              <a:t>О</a:t>
            </a:r>
            <a:r>
              <a:rPr lang="ru-RU" dirty="0" smtClean="0"/>
              <a:t>СЯЗАНИЯ И ВКУСА.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.</a:t>
            </a:r>
            <a:r>
              <a:rPr lang="ru-RU" sz="4000" dirty="0" smtClean="0"/>
              <a:t>О</a:t>
            </a:r>
            <a:r>
              <a:rPr lang="ru-RU" dirty="0" smtClean="0"/>
              <a:t>РГАН ВКУСА,ОСЯЗАНИЯ, И ОБОНЯНИЯ.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dirty="0" smtClean="0"/>
              <a:t>.</a:t>
            </a:r>
            <a:r>
              <a:rPr lang="ru-RU" sz="4300" dirty="0" smtClean="0"/>
              <a:t>Т</a:t>
            </a:r>
            <a:r>
              <a:rPr lang="ru-RU" dirty="0" smtClean="0"/>
              <a:t>ОЛЬКО ОРГАН ОСЯЗАНИЯ.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4</a:t>
            </a:r>
            <a:r>
              <a:rPr lang="ru-RU" dirty="0" smtClean="0"/>
              <a:t>.</a:t>
            </a:r>
            <a:r>
              <a:rPr lang="ru-RU" sz="4300" dirty="0" smtClean="0"/>
              <a:t>Т</a:t>
            </a:r>
            <a:r>
              <a:rPr lang="ru-RU" dirty="0" smtClean="0"/>
              <a:t>ОЛЬКО ОРГАН ВКУСА.</a:t>
            </a:r>
            <a:endParaRPr lang="ru-RU" dirty="0"/>
          </a:p>
        </p:txBody>
      </p:sp>
      <p:pic>
        <p:nvPicPr>
          <p:cNvPr id="5122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30255" flipH="1">
            <a:off x="7462018" y="4285139"/>
            <a:ext cx="870149" cy="2151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ПРЕСМЫКАЮЩИЕСЯ ПИТАЮТСЯ: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686800" cy="47323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  </a:t>
            </a:r>
            <a:r>
              <a:rPr lang="ru-RU" sz="4300" dirty="0" smtClean="0"/>
              <a:t>Р</a:t>
            </a:r>
            <a:r>
              <a:rPr lang="ru-RU" dirty="0" smtClean="0"/>
              <a:t>АЗЛИЧНЫМИ БЕСПОЗВОНОЧНЫМИ ИЛИ ПОЗВОНОЧНЫМИ ЖИВОТНЫМИ, НО ИМЕЮТСЯ И РАСТИТЕЛЬНОЯДНЫЕ ВИДЫ;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.  </a:t>
            </a:r>
            <a:r>
              <a:rPr lang="ru-RU" sz="4300" dirty="0" smtClean="0"/>
              <a:t>Р</a:t>
            </a:r>
            <a:r>
              <a:rPr lang="ru-RU" dirty="0" smtClean="0"/>
              <a:t>АЗЛИЧНЫМИ БЕСПОЗВОНОЧНЫМИ;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3.  </a:t>
            </a:r>
            <a:r>
              <a:rPr lang="ru-RU" sz="4300" dirty="0" smtClean="0"/>
              <a:t>П</a:t>
            </a:r>
            <a:r>
              <a:rPr lang="ru-RU" dirty="0" smtClean="0"/>
              <a:t>ОЗВОНОЧНЫМИ ЖИВОТНЫМИ, НО   ИМЕЮТСЯ И РАСТИТЕЛЬНОЯДНЫЕ ВИДЫ;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4.  </a:t>
            </a:r>
            <a:r>
              <a:rPr lang="ru-RU" sz="4300" dirty="0" smtClean="0"/>
              <a:t>П</a:t>
            </a:r>
            <a:r>
              <a:rPr lang="ru-RU" dirty="0" smtClean="0"/>
              <a:t>РЕИМУЩЕСТВЕННО РАСТЕНИЯМИ.</a:t>
            </a:r>
            <a:endParaRPr lang="ru-RU" dirty="0"/>
          </a:p>
        </p:txBody>
      </p:sp>
      <p:pic>
        <p:nvPicPr>
          <p:cNvPr id="6146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6931">
            <a:off x="7893558" y="4585243"/>
            <a:ext cx="833844" cy="20618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365769"/>
          </a:xfrm>
        </p:spPr>
        <p:txBody>
          <a:bodyPr/>
          <a:lstStyle/>
          <a:p>
            <a:pPr lvl="4"/>
            <a:r>
              <a:rPr lang="ru-RU" dirty="0" smtClean="0"/>
              <a:t>\</a:t>
            </a:r>
            <a:endParaRPr lang="ru-RU" dirty="0"/>
          </a:p>
        </p:txBody>
      </p:sp>
      <p:pic>
        <p:nvPicPr>
          <p:cNvPr id="1026" name="Picture 2" descr="C:\Documents and Settings\Zavuch\Рабочий стол\ФОТО ПЕЧАТЬ\PC030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229600" cy="56975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4300" dirty="0" smtClean="0"/>
              <a:t>Р</a:t>
            </a:r>
            <a:r>
              <a:rPr lang="ru-RU" sz="3600" dirty="0" smtClean="0"/>
              <a:t>ЫБЫ ДЫШАТ ПРИ ПОМОЩИ………?</a:t>
            </a:r>
          </a:p>
          <a:p>
            <a:pPr>
              <a:buNone/>
            </a:pPr>
            <a:endParaRPr lang="ru-RU" sz="3600" dirty="0" smtClean="0"/>
          </a:p>
          <a:p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4300" dirty="0" smtClean="0"/>
              <a:t>З</a:t>
            </a:r>
            <a:r>
              <a:rPr lang="ru-RU" sz="3600" dirty="0" smtClean="0"/>
              <a:t>ЕМНОВОДНЫЕ ДЫШАТ ПРИ ПОМОЩИ………И………..?</a:t>
            </a:r>
          </a:p>
          <a:p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4300" dirty="0" smtClean="0"/>
              <a:t>П</a:t>
            </a:r>
            <a:r>
              <a:rPr lang="ru-RU" sz="3600" dirty="0" smtClean="0"/>
              <a:t>РЕСМЫКАЮЩИЕСЯ  ДЫШАТ ТОЛЬКО ПРИ  </a:t>
            </a:r>
            <a:r>
              <a:rPr lang="ru-RU" sz="5200" dirty="0" smtClean="0"/>
              <a:t>помощи</a:t>
            </a:r>
            <a:r>
              <a:rPr lang="ru-RU" sz="3600" dirty="0" smtClean="0"/>
              <a:t>……..? </a:t>
            </a:r>
          </a:p>
          <a:p>
            <a:endParaRPr lang="ru-RU" sz="3600" dirty="0"/>
          </a:p>
        </p:txBody>
      </p:sp>
      <p:pic>
        <p:nvPicPr>
          <p:cNvPr id="7170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40693">
            <a:off x="7380312" y="1340768"/>
            <a:ext cx="864096" cy="2136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8229600" cy="5197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400" dirty="0" smtClean="0"/>
              <a:t>С</a:t>
            </a:r>
            <a:r>
              <a:rPr lang="ru-RU" sz="4000" dirty="0" smtClean="0"/>
              <a:t>РЕДНЯЯ АЗИЯ - 65 ВИДОВ, </a:t>
            </a:r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ru-RU" sz="4400" dirty="0" smtClean="0"/>
              <a:t>Е</a:t>
            </a:r>
            <a:r>
              <a:rPr lang="ru-RU" sz="4000" dirty="0" smtClean="0"/>
              <a:t>ВРОПА  - 15 ВИДОВ, </a:t>
            </a:r>
            <a:r>
              <a:rPr lang="ru-RU" sz="4400" dirty="0" smtClean="0"/>
              <a:t>С</a:t>
            </a:r>
            <a:r>
              <a:rPr lang="ru-RU" sz="4000" dirty="0" smtClean="0"/>
              <a:t>ЕВЕРНЫЙ ПОЛЯРНЫЙ КРУГ – 2 ВИДА.</a:t>
            </a:r>
            <a:endParaRPr lang="ru-RU" sz="4000" dirty="0"/>
          </a:p>
        </p:txBody>
      </p:sp>
      <p:pic>
        <p:nvPicPr>
          <p:cNvPr id="8194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9019">
            <a:off x="7198681" y="4274093"/>
            <a:ext cx="864096" cy="2136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>ТЕМПЕРАТУРА ТЕЛА У ПРЕСМЫКАЮЩИХСЯ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3116"/>
            <a:ext cx="8686800" cy="40719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</a:t>
            </a:r>
            <a:r>
              <a:rPr lang="ru-RU" sz="4000" dirty="0" smtClean="0"/>
              <a:t>П</a:t>
            </a:r>
            <a:r>
              <a:rPr lang="ru-RU" dirty="0" smtClean="0"/>
              <a:t>ОСТОЯННАЯ, НО НИЗКАЯ.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</a:t>
            </a:r>
            <a:r>
              <a:rPr lang="ru-RU" sz="4000" dirty="0" smtClean="0"/>
              <a:t>Н</a:t>
            </a:r>
            <a:r>
              <a:rPr lang="ru-RU" dirty="0" smtClean="0"/>
              <a:t>ЕПОСТОЯННАЯ.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</a:t>
            </a:r>
            <a:r>
              <a:rPr lang="ru-RU" sz="4000" dirty="0" smtClean="0"/>
              <a:t>П</a:t>
            </a:r>
            <a:r>
              <a:rPr lang="ru-RU" dirty="0" smtClean="0"/>
              <a:t>ОСТОЯННАЯ И ВЫСОКАЯ.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76241">
            <a:off x="7406023" y="4146607"/>
            <a:ext cx="878905" cy="21732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b="1" u="sng" dirty="0" smtClean="0"/>
              <a:t>Р</a:t>
            </a:r>
            <a:r>
              <a:rPr lang="ru-RU" sz="3600" b="1" u="sng" dirty="0" smtClean="0"/>
              <a:t>ЫБЫ:</a:t>
            </a:r>
          </a:p>
          <a:p>
            <a:pPr>
              <a:buNone/>
            </a:pPr>
            <a:r>
              <a:rPr lang="ru-RU" sz="3600" dirty="0" smtClean="0"/>
              <a:t>СЕРДЦЕ -  …???</a:t>
            </a:r>
          </a:p>
          <a:p>
            <a:pPr>
              <a:buNone/>
            </a:pPr>
            <a:r>
              <a:rPr lang="ru-RU" sz="3600" dirty="0" smtClean="0"/>
              <a:t>КРУГ КРОВООБРАЩЕНИЯ - ……??????</a:t>
            </a:r>
          </a:p>
          <a:p>
            <a:pPr>
              <a:buNone/>
            </a:pPr>
            <a:r>
              <a:rPr lang="ru-RU" sz="4400" b="1" u="sng" dirty="0" smtClean="0"/>
              <a:t>З</a:t>
            </a:r>
            <a:r>
              <a:rPr lang="ru-RU" sz="3600" b="1" u="sng" dirty="0" smtClean="0"/>
              <a:t>ЕМНОВОДНЫЕ:</a:t>
            </a:r>
          </a:p>
          <a:p>
            <a:pPr>
              <a:buNone/>
            </a:pPr>
            <a:r>
              <a:rPr lang="ru-RU" sz="3600" dirty="0" smtClean="0"/>
              <a:t>СЕРДЦЕ  …???</a:t>
            </a:r>
          </a:p>
          <a:p>
            <a:pPr>
              <a:buNone/>
            </a:pPr>
            <a:r>
              <a:rPr lang="ru-RU" sz="3600" dirty="0" smtClean="0"/>
              <a:t>КРУГ КРОВООБРАЩЕНИЯ - ……?????</a:t>
            </a:r>
          </a:p>
          <a:p>
            <a:pPr>
              <a:buNone/>
            </a:pPr>
            <a:r>
              <a:rPr lang="ru-RU" sz="4400" b="1" u="sng" dirty="0" smtClean="0"/>
              <a:t>П</a:t>
            </a:r>
            <a:r>
              <a:rPr lang="ru-RU" sz="3600" b="1" u="sng" dirty="0" smtClean="0"/>
              <a:t>РЕСМЫКАЮЩИЕСЯ:</a:t>
            </a:r>
          </a:p>
          <a:p>
            <a:pPr>
              <a:buNone/>
            </a:pPr>
            <a:r>
              <a:rPr lang="ru-RU" sz="3600" dirty="0" smtClean="0"/>
              <a:t>СЕРДЦЕ  …???</a:t>
            </a:r>
          </a:p>
          <a:p>
            <a:pPr>
              <a:buNone/>
            </a:pPr>
            <a:r>
              <a:rPr lang="ru-RU" sz="3600" dirty="0" smtClean="0"/>
              <a:t>КРУГ КРОВООБРАЩЕНИЯ - ….??????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Круги кровообращения</a:t>
            </a:r>
            <a:endParaRPr lang="ru-RU" dirty="0"/>
          </a:p>
        </p:txBody>
      </p:sp>
      <p:pic>
        <p:nvPicPr>
          <p:cNvPr id="2050" name="Picture 2" descr="C:\Documents and Settings\Zavuch\Рабочий стол\ФОТО ПЕЧАТЬ\PC030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14422"/>
            <a:ext cx="7929618" cy="5304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34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42908" y="3143248"/>
            <a:ext cx="457203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3357562"/>
            <a:ext cx="478631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ОПЛОДОТВОРЕНИЕ У </a:t>
            </a:r>
            <a:br>
              <a:rPr lang="ru-RU" sz="4400" dirty="0" smtClean="0"/>
            </a:br>
            <a:r>
              <a:rPr lang="ru-RU" sz="4400" dirty="0" smtClean="0"/>
              <a:t>                 ПРЕСМЫКАЮЩИХСЯ: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686800" cy="4294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</a:t>
            </a:r>
            <a:r>
              <a:rPr lang="ru-RU" sz="4000" dirty="0" smtClean="0"/>
              <a:t>Н</a:t>
            </a:r>
            <a:r>
              <a:rPr lang="ru-RU" dirty="0" smtClean="0"/>
              <a:t>АРУЖНОЕ.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.</a:t>
            </a:r>
            <a:r>
              <a:rPr lang="ru-RU" sz="4000" dirty="0" smtClean="0"/>
              <a:t>В</a:t>
            </a:r>
            <a:r>
              <a:rPr lang="ru-RU" dirty="0" smtClean="0"/>
              <a:t>НУТРЕННЕЕ.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dirty="0" smtClean="0"/>
              <a:t>.</a:t>
            </a:r>
            <a:r>
              <a:rPr lang="ru-RU" sz="4000" dirty="0" smtClean="0"/>
              <a:t>К</a:t>
            </a:r>
            <a:r>
              <a:rPr lang="ru-RU" dirty="0" smtClean="0"/>
              <a:t>АК НАРУЖНОЕ, ТАК И ВНУТРЕННЕЕ.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83342">
            <a:off x="7134955" y="2556665"/>
            <a:ext cx="910009" cy="2250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КУДА ПРЕСМЫКАЮЩИЕСЯ ОТКЛАДЫВАЮТ ЯЙЦА: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357718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/>
              <a:t>1.</a:t>
            </a:r>
            <a:r>
              <a:rPr lang="ru-RU" sz="4000" dirty="0" smtClean="0"/>
              <a:t>В </a:t>
            </a:r>
            <a:r>
              <a:rPr lang="ru-RU" dirty="0" smtClean="0"/>
              <a:t>ВОДУ.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sz="4000" dirty="0" smtClean="0"/>
              <a:t>В </a:t>
            </a:r>
            <a:r>
              <a:rPr lang="ru-RU" dirty="0" smtClean="0"/>
              <a:t>ПОДГОТОВЛЕННЫЕ ЯМКИ ПОЧВЫ.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b="1" dirty="0" smtClean="0"/>
              <a:t>3</a:t>
            </a:r>
            <a:r>
              <a:rPr lang="ru-RU" dirty="0" smtClean="0"/>
              <a:t>. </a:t>
            </a:r>
            <a:r>
              <a:rPr lang="ru-RU" sz="4000" dirty="0" smtClean="0"/>
              <a:t>И</a:t>
            </a:r>
            <a:r>
              <a:rPr lang="ru-RU" dirty="0" smtClean="0"/>
              <a:t> В ВОДУ И НА СУШУ.</a:t>
            </a:r>
            <a:endParaRPr lang="ru-RU" dirty="0"/>
          </a:p>
        </p:txBody>
      </p:sp>
      <p:pic>
        <p:nvPicPr>
          <p:cNvPr id="12290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43699">
            <a:off x="7308655" y="4499272"/>
            <a:ext cx="765993" cy="18940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РАЗВИТИЕ У ПРЕСМЫКАЮЩИХСЯ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1.     </a:t>
            </a:r>
            <a:r>
              <a:rPr lang="ru-RU" sz="4000" dirty="0" smtClean="0"/>
              <a:t>П</a:t>
            </a:r>
            <a:r>
              <a:rPr lang="ru-RU" dirty="0" smtClean="0"/>
              <a:t>РЯМОЕ;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    </a:t>
            </a:r>
            <a:r>
              <a:rPr lang="ru-RU" sz="4000" dirty="0" smtClean="0"/>
              <a:t>Н</a:t>
            </a:r>
            <a:r>
              <a:rPr lang="ru-RU" dirty="0" smtClean="0"/>
              <a:t>ЕПРЯМОЕ;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3.    </a:t>
            </a:r>
            <a:r>
              <a:rPr lang="ru-RU" sz="4000" dirty="0" smtClean="0"/>
              <a:t>К</a:t>
            </a:r>
            <a:r>
              <a:rPr lang="ru-RU" dirty="0" smtClean="0"/>
              <a:t>АК ПРЯМОЕ, ТАК </a:t>
            </a:r>
            <a:r>
              <a:rPr lang="ru-RU" smtClean="0"/>
              <a:t>И НЕПРЯМОЕ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6127">
            <a:off x="7583393" y="1706802"/>
            <a:ext cx="838001" cy="207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Пресмыкающиеся – это первые наземные животные, потому что: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8000" b="1" dirty="0" smtClean="0"/>
              <a:t>1.КОЖА  СУХАЯ,  ПОКРЫТАЯ  ОРОГОВЕВШИМИ     ЧЕШУЙКАМИ.</a:t>
            </a:r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 2.ГЛАЗА  ИМЕЮТ  ВЕКИ.</a:t>
            </a:r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 3.ТЕЛО СОСТОИТ ИЗ ПЯТИ ОТДЕЛОВ.</a:t>
            </a:r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 4.ТОЛЬКО  ЛЕГОЧНОЕ  ДЫХАНИЕ.</a:t>
            </a:r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 5.СЕРДЦЕ  ТРЕХ  ИЛИ  ЧЕТЫРЕХКАМЕРНОЕ  И  ДВА  КРУГА КРОВООБРАЩЕНИЯ.</a:t>
            </a:r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 6.ОПЛОДОТВОРЕНИЕ  ВНУТРЕННЕЕ.</a:t>
            </a:r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 7.ОТКЛАДЫВАЮТ  ЯЙЦА  НА  СУШЕ.</a:t>
            </a:r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 8.ПРЯМОЕ  РАЗВИТИЕ.</a:t>
            </a:r>
          </a:p>
          <a:p>
            <a:pPr>
              <a:buNone/>
            </a:pPr>
            <a:endParaRPr lang="ru-RU" sz="8000" dirty="0"/>
          </a:p>
        </p:txBody>
      </p:sp>
      <p:pic>
        <p:nvPicPr>
          <p:cNvPr id="5" name="Picture 2" descr="F:\Конкрс Мой лучший урок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44786">
            <a:off x="7499860" y="4550127"/>
            <a:ext cx="848150" cy="2097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Класс пресмыкающиеся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857496"/>
            <a:ext cx="62151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ПРЕСМЫКАЮЩИЕСЯ  - УДИВИТЕЛЬНЫЕ СОЗДАНИЯ, КОТОРЫЕ ВЫЗЫВАЮТ ИНТЕРЕС У МНОГИХ ЛЮДЕЙ.   </a:t>
            </a:r>
          </a:p>
          <a:p>
            <a:pPr algn="r">
              <a:buNone/>
            </a:pPr>
            <a:r>
              <a:rPr lang="ru-RU" sz="3200" b="1" dirty="0" smtClean="0"/>
              <a:t>                                                                                             И. АКИМУШКИН</a:t>
            </a:r>
            <a:endParaRPr lang="ru-RU" sz="3200" b="1" dirty="0"/>
          </a:p>
        </p:txBody>
      </p:sp>
      <p:pic>
        <p:nvPicPr>
          <p:cNvPr id="1026" name="Picture 2" descr="F:\Конкрс Мой лучший урок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44786">
            <a:off x="875123" y="4421997"/>
            <a:ext cx="848150" cy="2097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71451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Жизнь современных пресмыкающихся                                              связана: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686800" cy="40084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800" b="1" dirty="0" smtClean="0"/>
              <a:t>1</a:t>
            </a:r>
            <a:r>
              <a:rPr lang="ru-RU" sz="4800" dirty="0" smtClean="0"/>
              <a:t>.Только с сушей.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b="1" dirty="0" smtClean="0"/>
              <a:t>2</a:t>
            </a:r>
            <a:r>
              <a:rPr lang="ru-RU" sz="4800" dirty="0" smtClean="0"/>
              <a:t>.С сушей и водой.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b="1" dirty="0" smtClean="0"/>
              <a:t>3</a:t>
            </a:r>
            <a:r>
              <a:rPr lang="ru-RU" sz="4800" dirty="0" smtClean="0"/>
              <a:t>.С сушей или водой.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b="1" dirty="0" smtClean="0"/>
              <a:t>4</a:t>
            </a:r>
            <a:r>
              <a:rPr lang="ru-RU" sz="4800" dirty="0" smtClean="0"/>
              <a:t>.Только с водой</a:t>
            </a:r>
            <a:endParaRPr lang="ru-RU" sz="4800" dirty="0"/>
          </a:p>
        </p:txBody>
      </p:sp>
      <p:pic>
        <p:nvPicPr>
          <p:cNvPr id="1026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92472" flipH="1">
            <a:off x="7363552" y="4695001"/>
            <a:ext cx="669479" cy="1655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14290"/>
            <a:ext cx="8929718" cy="5865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</a:t>
            </a:r>
            <a:r>
              <a:rPr lang="ru-RU" sz="4400" b="1" dirty="0" smtClean="0"/>
              <a:t>ГИПОТЕЗА № 1.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Пресмыкающиеся – это первые наземные   животные, потому что……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dirty="0" smtClean="0"/>
              <a:t>  ГИПОТЕЗА № 2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Пресмыкающиеся – не могут быть первыми наземными животными, потому что……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6000" dirty="0" smtClean="0"/>
              <a:t>КТО НА СВЕТЕ ХОДИТ </a:t>
            </a:r>
          </a:p>
          <a:p>
            <a:pPr>
              <a:buNone/>
            </a:pPr>
            <a:r>
              <a:rPr lang="ru-RU" sz="6000" dirty="0" smtClean="0"/>
              <a:t>В   </a:t>
            </a:r>
            <a:r>
              <a:rPr lang="ru-RU" sz="6000" b="1" i="1" dirty="0" smtClean="0"/>
              <a:t>КАМЕННОЙ</a:t>
            </a:r>
            <a:r>
              <a:rPr lang="ru-RU" sz="6000" dirty="0" smtClean="0"/>
              <a:t> РУБАХЕ?</a:t>
            </a:r>
          </a:p>
          <a:p>
            <a:pPr>
              <a:buNone/>
            </a:pPr>
            <a:r>
              <a:rPr lang="ru-RU" sz="6000" dirty="0" smtClean="0"/>
              <a:t>В КАМЕННОЙ РУБАХЕ    </a:t>
            </a:r>
          </a:p>
          <a:p>
            <a:pPr>
              <a:buNone/>
            </a:pPr>
            <a:r>
              <a:rPr lang="ru-RU" sz="6000" dirty="0" smtClean="0"/>
              <a:t>                       ХОДЯТ……..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КОЖА У ПРЕСМЫКАЮЩИХСЯ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</a:t>
            </a:r>
            <a:r>
              <a:rPr lang="ru-RU" sz="3900" dirty="0" smtClean="0"/>
              <a:t>И</a:t>
            </a:r>
            <a:r>
              <a:rPr lang="ru-RU" dirty="0" smtClean="0"/>
              <a:t>МЕЕТ САЛЬНЫЕ ЖЕЛЕЗЫ.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.</a:t>
            </a:r>
            <a:r>
              <a:rPr lang="ru-RU" sz="3900" dirty="0" smtClean="0"/>
              <a:t>С</a:t>
            </a:r>
            <a:r>
              <a:rPr lang="ru-RU" dirty="0" smtClean="0"/>
              <a:t>УХАЯ, ПОКРЫТА ОРОГОВЕВШИМИ ЧЕШУЙКАМИ.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dirty="0" smtClean="0"/>
              <a:t>.</a:t>
            </a:r>
            <a:r>
              <a:rPr lang="ru-RU" sz="3900" dirty="0" smtClean="0"/>
              <a:t>И</a:t>
            </a:r>
            <a:r>
              <a:rPr lang="ru-RU" dirty="0" smtClean="0"/>
              <a:t>МЕЕТ НЕБОЛЬШОЕ КОЛИЧЕСТВО ЖЕЛЕЗ, ВЫДЕЛЯЮЩИХ СЛИЗЬ.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4.</a:t>
            </a:r>
            <a:r>
              <a:rPr lang="ru-RU" sz="3900" dirty="0" smtClean="0"/>
              <a:t>И</a:t>
            </a:r>
            <a:r>
              <a:rPr lang="ru-RU" dirty="0" smtClean="0"/>
              <a:t>МЕЕТ ПОТОВЫЕ ЖЕЛЕЗЫ.</a:t>
            </a:r>
            <a:endParaRPr lang="ru-RU" dirty="0"/>
          </a:p>
        </p:txBody>
      </p:sp>
      <p:pic>
        <p:nvPicPr>
          <p:cNvPr id="2050" name="Picture 2" descr="C:\Documents and Settings\Secretar\Рабочий стол\salamender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9934">
            <a:off x="7523127" y="4704917"/>
            <a:ext cx="730631" cy="1806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7263" y="357188"/>
            <a:ext cx="8186737" cy="257175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ЧЕМ ОТЛИЧАЮТСЯ ГЛАЗА ЧЕРЕПАХ,ЯЩЕРИЦ И КРОКОДИЛОВ ОТ ГЛАЗ РЫБЫ?</a:t>
            </a:r>
            <a:endParaRPr lang="ru-RU" sz="4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00438"/>
            <a:ext cx="4457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Данил\Рабочий стол\7341889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500438"/>
            <a:ext cx="393019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789</TotalTime>
  <Words>492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Класс пресмыкающиеся.</vt:lpstr>
      <vt:lpstr>Жизнь современных пресмыкающихся                                              связана:</vt:lpstr>
      <vt:lpstr>Слайд 5</vt:lpstr>
      <vt:lpstr>Слайд 6</vt:lpstr>
      <vt:lpstr>Слайд 7</vt:lpstr>
      <vt:lpstr>КОЖА У ПРЕСМЫКАЮЩИХСЯ:</vt:lpstr>
      <vt:lpstr>ЧЕМ ОТЛИЧАЮТСЯ ГЛАЗА ЧЕРЕПАХ,ЯЩЕРИЦ И КРОКОДИЛОВ ОТ ГЛАЗ РЫБЫ?</vt:lpstr>
      <vt:lpstr>ОТДЕЛЫ ТЕЛА:</vt:lpstr>
      <vt:lpstr>ШЕЯ У ПРЕСМЫКАЮЩИХСЯ:</vt:lpstr>
      <vt:lpstr>ЯЗЫК ПРЕСМЫКАЮЩИХСЯ –                                   ЭТО ОРГАН:</vt:lpstr>
      <vt:lpstr>ПРЕСМЫКАЮЩИЕСЯ ПИТАЮТСЯ:</vt:lpstr>
      <vt:lpstr>Слайд 14</vt:lpstr>
      <vt:lpstr>Слайд 15</vt:lpstr>
      <vt:lpstr>Слайд 16</vt:lpstr>
      <vt:lpstr>ТЕМПЕРАТУРА ТЕЛА У ПРЕСМЫКАЮЩИХСЯ:</vt:lpstr>
      <vt:lpstr>Слайд 18</vt:lpstr>
      <vt:lpstr>Круги кровообращения</vt:lpstr>
      <vt:lpstr>ОПЛОДОТВОРЕНИЕ У                   ПРЕСМЫКАЮЩИХСЯ:</vt:lpstr>
      <vt:lpstr>КУДА ПРЕСМЫКАЮЩИЕСЯ ОТКЛАДЫВАЮТ ЯЙЦА:</vt:lpstr>
      <vt:lpstr>РАЗВИТИЕ У ПРЕСМЫКАЮЩИХСЯ:</vt:lpstr>
      <vt:lpstr>Пресмыкающиеся – это первые наземные животные, потому что: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Дарёна</dc:creator>
  <cp:lastModifiedBy>Дарёна</cp:lastModifiedBy>
  <cp:revision>72</cp:revision>
  <dcterms:modified xsi:type="dcterms:W3CDTF">2012-03-29T12:11:28Z</dcterms:modified>
</cp:coreProperties>
</file>