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1E14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varScale="1">
        <p:scale>
          <a:sx n="69" d="100"/>
          <a:sy n="69" d="100"/>
        </p:scale>
        <p:origin x="-12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B6FB01A-BBD1-4635-874C-742CA59821BF}" type="datetimeFigureOut">
              <a:rPr lang="ru-RU"/>
              <a:pPr>
                <a:defRPr/>
              </a:pPr>
              <a:t>25.01.2012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DD8F57-88D0-433A-8D38-31C4DAD61C3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FE2EC-70A0-47B9-AE0B-3A95F706ADD4}" type="slidenum">
              <a:rPr lang="ru-RU"/>
              <a:pPr fontAlgn="base">
                <a:spcBef>
                  <a:spcPct val="0"/>
                </a:spcBef>
                <a:spcAft>
                  <a:spcPct val="0"/>
                </a:spcAft>
                <a:defRPr/>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Rectangle 10"/>
          <p:cNvGrpSpPr>
            <a:grpSpLocks/>
          </p:cNvGrpSpPr>
          <p:nvPr/>
        </p:nvGrpSpPr>
        <p:grpSpPr bwMode="auto">
          <a:xfrm>
            <a:off x="-6350" y="3859213"/>
            <a:ext cx="9156700" cy="3005137"/>
            <a:chOff x="-4" y="2431"/>
            <a:chExt cx="5768" cy="1893"/>
          </a:xfrm>
        </p:grpSpPr>
        <p:pic>
          <p:nvPicPr>
            <p:cNvPr id="5" name="Rectangle 10"/>
            <p:cNvPicPr>
              <a:picLocks noChangeArrowheads="1"/>
            </p:cNvPicPr>
            <p:nvPr/>
          </p:nvPicPr>
          <p:blipFill>
            <a:blip r:embed="rId2"/>
            <a:srcRect/>
            <a:stretch>
              <a:fillRect/>
            </a:stretch>
          </p:blipFill>
          <p:spPr bwMode="auto">
            <a:xfrm>
              <a:off x="-4" y="2431"/>
              <a:ext cx="5768" cy="1893"/>
            </a:xfrm>
            <a:prstGeom prst="rect">
              <a:avLst/>
            </a:prstGeom>
            <a:noFill/>
            <a:ln w="9525">
              <a:noFill/>
              <a:miter lim="800000"/>
              <a:headEnd/>
              <a:tailEnd/>
            </a:ln>
          </p:spPr>
        </p:pic>
        <p:sp>
          <p:nvSpPr>
            <p:cNvPr id="6" name="Text Box 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defRPr/>
              </a:pPr>
              <a:endParaRPr lang="en-US">
                <a:solidFill>
                  <a:srgbClr val="FFFFFF"/>
                </a:solidFill>
                <a:latin typeface="Trebuchet MS" pitchFamily="34" charset="0"/>
              </a:endParaRPr>
            </a:p>
          </p:txBody>
        </p:sp>
      </p:grpSp>
      <p:grpSp>
        <p:nvGrpSpPr>
          <p:cNvPr id="7" name="Rectangle 11"/>
          <p:cNvGrpSpPr>
            <a:grpSpLocks/>
          </p:cNvGrpSpPr>
          <p:nvPr/>
        </p:nvGrpSpPr>
        <p:grpSpPr bwMode="auto">
          <a:xfrm>
            <a:off x="-6350" y="-6350"/>
            <a:ext cx="9156700" cy="3876675"/>
            <a:chOff x="-4" y="-4"/>
            <a:chExt cx="5768" cy="2442"/>
          </a:xfrm>
        </p:grpSpPr>
        <p:pic>
          <p:nvPicPr>
            <p:cNvPr id="8" name="Rectangle 11"/>
            <p:cNvPicPr>
              <a:picLocks noChangeArrowheads="1"/>
            </p:cNvPicPr>
            <p:nvPr/>
          </p:nvPicPr>
          <p:blipFill>
            <a:blip r:embed="rId3"/>
            <a:srcRect/>
            <a:stretch>
              <a:fillRect/>
            </a:stretch>
          </p:blipFill>
          <p:spPr bwMode="auto">
            <a:xfrm>
              <a:off x="-4" y="-4"/>
              <a:ext cx="5768" cy="2442"/>
            </a:xfrm>
            <a:prstGeom prst="rect">
              <a:avLst/>
            </a:prstGeom>
            <a:noFill/>
            <a:ln w="9525">
              <a:noFill/>
              <a:miter lim="800000"/>
              <a:headEnd/>
              <a:tailEnd/>
            </a:ln>
          </p:spPr>
        </p:pic>
        <p:sp>
          <p:nvSpPr>
            <p:cNvPr id="9" name="Text Box 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defRPr/>
              </a:pPr>
              <a:endParaRPr lang="en-US">
                <a:solidFill>
                  <a:srgbClr val="FFFFFF"/>
                </a:solidFill>
                <a:latin typeface="Trebuchet MS" pitchFamily="34" charset="0"/>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2F95B2BB-F499-40C4-A6AE-C7A4A2CB573F}" type="datetimeFigureOut">
              <a:rPr lang="ru-RU"/>
              <a:pPr>
                <a:defRPr/>
              </a:pPr>
              <a:t>25.01.2012</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p:txBody>
          <a:bodyPr/>
          <a:lstStyle>
            <a:lvl1pPr>
              <a:defRPr/>
            </a:lvl1pPr>
          </a:lstStyle>
          <a:p>
            <a:pPr>
              <a:defRPr/>
            </a:pPr>
            <a:fld id="{4E47F474-2DE0-42E1-BD39-674F8CD75D4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D9AFEBF-6CA3-4958-A12B-A7DBCD2AF6E0}" type="datetimeFigureOut">
              <a:rPr lang="ru-RU"/>
              <a:pPr>
                <a:defRPr/>
              </a:pPr>
              <a:t>25.01.2012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10E2E6A-B3F1-4D7C-9DBA-4CAA6D6CC03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89EFD29-E0DD-43ED-BE78-DA5239573316}" type="datetimeFigureOut">
              <a:rPr lang="ru-RU"/>
              <a:pPr>
                <a:defRPr/>
              </a:pPr>
              <a:t>25.01.2012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3B0B968-A70B-48A3-9FC0-32BFD82331B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8D0B4B7A-D94C-46FD-92DD-8F55B2039B4C}" type="datetimeFigureOut">
              <a:rPr lang="ru-RU"/>
              <a:pPr>
                <a:defRPr/>
              </a:pPr>
              <a:t>25.01.2012</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6EF91E50-938C-4536-8C29-5861D723767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F441625C-6E38-4066-AD65-8EBD7676D474}" type="datetimeFigureOut">
              <a:rPr lang="ru-RU"/>
              <a:pPr>
                <a:defRPr/>
              </a:pPr>
              <a:t>25.01.2012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AC7E49A1-E175-4C1E-8CBC-B667BD243C8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FA6874-C30A-40CF-BA0B-ACAA26250D49}" type="datetimeFigureOut">
              <a:rPr lang="ru-RU"/>
              <a:pPr>
                <a:defRPr/>
              </a:pPr>
              <a:t>25.01.2012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4A9455E-38B8-4182-BD7B-C83EA7B369F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85479DDA-4F0F-47DB-AB63-9EEEE2FD3C96}" type="datetimeFigureOut">
              <a:rPr lang="ru-RU"/>
              <a:pPr>
                <a:defRPr/>
              </a:pPr>
              <a:t>25.01.2012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DA96017-76D4-48C9-A03C-AA9A2337619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FC39FB09-EE30-436B-932E-C07BD15C59A8}" type="datetimeFigureOut">
              <a:rPr lang="ru-RU"/>
              <a:pPr>
                <a:defRPr/>
              </a:pPr>
              <a:t>25.01.2012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17864B9-13D3-4AD4-91BD-8CD649618A7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846B7B-DAE3-433B-B99A-E1ECD56DFBDF}" type="datetimeFigureOut">
              <a:rPr lang="ru-RU"/>
              <a:pPr>
                <a:defRPr/>
              </a:pPr>
              <a:t>25.01.2012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F9BC989-0B52-4FB0-89A2-D8B790E1865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5964A7A-4300-45D5-B726-93F437C6A0FC}" type="datetimeFigureOut">
              <a:rPr lang="ru-RU"/>
              <a:pPr>
                <a:defRPr/>
              </a:pPr>
              <a:t>25.01.2012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93CE47F-7824-44AC-8837-95C3FD525A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29F63DB9-4B2D-4BDB-AB4E-3E51BDC61D54}" type="datetimeFigureOut">
              <a:rPr lang="ru-RU"/>
              <a:pPr>
                <a:defRPr/>
              </a:pPr>
              <a:t>25.01.2012</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E8B8FE7B-2388-4DEA-8D51-D5FDC454FC2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6B7D8BD4-7B84-4AA9-97A3-42E9D94D7510}" type="datetimeFigureOut">
              <a:rPr lang="ru-RU"/>
              <a:pPr>
                <a:defRPr/>
              </a:pPr>
              <a:t>25.01.2012</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188081C5-AD56-405D-BA43-AC181E933FA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92" r:id="rId1"/>
    <p:sldLayoutId id="2147483791" r:id="rId2"/>
    <p:sldLayoutId id="2147483793" r:id="rId3"/>
    <p:sldLayoutId id="2147483790" r:id="rId4"/>
    <p:sldLayoutId id="2147483789" r:id="rId5"/>
    <p:sldLayoutId id="2147483788" r:id="rId6"/>
    <p:sldLayoutId id="2147483787" r:id="rId7"/>
    <p:sldLayoutId id="2147483786" r:id="rId8"/>
    <p:sldLayoutId id="2147483794" r:id="rId9"/>
    <p:sldLayoutId id="2147483785" r:id="rId10"/>
    <p:sldLayoutId id="2147483784"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audio" Target="NULL"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file:///C:\Users\&#1044;&#1077;&#1085;&#1080;&#1089;&#1080;&#1082;\Desktop\&#1040;&#1074;&#1089;&#1090;&#1088;&#1072;&#1083;&#1080;&#1103;\800px-Coral_Outcrop_Flynn_Reef.jp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noChangeArrowheads="1"/>
          </p:cNvPicPr>
          <p:nvPr/>
        </p:nvPicPr>
        <p:blipFill>
          <a:blip r:embed="rId2"/>
          <a:srcRect/>
          <a:stretch>
            <a:fillRect/>
          </a:stretch>
        </p:blipFill>
        <p:spPr bwMode="auto">
          <a:xfrm>
            <a:off x="-19050" y="6350"/>
            <a:ext cx="9156700" cy="5815013"/>
          </a:xfrm>
          <a:prstGeom prst="rect">
            <a:avLst/>
          </a:prstGeom>
          <a:noFill/>
          <a:ln w="9525">
            <a:noFill/>
            <a:miter lim="800000"/>
            <a:headEnd/>
            <a:tailEnd/>
          </a:ln>
        </p:spPr>
      </p:pic>
      <p:sp>
        <p:nvSpPr>
          <p:cNvPr id="2" name="Заголовок 1"/>
          <p:cNvSpPr>
            <a:spLocks noGrp="1"/>
          </p:cNvSpPr>
          <p:nvPr>
            <p:ph type="ctrTitle"/>
          </p:nvPr>
        </p:nvSpPr>
        <p:spPr>
          <a:xfrm>
            <a:off x="539552" y="5445224"/>
            <a:ext cx="7669404" cy="1793167"/>
          </a:xfrm>
        </p:spPr>
        <p:txBody>
          <a:bodyPr/>
          <a:lstStyle/>
          <a:p>
            <a:pPr eaLnBrk="1" fontAlgn="auto" hangingPunct="1">
              <a:spcAft>
                <a:spcPts val="0"/>
              </a:spcAft>
              <a:buClr>
                <a:schemeClr val="accent6">
                  <a:lumMod val="75000"/>
                </a:schemeClr>
              </a:buClr>
              <a:defRPr/>
            </a:pPr>
            <a:r>
              <a:rPr lang="en-US" sz="7200" dirty="0" smtClean="0">
                <a:solidFill>
                  <a:schemeClr val="accent6"/>
                </a:solidFill>
              </a:rPr>
              <a:t>Life in Australia</a:t>
            </a:r>
            <a:endParaRPr lang="ru-RU" sz="72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a:srcRect/>
          <a:stretch>
            <a:fillRect/>
          </a:stretch>
        </p:blipFill>
        <p:spPr>
          <a:xfrm>
            <a:off x="0" y="0"/>
            <a:ext cx="9144000" cy="6864350"/>
          </a:xfrm>
        </p:spPr>
      </p:pic>
      <p:sp>
        <p:nvSpPr>
          <p:cNvPr id="2" name="Заголовок 1"/>
          <p:cNvSpPr>
            <a:spLocks noGrp="1"/>
          </p:cNvSpPr>
          <p:nvPr>
            <p:ph type="title"/>
          </p:nvPr>
        </p:nvSpPr>
        <p:spPr>
          <a:xfrm>
            <a:off x="0" y="116632"/>
            <a:ext cx="8964488" cy="1143000"/>
          </a:xfrm>
        </p:spPr>
        <p:txBody>
          <a:bodyPr/>
          <a:lstStyle/>
          <a:p>
            <a:pPr marL="320040" indent="-320040" eaLnBrk="1" fontAlgn="auto" hangingPunct="1">
              <a:spcAft>
                <a:spcPts val="0"/>
              </a:spcAft>
              <a:buClr>
                <a:schemeClr val="accent6">
                  <a:lumMod val="75000"/>
                </a:schemeClr>
              </a:buClr>
              <a:defRPr/>
            </a:pPr>
            <a:r>
              <a:rPr lang="en-US" dirty="0">
                <a:solidFill>
                  <a:schemeClr val="bg1">
                    <a:lumMod val="95000"/>
                  </a:schemeClr>
                </a:solidFill>
              </a:rPr>
              <a:t>Uluru-Kata Tjuta National Park</a:t>
            </a:r>
            <a:endParaRPr lang="ru-RU" dirty="0">
              <a:solidFill>
                <a:schemeClr val="bg1">
                  <a:lumMod val="95000"/>
                </a:schemeClr>
              </a:solidFill>
            </a:endParaRPr>
          </a:p>
        </p:txBody>
      </p:sp>
      <p:sp>
        <p:nvSpPr>
          <p:cNvPr id="4" name="Объект 3"/>
          <p:cNvSpPr>
            <a:spLocks noGrp="1"/>
          </p:cNvSpPr>
          <p:nvPr>
            <p:ph sz="quarter" idx="14"/>
          </p:nvPr>
        </p:nvSpPr>
        <p:spPr>
          <a:xfrm>
            <a:off x="0" y="3500438"/>
            <a:ext cx="9144000" cy="3475037"/>
          </a:xfrm>
        </p:spPr>
        <p:txBody>
          <a:bodyPr rtlCol="0">
            <a:normAutofit fontScale="92500" lnSpcReduction="10000"/>
          </a:bodyPr>
          <a:lstStyle/>
          <a:p>
            <a:pPr indent="-182880" eaLnBrk="1" fontAlgn="auto" hangingPunct="1">
              <a:buClr>
                <a:schemeClr val="accent6">
                  <a:lumMod val="75000"/>
                </a:schemeClr>
              </a:buClr>
              <a:defRPr/>
            </a:pPr>
            <a:r>
              <a:rPr lang="en-US" dirty="0">
                <a:solidFill>
                  <a:schemeClr val="bg1"/>
                </a:solidFill>
              </a:rPr>
              <a:t>Europeans came to the western desert </a:t>
            </a:r>
            <a:r>
              <a:rPr lang="en-US" dirty="0" smtClean="0">
                <a:solidFill>
                  <a:schemeClr val="bg1"/>
                </a:solidFill>
              </a:rPr>
              <a:t>area </a:t>
            </a:r>
            <a:r>
              <a:rPr lang="en-US" dirty="0">
                <a:solidFill>
                  <a:schemeClr val="bg1"/>
                </a:solidFill>
              </a:rPr>
              <a:t>of Australia in the 1870s.</a:t>
            </a:r>
          </a:p>
          <a:p>
            <a:pPr indent="-182880" eaLnBrk="1" fontAlgn="auto" hangingPunct="1">
              <a:buClr>
                <a:schemeClr val="accent6">
                  <a:lumMod val="75000"/>
                </a:schemeClr>
              </a:buClr>
              <a:defRPr/>
            </a:pPr>
            <a:r>
              <a:rPr lang="en-US" dirty="0">
                <a:solidFill>
                  <a:schemeClr val="bg1"/>
                </a:solidFill>
              </a:rPr>
              <a:t> Uluru and Kata Tjuta were first mapped by Europeans during the expeditionary period made possible by the construction of the Overland Telegraph Line in 1872.</a:t>
            </a:r>
          </a:p>
          <a:p>
            <a:pPr indent="-182880" eaLnBrk="1" fontAlgn="auto" hangingPunct="1">
              <a:buClr>
                <a:schemeClr val="accent6">
                  <a:lumMod val="75000"/>
                </a:schemeClr>
              </a:buClr>
              <a:defRPr/>
            </a:pPr>
            <a:r>
              <a:rPr lang="en-US" dirty="0">
                <a:solidFill>
                  <a:schemeClr val="bg1"/>
                </a:solidFill>
              </a:rPr>
              <a:t>In separate expeditions, William Ernest Powell Giles and William Christie Gosse were the first European explorers to this area. In 1872 while exploring the area, Ernest Giles sighted Kata Tjuta from near Kings Canyon and called it Mount Olga, while the following year Gosse saw Uluru and named it Ayers Rock after Sir Henry Ayers, the Chief Secretary of South Australia. Further explorations followed with the aim of establishing the possibilities of the area for pastoralism.</a:t>
            </a:r>
          </a:p>
          <a:p>
            <a:pPr indent="-182880" eaLnBrk="1" fontAlgn="auto" hangingPunct="1">
              <a:buClr>
                <a:schemeClr val="accent6">
                  <a:lumMod val="75000"/>
                </a:schemeClr>
              </a:buClr>
              <a:defRPr/>
            </a:pPr>
            <a:endParaRPr lang="ru-RU"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4"/>
          </p:nvPr>
        </p:nvPicPr>
        <p:blipFill>
          <a:blip r:embed="rId2"/>
          <a:srcRect/>
          <a:stretch>
            <a:fillRect/>
          </a:stretch>
        </p:blipFill>
        <p:spPr>
          <a:xfrm>
            <a:off x="0" y="0"/>
            <a:ext cx="9144000" cy="6854825"/>
          </a:xfrm>
        </p:spPr>
      </p:pic>
      <p:pic>
        <p:nvPicPr>
          <p:cNvPr id="25602" name="Заголовок 1"/>
          <p:cNvPicPr>
            <a:picLocks noGrp="1" noChangeArrowheads="1"/>
          </p:cNvPicPr>
          <p:nvPr>
            <p:ph type="title"/>
          </p:nvPr>
        </p:nvPicPr>
        <p:blipFill>
          <a:blip r:embed="rId3"/>
          <a:srcRect/>
          <a:stretch>
            <a:fillRect/>
          </a:stretch>
        </p:blipFill>
        <p:spPr bwMode="auto">
          <a:xfrm>
            <a:off x="1182688" y="-176213"/>
            <a:ext cx="6791325" cy="1797051"/>
          </a:xfrm>
        </p:spPr>
      </p:pic>
      <p:sp>
        <p:nvSpPr>
          <p:cNvPr id="3" name="Объект 2"/>
          <p:cNvSpPr>
            <a:spLocks noGrp="1"/>
          </p:cNvSpPr>
          <p:nvPr>
            <p:ph sz="quarter" idx="13"/>
          </p:nvPr>
        </p:nvSpPr>
        <p:spPr>
          <a:xfrm>
            <a:off x="-323850" y="5589588"/>
            <a:ext cx="9251950" cy="2016125"/>
          </a:xfrm>
        </p:spPr>
        <p:txBody>
          <a:bodyPr rtlCol="0" anchor="ctr">
            <a:noAutofit/>
          </a:bodyPr>
          <a:lstStyle/>
          <a:p>
            <a:pPr indent="-182880" eaLnBrk="1" fontAlgn="auto" hangingPunct="1">
              <a:buClr>
                <a:schemeClr val="accent6">
                  <a:lumMod val="75000"/>
                </a:schemeClr>
              </a:buClr>
              <a:defRPr/>
            </a:pPr>
            <a:r>
              <a:rPr lang="en-US" sz="1800" dirty="0">
                <a:solidFill>
                  <a:schemeClr val="bg1"/>
                </a:solidFill>
              </a:rPr>
              <a:t>The Sydney Opera House is a multi-venue performing arts </a:t>
            </a:r>
            <a:r>
              <a:rPr lang="en-US" sz="1800" dirty="0" smtClean="0">
                <a:solidFill>
                  <a:schemeClr val="bg1"/>
                </a:solidFill>
              </a:rPr>
              <a:t>center </a:t>
            </a:r>
            <a:r>
              <a:rPr lang="en-US" sz="1800" dirty="0">
                <a:solidFill>
                  <a:schemeClr val="bg1"/>
                </a:solidFill>
              </a:rPr>
              <a:t>in the Australian city of Sydney. It was conceived and largely built by Danish architect Jørn Utzon, finally opening in 1973 after a long gestation starting with his competition-winning design in 1957. Utzon received the Pritzker Prize, architecture's highest honour, in 2003. The Sydney </a:t>
            </a:r>
            <a:r>
              <a:rPr lang="en-US" sz="1800" dirty="0" smtClean="0">
                <a:solidFill>
                  <a:schemeClr val="bg1"/>
                </a:solidFill>
              </a:rPr>
              <a:t>  Opera </a:t>
            </a:r>
            <a:r>
              <a:rPr lang="en-US" sz="1800" dirty="0">
                <a:solidFill>
                  <a:schemeClr val="bg1"/>
                </a:solidFill>
              </a:rPr>
              <a:t>House was made a UNESCO World Heritage Site on 28 June 2007</a:t>
            </a:r>
            <a:r>
              <a:rPr lang="en-US" sz="1800" dirty="0" smtClean="0">
                <a:solidFill>
                  <a:schemeClr val="bg1"/>
                </a:solidFill>
              </a:rPr>
              <a:t>. </a:t>
            </a:r>
            <a:r>
              <a:rPr lang="en-US" sz="1800" dirty="0">
                <a:solidFill>
                  <a:schemeClr val="bg1"/>
                </a:solidFill>
              </a:rPr>
              <a:t>It is one of </a:t>
            </a:r>
            <a:r>
              <a:rPr lang="en-US" sz="1800" dirty="0" smtClean="0">
                <a:solidFill>
                  <a:schemeClr val="bg1"/>
                </a:solidFill>
              </a:rPr>
              <a:t>   the </a:t>
            </a:r>
            <a:r>
              <a:rPr lang="en-US" sz="1800" dirty="0">
                <a:solidFill>
                  <a:schemeClr val="bg1"/>
                </a:solidFill>
              </a:rPr>
              <a:t>20th century's most distinctive buildings and one of the most famous performing arts centres in the </a:t>
            </a:r>
            <a:r>
              <a:rPr lang="en-US" sz="1800" dirty="0" smtClean="0">
                <a:solidFill>
                  <a:schemeClr val="bg1"/>
                </a:solidFill>
              </a:rPr>
              <a:t>world.</a:t>
            </a:r>
          </a:p>
          <a:p>
            <a:pPr indent="-182880" eaLnBrk="1" fontAlgn="auto" hangingPunct="1">
              <a:buClr>
                <a:schemeClr val="accent6">
                  <a:lumMod val="75000"/>
                </a:schemeClr>
              </a:buClr>
              <a:defRPr/>
            </a:pPr>
            <a:endParaRPr lang="en-US" sz="1800" dirty="0">
              <a:solidFill>
                <a:schemeClr val="bg1"/>
              </a:solidFill>
            </a:endParaRPr>
          </a:p>
          <a:p>
            <a:pPr indent="-182880" eaLnBrk="1" fontAlgn="auto" hangingPunct="1">
              <a:buClr>
                <a:schemeClr val="accent6">
                  <a:lumMod val="75000"/>
                </a:schemeClr>
              </a:buClr>
              <a:defRPr/>
            </a:pPr>
            <a:endParaRPr lang="en-US" sz="1600" dirty="0" smtClean="0">
              <a:solidFill>
                <a:schemeClr val="bg1"/>
              </a:solidFill>
            </a:endParaRPr>
          </a:p>
          <a:p>
            <a:pPr indent="-182880" eaLnBrk="1" fontAlgn="auto" hangingPunct="1">
              <a:buClr>
                <a:schemeClr val="accent6">
                  <a:lumMod val="75000"/>
                </a:schemeClr>
              </a:buClr>
              <a:defRPr/>
            </a:pPr>
            <a:endParaRPr lang="en-US" sz="1600" dirty="0" smtClean="0">
              <a:solidFill>
                <a:schemeClr val="bg1"/>
              </a:solidFill>
            </a:endParaRPr>
          </a:p>
          <a:p>
            <a:pPr marL="45720" indent="0" eaLnBrk="1" fontAlgn="auto" hangingPunct="1">
              <a:buClr>
                <a:schemeClr val="accent6">
                  <a:lumMod val="75000"/>
                </a:schemeClr>
              </a:buClr>
              <a:buFont typeface="Georgia" pitchFamily="18" charset="0"/>
              <a:buNone/>
              <a:defRPr/>
            </a:pPr>
            <a:endParaRPr lang="en-US" sz="1600" dirty="0">
              <a:solidFill>
                <a:schemeClr val="bg1"/>
              </a:solidFill>
            </a:endParaRPr>
          </a:p>
          <a:p>
            <a:pPr indent="-182880" eaLnBrk="1" fontAlgn="auto" hangingPunct="1">
              <a:buClr>
                <a:schemeClr val="accent6">
                  <a:lumMod val="75000"/>
                </a:schemeClr>
              </a:buClr>
              <a:defRPr/>
            </a:pPr>
            <a:endParaRPr lang="ru-RU"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700" y="3175"/>
            <a:ext cx="9169400" cy="6858000"/>
          </a:xfrm>
          <a:prstGeom prst="rect">
            <a:avLst/>
          </a:prstGeom>
          <a:noFill/>
          <a:ln w="9525">
            <a:noFill/>
            <a:miter lim="800000"/>
            <a:headEnd/>
            <a:tailEnd/>
          </a:ln>
        </p:spPr>
      </p:pic>
      <p:pic>
        <p:nvPicPr>
          <p:cNvPr id="26626" name="Заголовок 1"/>
          <p:cNvPicPr>
            <a:picLocks noGrp="1" noChangeArrowheads="1"/>
          </p:cNvPicPr>
          <p:nvPr>
            <p:ph type="title"/>
          </p:nvPr>
        </p:nvPicPr>
        <p:blipFill>
          <a:blip r:embed="rId3"/>
          <a:srcRect/>
          <a:stretch>
            <a:fillRect/>
          </a:stretch>
        </p:blipFill>
        <p:spPr bwMode="auto">
          <a:xfrm>
            <a:off x="1036638" y="-109538"/>
            <a:ext cx="6791325" cy="1804988"/>
          </a:xfrm>
        </p:spPr>
      </p:pic>
      <p:sp>
        <p:nvSpPr>
          <p:cNvPr id="3" name="Объект 2"/>
          <p:cNvSpPr>
            <a:spLocks noGrp="1"/>
          </p:cNvSpPr>
          <p:nvPr>
            <p:ph sz="quarter" idx="13"/>
          </p:nvPr>
        </p:nvSpPr>
        <p:spPr>
          <a:xfrm>
            <a:off x="-107950" y="3860800"/>
            <a:ext cx="9072563" cy="3000375"/>
          </a:xfrm>
        </p:spPr>
        <p:txBody>
          <a:bodyPr rtlCol="0">
            <a:normAutofit fontScale="85000" lnSpcReduction="20000"/>
          </a:bodyPr>
          <a:lstStyle/>
          <a:p>
            <a:pPr indent="-182880" eaLnBrk="1" fontAlgn="auto" hangingPunct="1">
              <a:buClr>
                <a:schemeClr val="accent6">
                  <a:lumMod val="75000"/>
                </a:schemeClr>
              </a:buClr>
              <a:defRPr/>
            </a:pPr>
            <a:r>
              <a:rPr lang="en-US" dirty="0">
                <a:solidFill>
                  <a:schemeClr val="bg1"/>
                </a:solidFill>
              </a:rPr>
              <a:t>It sits at the northeastern tip </a:t>
            </a:r>
            <a:r>
              <a:rPr lang="en-US" dirty="0" smtClean="0">
                <a:solidFill>
                  <a:schemeClr val="bg1"/>
                </a:solidFill>
              </a:rPr>
              <a:t>of       the </a:t>
            </a:r>
            <a:r>
              <a:rPr lang="en-US" dirty="0">
                <a:solidFill>
                  <a:schemeClr val="bg1"/>
                </a:solidFill>
              </a:rPr>
              <a:t>Sydney central business district (the CBD), surrounded on three sides by the harbour (Sydney Cove and Farm Cove) and neighbored by the Royal Botanic Gardens.</a:t>
            </a:r>
          </a:p>
          <a:p>
            <a:pPr indent="-182880" eaLnBrk="1" fontAlgn="auto" hangingPunct="1">
              <a:buClr>
                <a:schemeClr val="accent6">
                  <a:lumMod val="75000"/>
                </a:schemeClr>
              </a:buClr>
              <a:defRPr/>
            </a:pPr>
            <a:r>
              <a:rPr lang="en-US" dirty="0">
                <a:solidFill>
                  <a:schemeClr val="bg1"/>
                </a:solidFill>
              </a:rPr>
              <a:t>Contrary to its name, the building houses multiple performance venues. As one of the busiest performing arts centres in the world, hosting over 1,500 performances each year attended by some 1.2 million people, the Sydney Opera House provides a venue for many performing arts companies including the four key resident companies Opera Australia, The Australian Ballet, the Sydney Theatre Company and the Sydney Symphony Orchestra, and presents a wide range of </a:t>
            </a:r>
            <a:r>
              <a:rPr lang="en-US" dirty="0" smtClean="0">
                <a:solidFill>
                  <a:schemeClr val="bg1"/>
                </a:solidFill>
              </a:rPr>
              <a:t>    productions </a:t>
            </a:r>
            <a:r>
              <a:rPr lang="en-US" dirty="0">
                <a:solidFill>
                  <a:schemeClr val="bg1"/>
                </a:solidFill>
              </a:rPr>
              <a:t>on its own account. It is also one of the most popular visitor attractions in Australia, with more than seven million </a:t>
            </a:r>
            <a:r>
              <a:rPr lang="en-US" dirty="0" smtClean="0">
                <a:solidFill>
                  <a:schemeClr val="bg1"/>
                </a:solidFill>
              </a:rPr>
              <a:t>people visiting </a:t>
            </a:r>
            <a:r>
              <a:rPr lang="en-US" dirty="0">
                <a:solidFill>
                  <a:schemeClr val="bg1"/>
                </a:solidFill>
              </a:rPr>
              <a:t>the </a:t>
            </a:r>
            <a:r>
              <a:rPr lang="en-US" dirty="0" smtClean="0">
                <a:solidFill>
                  <a:schemeClr val="bg1"/>
                </a:solidFill>
              </a:rPr>
              <a:t>site   </a:t>
            </a:r>
            <a:r>
              <a:rPr lang="en-US" dirty="0">
                <a:solidFill>
                  <a:schemeClr val="bg1"/>
                </a:solidFill>
              </a:rPr>
              <a:t>each year, 300,000 of whom take a guided </a:t>
            </a:r>
            <a:r>
              <a:rPr lang="en-US" dirty="0" smtClean="0">
                <a:solidFill>
                  <a:schemeClr val="bg1"/>
                </a:solidFill>
              </a:rPr>
              <a:t>tour.</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a:srcRect/>
          <a:stretch>
            <a:fillRect/>
          </a:stretch>
        </p:blipFill>
        <p:spPr>
          <a:xfrm>
            <a:off x="468313" y="620713"/>
            <a:ext cx="8280400" cy="58054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srcRect/>
          <a:stretch>
            <a:fillRect/>
          </a:stretch>
        </p:blipFill>
        <p:spPr>
          <a:xfrm>
            <a:off x="0" y="19050"/>
            <a:ext cx="9144000" cy="6838950"/>
          </a:xfrm>
        </p:spPr>
      </p:pic>
      <p:sp>
        <p:nvSpPr>
          <p:cNvPr id="2" name="Заголовок 1"/>
          <p:cNvSpPr>
            <a:spLocks noGrp="1"/>
          </p:cNvSpPr>
          <p:nvPr>
            <p:ph type="title"/>
          </p:nvPr>
        </p:nvSpPr>
        <p:spPr>
          <a:xfrm>
            <a:off x="-180528" y="0"/>
            <a:ext cx="9144000" cy="1143000"/>
          </a:xfrm>
        </p:spPr>
        <p:txBody>
          <a:bodyPr/>
          <a:lstStyle/>
          <a:p>
            <a:pPr marL="320040" indent="-320040" eaLnBrk="1" fontAlgn="auto" hangingPunct="1">
              <a:spcAft>
                <a:spcPts val="0"/>
              </a:spcAft>
              <a:buClr>
                <a:schemeClr val="accent6">
                  <a:lumMod val="75000"/>
                </a:schemeClr>
              </a:buClr>
              <a:defRPr/>
            </a:pPr>
            <a:r>
              <a:rPr lang="en-US" sz="6000" dirty="0">
                <a:solidFill>
                  <a:schemeClr val="bg1">
                    <a:lumMod val="95000"/>
                  </a:schemeClr>
                </a:solidFill>
              </a:rPr>
              <a:t>2000 Summer Olympics</a:t>
            </a:r>
            <a:endParaRPr lang="ru-RU" sz="6000" dirty="0">
              <a:solidFill>
                <a:schemeClr val="bg1">
                  <a:lumMod val="95000"/>
                </a:schemeClr>
              </a:solidFill>
            </a:endParaRPr>
          </a:p>
        </p:txBody>
      </p:sp>
      <p:sp>
        <p:nvSpPr>
          <p:cNvPr id="28675" name="Объект 3"/>
          <p:cNvSpPr>
            <a:spLocks noGrp="1"/>
          </p:cNvSpPr>
          <p:nvPr>
            <p:ph sz="quarter" idx="14"/>
          </p:nvPr>
        </p:nvSpPr>
        <p:spPr>
          <a:xfrm>
            <a:off x="0" y="4076700"/>
            <a:ext cx="8856663" cy="2781300"/>
          </a:xfrm>
        </p:spPr>
        <p:txBody>
          <a:bodyPr/>
          <a:lstStyle/>
          <a:p>
            <a:pPr eaLnBrk="1" hangingPunct="1"/>
            <a:r>
              <a:rPr lang="en-US" smtClean="0">
                <a:solidFill>
                  <a:schemeClr val="bg1"/>
                </a:solidFill>
              </a:rPr>
              <a:t>The Sydney 2000 Summer Olympic Games or the Millennium Games/Games of the New Millennium, officially known as the Games of the XXVII Olympiad, were an international multi-sport event which was celebrated between 15 September and 1 October 2000 in Sydney, New South Wales, Australia. It was the second time that the Summer Olympics were held in the Southern Hemisphere, the first one being in Melbourne in 1956, and as a result of this location and the dates, took place in early spring.</a:t>
            </a:r>
            <a:endParaRPr lang="ru-RU"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1113"/>
            <a:ext cx="9144000" cy="6840537"/>
          </a:xfrm>
          <a:prstGeom prst="rect">
            <a:avLst/>
          </a:prstGeom>
          <a:noFill/>
          <a:ln w="9525">
            <a:noFill/>
            <a:miter lim="800000"/>
            <a:headEnd/>
            <a:tailEnd/>
          </a:ln>
        </p:spPr>
      </p:pic>
      <p:pic>
        <p:nvPicPr>
          <p:cNvPr id="2" name="Заголовок 1"/>
          <p:cNvPicPr>
            <a:picLocks noGrp="1" noChangeArrowheads="1"/>
          </p:cNvPicPr>
          <p:nvPr>
            <p:ph type="title"/>
          </p:nvPr>
        </p:nvPicPr>
        <p:blipFill>
          <a:blip r:embed="rId3"/>
          <a:srcRect/>
          <a:stretch>
            <a:fillRect/>
          </a:stretch>
        </p:blipFill>
        <p:spPr bwMode="auto">
          <a:xfrm>
            <a:off x="-115888" y="-292100"/>
            <a:ext cx="8478838" cy="1797050"/>
          </a:xfrm>
        </p:spPr>
      </p:pic>
      <p:sp>
        <p:nvSpPr>
          <p:cNvPr id="3" name="Объект 2"/>
          <p:cNvSpPr>
            <a:spLocks noGrp="1"/>
          </p:cNvSpPr>
          <p:nvPr>
            <p:ph sz="quarter" idx="13"/>
          </p:nvPr>
        </p:nvSpPr>
        <p:spPr>
          <a:xfrm>
            <a:off x="-1588" y="1268413"/>
            <a:ext cx="9144001" cy="5583237"/>
          </a:xfrm>
        </p:spPr>
        <p:txBody>
          <a:bodyPr rtlCol="0">
            <a:normAutofit fontScale="77500" lnSpcReduction="20000"/>
          </a:bodyPr>
          <a:lstStyle/>
          <a:p>
            <a:pPr indent="-182880" eaLnBrk="1" fontAlgn="auto" hangingPunct="1">
              <a:buClr>
                <a:schemeClr val="accent6">
                  <a:lumMod val="75000"/>
                </a:schemeClr>
              </a:buClr>
              <a:defRPr/>
            </a:pPr>
            <a:r>
              <a:rPr lang="en-US" dirty="0">
                <a:solidFill>
                  <a:schemeClr val="bg1"/>
                </a:solidFill>
              </a:rPr>
              <a:t>Sydney won the right to host the Games on 24 September 1993, after being selected over Beijing, Berlin, Istanbul and Manchester in four rounds of voting, at the 101st IOC Session in Monte Carlo, </a:t>
            </a:r>
            <a:r>
              <a:rPr lang="en-US" dirty="0" smtClean="0">
                <a:solidFill>
                  <a:schemeClr val="bg1"/>
                </a:solidFill>
              </a:rPr>
              <a:t>Monaco</a:t>
            </a:r>
          </a:p>
          <a:p>
            <a:pPr indent="-182880" eaLnBrk="1" fontAlgn="auto" hangingPunct="1">
              <a:buClr>
                <a:schemeClr val="accent6">
                  <a:lumMod val="75000"/>
                </a:schemeClr>
              </a:buClr>
              <a:defRPr/>
            </a:pPr>
            <a:endParaRPr lang="en-US" dirty="0" smtClean="0">
              <a:solidFill>
                <a:schemeClr val="bg1"/>
              </a:solidFill>
            </a:endParaRPr>
          </a:p>
          <a:p>
            <a:pPr indent="-182880" eaLnBrk="1" fontAlgn="auto" hangingPunct="1">
              <a:buClr>
                <a:schemeClr val="accent6">
                  <a:lumMod val="75000"/>
                </a:schemeClr>
              </a:buClr>
              <a:defRPr/>
            </a:pPr>
            <a:endParaRPr lang="en-US" dirty="0">
              <a:solidFill>
                <a:schemeClr val="bg1"/>
              </a:solidFill>
            </a:endParaRPr>
          </a:p>
          <a:p>
            <a:pPr indent="-182880" eaLnBrk="1" fontAlgn="auto" hangingPunct="1">
              <a:buClr>
                <a:schemeClr val="accent6">
                  <a:lumMod val="75000"/>
                </a:schemeClr>
              </a:buClr>
              <a:defRPr/>
            </a:pPr>
            <a:endParaRPr lang="en-US" dirty="0">
              <a:solidFill>
                <a:schemeClr val="bg1"/>
              </a:solidFill>
            </a:endParaRPr>
          </a:p>
          <a:p>
            <a:pPr indent="-182880" eaLnBrk="1" fontAlgn="auto" hangingPunct="1">
              <a:buClr>
                <a:schemeClr val="accent6">
                  <a:lumMod val="75000"/>
                </a:schemeClr>
              </a:buClr>
              <a:defRPr/>
            </a:pPr>
            <a:r>
              <a:rPr lang="en-US" dirty="0" smtClean="0">
                <a:solidFill>
                  <a:schemeClr val="bg1"/>
                </a:solidFill>
              </a:rPr>
              <a:t>2000 </a:t>
            </a:r>
            <a:r>
              <a:rPr lang="en-US" dirty="0">
                <a:solidFill>
                  <a:schemeClr val="bg1"/>
                </a:solidFill>
              </a:rPr>
              <a:t>Summer </a:t>
            </a:r>
            <a:r>
              <a:rPr lang="en-US" dirty="0" smtClean="0">
                <a:solidFill>
                  <a:schemeClr val="bg1"/>
                </a:solidFill>
              </a:rPr>
              <a:t>        Olympics </a:t>
            </a:r>
            <a:r>
              <a:rPr lang="en-US" dirty="0">
                <a:solidFill>
                  <a:schemeClr val="bg1"/>
                </a:solidFill>
              </a:rPr>
              <a:t>bidding </a:t>
            </a:r>
            <a:r>
              <a:rPr lang="en-US" dirty="0" smtClean="0">
                <a:solidFill>
                  <a:schemeClr val="bg1"/>
                </a:solidFill>
              </a:rPr>
              <a:t>results</a:t>
            </a:r>
            <a:endParaRPr lang="en-US" dirty="0">
              <a:solidFill>
                <a:schemeClr val="bg1"/>
              </a:solidFill>
            </a:endParaRPr>
          </a:p>
          <a:p>
            <a:pPr indent="-182880" eaLnBrk="1" fontAlgn="auto" hangingPunct="1">
              <a:buClr>
                <a:schemeClr val="accent6">
                  <a:lumMod val="75000"/>
                </a:schemeClr>
              </a:buClr>
              <a:defRPr/>
            </a:pPr>
            <a:r>
              <a:rPr lang="en-US" dirty="0">
                <a:solidFill>
                  <a:schemeClr val="bg1"/>
                </a:solidFill>
              </a:rPr>
              <a:t>City	NOC </a:t>
            </a:r>
            <a:r>
              <a:rPr lang="en-US" dirty="0" smtClean="0">
                <a:solidFill>
                  <a:schemeClr val="bg1"/>
                </a:solidFill>
              </a:rPr>
              <a:t> Name</a:t>
            </a:r>
            <a:r>
              <a:rPr lang="en-US" dirty="0">
                <a:solidFill>
                  <a:schemeClr val="bg1"/>
                </a:solidFill>
              </a:rPr>
              <a:t>	Round 1	Round 2	Round 3	Round 4</a:t>
            </a:r>
          </a:p>
          <a:p>
            <a:pPr indent="-182880" eaLnBrk="1" fontAlgn="auto" hangingPunct="1">
              <a:buClr>
                <a:schemeClr val="accent6">
                  <a:lumMod val="75000"/>
                </a:schemeClr>
              </a:buClr>
              <a:defRPr/>
            </a:pPr>
            <a:r>
              <a:rPr lang="en-US" dirty="0">
                <a:solidFill>
                  <a:schemeClr val="bg1"/>
                </a:solidFill>
              </a:rPr>
              <a:t>Sydney	 Australia	30	30	37	45</a:t>
            </a:r>
          </a:p>
          <a:p>
            <a:pPr indent="-182880" eaLnBrk="1" fontAlgn="auto" hangingPunct="1">
              <a:buClr>
                <a:schemeClr val="accent6">
                  <a:lumMod val="75000"/>
                </a:schemeClr>
              </a:buClr>
              <a:defRPr/>
            </a:pPr>
            <a:r>
              <a:rPr lang="en-US" dirty="0">
                <a:solidFill>
                  <a:schemeClr val="bg1"/>
                </a:solidFill>
              </a:rPr>
              <a:t>Beijing	 China	32	37	40	43</a:t>
            </a:r>
          </a:p>
          <a:p>
            <a:pPr indent="-182880" eaLnBrk="1" fontAlgn="auto" hangingPunct="1">
              <a:buClr>
                <a:schemeClr val="accent6">
                  <a:lumMod val="75000"/>
                </a:schemeClr>
              </a:buClr>
              <a:defRPr/>
            </a:pPr>
            <a:r>
              <a:rPr lang="en-US" dirty="0">
                <a:solidFill>
                  <a:schemeClr val="bg1"/>
                </a:solidFill>
              </a:rPr>
              <a:t>Manchester	 Great Britain	11	13	11	—</a:t>
            </a:r>
          </a:p>
          <a:p>
            <a:pPr indent="-182880" eaLnBrk="1" fontAlgn="auto" hangingPunct="1">
              <a:buClr>
                <a:schemeClr val="accent6">
                  <a:lumMod val="75000"/>
                </a:schemeClr>
              </a:buClr>
              <a:defRPr/>
            </a:pPr>
            <a:r>
              <a:rPr lang="en-US" dirty="0">
                <a:solidFill>
                  <a:schemeClr val="bg1"/>
                </a:solidFill>
              </a:rPr>
              <a:t>Berlin	 Germany	9	9	—	—</a:t>
            </a:r>
          </a:p>
          <a:p>
            <a:pPr indent="-182880" eaLnBrk="1" fontAlgn="auto" hangingPunct="1">
              <a:buClr>
                <a:schemeClr val="accent6">
                  <a:lumMod val="75000"/>
                </a:schemeClr>
              </a:buClr>
              <a:defRPr/>
            </a:pPr>
            <a:r>
              <a:rPr lang="en-US" dirty="0">
                <a:solidFill>
                  <a:schemeClr val="bg1"/>
                </a:solidFill>
              </a:rPr>
              <a:t>Istanbul	 Turkey	7	—	—	—</a:t>
            </a:r>
          </a:p>
          <a:p>
            <a:pPr indent="-182880" eaLnBrk="1" fontAlgn="auto" hangingPunct="1">
              <a:buClr>
                <a:schemeClr val="accent6">
                  <a:lumMod val="75000"/>
                </a:schemeClr>
              </a:buClr>
              <a:defRPr/>
            </a:pPr>
            <a:r>
              <a:rPr lang="en-US" dirty="0">
                <a:solidFill>
                  <a:schemeClr val="bg1"/>
                </a:solidFill>
              </a:rPr>
              <a:t>The main venue (Stadium Australia) host concerts and sporting events every year including the annual NRL Grand Final (Rugby League), being the home ground of two NRL teams (Bulldogs and Rabbitohs) it is used constantly in winter. The Aquatic </a:t>
            </a:r>
            <a:r>
              <a:rPr lang="en-US" dirty="0" smtClean="0">
                <a:solidFill>
                  <a:schemeClr val="bg1"/>
                </a:solidFill>
              </a:rPr>
              <a:t>center </a:t>
            </a:r>
            <a:r>
              <a:rPr lang="en-US" dirty="0">
                <a:solidFill>
                  <a:schemeClr val="bg1"/>
                </a:solidFill>
              </a:rPr>
              <a:t>became a public swimming </a:t>
            </a:r>
            <a:r>
              <a:rPr lang="en-US" dirty="0" smtClean="0">
                <a:solidFill>
                  <a:schemeClr val="bg1"/>
                </a:solidFill>
              </a:rPr>
              <a:t>center. </a:t>
            </a:r>
            <a:r>
              <a:rPr lang="en-US" dirty="0">
                <a:solidFill>
                  <a:schemeClr val="bg1"/>
                </a:solidFill>
              </a:rPr>
              <a:t>The Olympic site itself has been used for the final race of the V8 Supercars Championship (Sydney 500) since 2009.</a:t>
            </a:r>
          </a:p>
          <a:p>
            <a:pPr indent="-182880" eaLnBrk="1" fontAlgn="auto" hangingPunct="1">
              <a:buClr>
                <a:schemeClr val="accent6">
                  <a:lumMod val="75000"/>
                </a:schemeClr>
              </a:buClr>
              <a:defRPr/>
            </a:pPr>
            <a:r>
              <a:rPr lang="en-US" dirty="0">
                <a:solidFill>
                  <a:schemeClr val="bg1"/>
                </a:solidFill>
              </a:rPr>
              <a:t>Unlike Beijing, Sydney sold out its events and unlike Athens (2004), the venues had fully completed construction.</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4139952" cy="864096"/>
          </a:xfrm>
        </p:spPr>
        <p:txBody>
          <a:bodyPr/>
          <a:lstStyle/>
          <a:p>
            <a:pPr marL="320040" indent="-320040" eaLnBrk="1" fontAlgn="auto" hangingPunct="1">
              <a:spcAft>
                <a:spcPts val="0"/>
              </a:spcAft>
              <a:buClr>
                <a:schemeClr val="accent6">
                  <a:lumMod val="75000"/>
                </a:schemeClr>
              </a:buClr>
              <a:defRPr/>
            </a:pPr>
            <a:r>
              <a:rPr lang="en-US" sz="3600" dirty="0" smtClean="0"/>
              <a:t>Facts and figures</a:t>
            </a:r>
            <a:endParaRPr lang="ru-RU" sz="3600" dirty="0"/>
          </a:p>
        </p:txBody>
      </p:sp>
      <p:pic>
        <p:nvPicPr>
          <p:cNvPr id="5" name="Рисунок 4"/>
          <p:cNvPicPr>
            <a:picLocks noChangeAspect="1"/>
          </p:cNvPicPr>
          <p:nvPr/>
        </p:nvPicPr>
        <p:blipFill>
          <a:blip r:embed="rId2"/>
          <a:srcRect/>
          <a:stretch>
            <a:fillRect/>
          </a:stretch>
        </p:blipFill>
        <p:spPr bwMode="auto">
          <a:xfrm>
            <a:off x="4643438" y="1916113"/>
            <a:ext cx="4625975" cy="4338637"/>
          </a:xfrm>
          <a:prstGeom prst="rect">
            <a:avLst/>
          </a:prstGeom>
          <a:noFill/>
          <a:ln w="9525">
            <a:noFill/>
            <a:miter lim="800000"/>
            <a:headEnd/>
            <a:tailEnd/>
          </a:ln>
        </p:spPr>
      </p:pic>
      <p:graphicFrame>
        <p:nvGraphicFramePr>
          <p:cNvPr id="4" name="Объект 3"/>
          <p:cNvGraphicFramePr>
            <a:graphicFrameLocks noGrp="1"/>
          </p:cNvGraphicFramePr>
          <p:nvPr>
            <p:ph sz="quarter" idx="13"/>
          </p:nvPr>
        </p:nvGraphicFramePr>
        <p:xfrm>
          <a:off x="100013" y="1466850"/>
          <a:ext cx="4500562" cy="4872038"/>
        </p:xfrm>
        <a:graphic>
          <a:graphicData uri="http://schemas.openxmlformats.org/drawingml/2006/table">
            <a:tbl>
              <a:tblPr firstRow="1" bandRow="1">
                <a:tableStyleId>{C4B1156A-380E-4F78-BDF5-A606A8083BF9}</a:tableStyleId>
              </a:tblPr>
              <a:tblGrid>
                <a:gridCol w="2205221"/>
                <a:gridCol w="2294771"/>
              </a:tblGrid>
              <a:tr h="348532">
                <a:tc>
                  <a:txBody>
                    <a:bodyPr/>
                    <a:lstStyle/>
                    <a:p>
                      <a:r>
                        <a:rPr lang="en-US" dirty="0" smtClean="0"/>
                        <a:t>National</a:t>
                      </a:r>
                      <a:r>
                        <a:rPr lang="en-US" baseline="0" dirty="0" smtClean="0"/>
                        <a:t> capital</a:t>
                      </a:r>
                      <a:endParaRPr lang="ru-RU" dirty="0"/>
                    </a:p>
                  </a:txBody>
                  <a:tcPr/>
                </a:tc>
                <a:tc>
                  <a:txBody>
                    <a:bodyPr/>
                    <a:lstStyle/>
                    <a:p>
                      <a:r>
                        <a:rPr lang="en-US" dirty="0" smtClean="0"/>
                        <a:t>Canberra</a:t>
                      </a:r>
                      <a:endParaRPr lang="ru-RU" dirty="0"/>
                    </a:p>
                  </a:txBody>
                  <a:tcPr/>
                </a:tc>
              </a:tr>
              <a:tr h="606921">
                <a:tc>
                  <a:txBody>
                    <a:bodyPr/>
                    <a:lstStyle/>
                    <a:p>
                      <a:r>
                        <a:rPr lang="en-US" dirty="0" smtClean="0"/>
                        <a:t>Largest city</a:t>
                      </a:r>
                      <a:endParaRPr lang="ru-RU" dirty="0"/>
                    </a:p>
                  </a:txBody>
                  <a:tcPr/>
                </a:tc>
                <a:tc>
                  <a:txBody>
                    <a:bodyPr/>
                    <a:lstStyle/>
                    <a:p>
                      <a:r>
                        <a:rPr lang="en-US" dirty="0" smtClean="0"/>
                        <a:t>Sydney</a:t>
                      </a:r>
                      <a:endParaRPr lang="ru-RU" dirty="0"/>
                    </a:p>
                  </a:txBody>
                  <a:tcPr/>
                </a:tc>
              </a:tr>
              <a:tr h="60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Mainland</a:t>
                      </a:r>
                      <a:r>
                        <a:rPr lang="en-US" baseline="0" dirty="0" smtClean="0"/>
                        <a:t> coastline</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35 877 km.</a:t>
                      </a:r>
                      <a:endParaRPr lang="ru-RU" dirty="0" smtClean="0"/>
                    </a:p>
                    <a:p>
                      <a:endParaRPr lang="ru-RU" dirty="0"/>
                    </a:p>
                  </a:txBody>
                  <a:tcPr/>
                </a:tc>
              </a:tr>
              <a:tr h="606921">
                <a:tc>
                  <a:txBody>
                    <a:bodyPr/>
                    <a:lstStyle/>
                    <a:p>
                      <a:r>
                        <a:rPr lang="en-US" dirty="0" smtClean="0"/>
                        <a:t>Language</a:t>
                      </a:r>
                      <a:endParaRPr lang="ru-RU" dirty="0"/>
                    </a:p>
                  </a:txBody>
                  <a:tcPr/>
                </a:tc>
                <a:tc>
                  <a:txBody>
                    <a:bodyPr/>
                    <a:lstStyle/>
                    <a:p>
                      <a:r>
                        <a:rPr lang="en-US" dirty="0" smtClean="0"/>
                        <a:t>English</a:t>
                      </a:r>
                      <a:endParaRPr lang="ru-RU" dirty="0"/>
                    </a:p>
                  </a:txBody>
                  <a:tcPr/>
                </a:tc>
              </a:tr>
              <a:tr h="348532">
                <a:tc>
                  <a:txBody>
                    <a:bodyPr/>
                    <a:lstStyle/>
                    <a:p>
                      <a:r>
                        <a:rPr lang="en-US" dirty="0" smtClean="0"/>
                        <a:t>Population</a:t>
                      </a:r>
                      <a:endParaRPr lang="ru-RU" dirty="0"/>
                    </a:p>
                  </a:txBody>
                  <a:tcPr/>
                </a:tc>
                <a:tc>
                  <a:txBody>
                    <a:bodyPr/>
                    <a:lstStyle/>
                    <a:p>
                      <a:r>
                        <a:rPr lang="en-US" dirty="0" smtClean="0"/>
                        <a:t>21 million</a:t>
                      </a:r>
                      <a:endParaRPr lang="ru-RU" dirty="0"/>
                    </a:p>
                  </a:txBody>
                  <a:tcPr/>
                </a:tc>
              </a:tr>
              <a:tr h="606921">
                <a:tc>
                  <a:txBody>
                    <a:bodyPr/>
                    <a:lstStyle/>
                    <a:p>
                      <a:r>
                        <a:rPr lang="en-US" dirty="0" smtClean="0"/>
                        <a:t>Proportion born</a:t>
                      </a:r>
                      <a:r>
                        <a:rPr lang="en-US" baseline="0" dirty="0" smtClean="0"/>
                        <a:t> overseas</a:t>
                      </a:r>
                      <a:endParaRPr lang="ru-RU" dirty="0"/>
                    </a:p>
                  </a:txBody>
                  <a:tcPr/>
                </a:tc>
                <a:tc>
                  <a:txBody>
                    <a:bodyPr/>
                    <a:lstStyle/>
                    <a:p>
                      <a:r>
                        <a:rPr lang="en-US" dirty="0" smtClean="0"/>
                        <a:t>Almost 22%</a:t>
                      </a:r>
                      <a:endParaRPr lang="ru-RU" dirty="0"/>
                    </a:p>
                  </a:txBody>
                  <a:tcPr/>
                </a:tc>
              </a:tr>
              <a:tr h="346812">
                <a:tc>
                  <a:txBody>
                    <a:bodyPr/>
                    <a:lstStyle/>
                    <a:p>
                      <a:r>
                        <a:rPr lang="en-US" dirty="0" smtClean="0"/>
                        <a:t>Surface area</a:t>
                      </a:r>
                    </a:p>
                  </a:txBody>
                  <a:tcPr/>
                </a:tc>
                <a:tc>
                  <a:txBody>
                    <a:bodyPr/>
                    <a:lstStyle/>
                    <a:p>
                      <a:r>
                        <a:rPr lang="en-US" dirty="0" smtClean="0"/>
                        <a:t>7.74</a:t>
                      </a:r>
                      <a:r>
                        <a:rPr lang="en-US" baseline="0" dirty="0" smtClean="0"/>
                        <a:t> million square km.</a:t>
                      </a:r>
                    </a:p>
                  </a:txBody>
                  <a:tcPr/>
                </a:tc>
              </a:tr>
              <a:tr h="606921">
                <a:tc>
                  <a:txBody>
                    <a:bodyPr/>
                    <a:lstStyle/>
                    <a:p>
                      <a:r>
                        <a:rPr lang="en-US" dirty="0" smtClean="0"/>
                        <a:t>Currency</a:t>
                      </a:r>
                      <a:endParaRPr lang="ru-RU" dirty="0"/>
                    </a:p>
                  </a:txBody>
                  <a:tcPr/>
                </a:tc>
                <a:tc>
                  <a:txBody>
                    <a:bodyPr/>
                    <a:lstStyle/>
                    <a:p>
                      <a:r>
                        <a:rPr lang="en-US" dirty="0" smtClean="0"/>
                        <a:t>Australian dollars ($A)</a:t>
                      </a:r>
                      <a:endParaRPr lang="ru-RU" dirty="0"/>
                    </a:p>
                  </a:txBody>
                  <a:tcPr/>
                </a:tc>
              </a:tr>
              <a:tr h="348532">
                <a:tc>
                  <a:txBody>
                    <a:bodyPr/>
                    <a:lstStyle/>
                    <a:p>
                      <a:r>
                        <a:rPr lang="en-US" dirty="0" smtClean="0"/>
                        <a:t>Workforce</a:t>
                      </a:r>
                      <a:endParaRPr lang="ru-RU" dirty="0"/>
                    </a:p>
                  </a:txBody>
                  <a:tcPr/>
                </a:tc>
                <a:tc>
                  <a:txBody>
                    <a:bodyPr/>
                    <a:lstStyle/>
                    <a:p>
                      <a:r>
                        <a:rPr lang="en-US" dirty="0" smtClean="0"/>
                        <a:t>10.28</a:t>
                      </a:r>
                      <a:r>
                        <a:rPr lang="en-US" baseline="0" dirty="0" smtClean="0"/>
                        <a:t> million</a:t>
                      </a:r>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3"/>
          <p:cNvPicPr>
            <a:picLocks noChangeAspect="1"/>
          </p:cNvPicPr>
          <p:nvPr/>
        </p:nvPicPr>
        <p:blipFill>
          <a:blip r:embed="rId2"/>
          <a:srcRect/>
          <a:stretch>
            <a:fillRect/>
          </a:stretch>
        </p:blipFill>
        <p:spPr bwMode="auto">
          <a:xfrm>
            <a:off x="0" y="6350"/>
            <a:ext cx="9144000" cy="3998913"/>
          </a:xfrm>
          <a:prstGeom prst="rect">
            <a:avLst/>
          </a:prstGeom>
          <a:noFill/>
          <a:ln w="9525">
            <a:noFill/>
            <a:miter lim="800000"/>
            <a:headEnd/>
            <a:tailEnd/>
          </a:ln>
        </p:spPr>
      </p:pic>
      <p:pic>
        <p:nvPicPr>
          <p:cNvPr id="16386" name="Заголовок 1"/>
          <p:cNvPicPr>
            <a:picLocks noGrp="1" noChangeArrowheads="1"/>
          </p:cNvPicPr>
          <p:nvPr>
            <p:ph type="title"/>
          </p:nvPr>
        </p:nvPicPr>
        <p:blipFill>
          <a:blip r:embed="rId3"/>
          <a:srcRect/>
          <a:stretch>
            <a:fillRect/>
          </a:stretch>
        </p:blipFill>
        <p:spPr bwMode="auto">
          <a:xfrm>
            <a:off x="3371850" y="-360363"/>
            <a:ext cx="6199188" cy="1993901"/>
          </a:xfrm>
        </p:spPr>
      </p:pic>
      <p:grpSp>
        <p:nvGrpSpPr>
          <p:cNvPr id="16387" name="Объект 2"/>
          <p:cNvGrpSpPr>
            <a:grpSpLocks noGrp="1"/>
          </p:cNvGrpSpPr>
          <p:nvPr/>
        </p:nvGrpSpPr>
        <p:grpSpPr bwMode="auto">
          <a:xfrm>
            <a:off x="-79375" y="3865563"/>
            <a:ext cx="9637713" cy="3376612"/>
            <a:chOff x="-50" y="2435"/>
            <a:chExt cx="6071" cy="2127"/>
          </a:xfrm>
        </p:grpSpPr>
        <p:pic>
          <p:nvPicPr>
            <p:cNvPr id="16388" name="Объект 2"/>
            <p:cNvPicPr>
              <a:picLocks noChangeArrowheads="1"/>
            </p:cNvPicPr>
            <p:nvPr/>
          </p:nvPicPr>
          <p:blipFill>
            <a:blip r:embed="rId4"/>
            <a:srcRect/>
            <a:stretch>
              <a:fillRect/>
            </a:stretch>
          </p:blipFill>
          <p:spPr bwMode="auto">
            <a:xfrm>
              <a:off x="-50" y="2435"/>
              <a:ext cx="6071" cy="2127"/>
            </a:xfrm>
            <a:prstGeom prst="rect">
              <a:avLst/>
            </a:prstGeom>
            <a:noFill/>
            <a:ln w="9525">
              <a:noFill/>
              <a:miter lim="800000"/>
              <a:headEnd/>
              <a:tailEnd/>
            </a:ln>
          </p:spPr>
        </p:pic>
        <p:sp>
          <p:nvSpPr>
            <p:cNvPr id="16389" name="Text Box 4"/>
            <p:cNvSpPr txBox="1">
              <a:spLocks noChangeArrowheads="1"/>
            </p:cNvSpPr>
            <p:nvPr/>
          </p:nvSpPr>
          <p:spPr bwMode="auto">
            <a:xfrm>
              <a:off x="0" y="2523"/>
              <a:ext cx="5760" cy="1797"/>
            </a:xfrm>
            <a:prstGeom prst="rect">
              <a:avLst/>
            </a:prstGeom>
            <a:noFill/>
            <a:ln w="9525">
              <a:noFill/>
              <a:miter lim="800000"/>
              <a:headEnd/>
              <a:tailEnd/>
            </a:ln>
          </p:spPr>
          <p:txBody>
            <a:bodyPr/>
            <a:lstStyle/>
            <a:p>
              <a:pPr marL="228600" indent="-182563">
                <a:spcBef>
                  <a:spcPct val="20000"/>
                </a:spcBef>
                <a:spcAft>
                  <a:spcPts val="300"/>
                </a:spcAft>
                <a:buClr>
                  <a:srgbClr val="C3260C"/>
                </a:buClr>
                <a:buSzPct val="130000"/>
                <a:buFont typeface="Georgia" pitchFamily="18" charset="0"/>
                <a:buChar char="*"/>
              </a:pPr>
              <a:r>
                <a:rPr lang="en-US">
                  <a:solidFill>
                    <a:srgbClr val="031828"/>
                  </a:solidFill>
                  <a:latin typeface="Trebuchet MS" pitchFamily="34" charset="0"/>
                </a:rPr>
                <a:t>The flag of Australia is a defaced Blue Ensign: a blue field with the Union Flag in the canton (upper hoist quarter), and a large white seven-pointed star known as the Commonwealth Star in the lower hoist quarter. The fly contains a representation of the Southern Cross constellation, made up of five white stars – one small five-pointed star and four, larger, seven-pointed stars. The flag's original design (with a six-pointed Commonwealth Star) was chosen in 1901 from entries in a worldwide competition held following Federation, and was first flown in Melbourne on 3 September 1901. A slightly different design was approved by King Edward VII in 1902. Over the next few years, the exact specifications of the flag were changed several times both intentionally and as a result of confusion.</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noChangeArrowheads="1"/>
          </p:cNvPicPr>
          <p:nvPr>
            <p:ph sz="quarter" idx="13"/>
          </p:nvPr>
        </p:nvPicPr>
        <p:blipFill>
          <a:blip r:embed="rId3"/>
          <a:srcRect/>
          <a:stretch>
            <a:fillRect/>
          </a:stretch>
        </p:blipFill>
        <p:spPr>
          <a:xfrm>
            <a:off x="1182688" y="615950"/>
            <a:ext cx="6705600" cy="4760913"/>
          </a:xfrm>
        </p:spPr>
      </p:pic>
      <p:sp>
        <p:nvSpPr>
          <p:cNvPr id="8" name="Объект 7"/>
          <p:cNvSpPr>
            <a:spLocks noGrp="1"/>
          </p:cNvSpPr>
          <p:nvPr>
            <p:ph sz="quarter" idx="14"/>
          </p:nvPr>
        </p:nvSpPr>
        <p:spPr>
          <a:xfrm>
            <a:off x="0" y="5300663"/>
            <a:ext cx="9144000" cy="1557337"/>
          </a:xfrm>
          <a:ln w="38100">
            <a:solidFill>
              <a:schemeClr val="accent2">
                <a:lumMod val="40000"/>
                <a:lumOff val="60000"/>
              </a:schemeClr>
            </a:solidFill>
          </a:ln>
        </p:spPr>
        <p:txBody>
          <a:bodyPr rtlCol="0">
            <a:noAutofit/>
          </a:bodyPr>
          <a:lstStyle/>
          <a:p>
            <a:pPr indent="-182880" eaLnBrk="1" fontAlgn="auto" hangingPunct="1">
              <a:buClr>
                <a:schemeClr val="accent6">
                  <a:lumMod val="75000"/>
                </a:schemeClr>
              </a:buClr>
              <a:defRPr/>
            </a:pPr>
            <a:r>
              <a:rPr lang="en-US" sz="1800" dirty="0">
                <a:solidFill>
                  <a:schemeClr val="tx1">
                    <a:lumMod val="75000"/>
                    <a:lumOff val="25000"/>
                  </a:schemeClr>
                </a:solidFill>
              </a:rPr>
              <a:t>The coat of arms of Australia (formally known as Commonwealth Coat of Arms) is the official symbol of Australia. The initial coat of arms was granted by King Edward VII on 7 May 1908, and the current version was granted by King George V on 19 September 1912, although the 1908 version continued to be used in some contexts, notably appearing on the sixpenny coin until 1966.</a:t>
            </a:r>
            <a:endParaRPr lang="ru-RU" sz="1800" dirty="0">
              <a:solidFill>
                <a:schemeClr val="tx1">
                  <a:lumMod val="75000"/>
                  <a:lumOff val="25000"/>
                </a:schemeClr>
              </a:solidFill>
            </a:endParaRPr>
          </a:p>
        </p:txBody>
      </p:sp>
      <p:sp>
        <p:nvSpPr>
          <p:cNvPr id="9" name="Прямоугольник 8"/>
          <p:cNvSpPr/>
          <p:nvPr/>
        </p:nvSpPr>
        <p:spPr>
          <a:xfrm>
            <a:off x="899592" y="0"/>
            <a:ext cx="7272808" cy="800219"/>
          </a:xfrm>
          <a:prstGeom prst="rect">
            <a:avLst/>
          </a:prstGeom>
        </p:spPr>
        <p:txBody>
          <a:bodyPr>
            <a:spAutoFit/>
          </a:bodyPr>
          <a:lstStyle/>
          <a:p>
            <a:pPr marL="320040" indent="-320040" algn="r" fontAlgn="auto">
              <a:spcAft>
                <a:spcPts val="0"/>
              </a:spcAft>
              <a:buClr>
                <a:srgbClr val="F14124">
                  <a:lumMod val="75000"/>
                </a:srgbClr>
              </a:buClr>
              <a:buSzPct val="128000"/>
              <a:buFont typeface="Georgia" pitchFamily="18" charset="0"/>
              <a:buChar char="*"/>
              <a:defRPr/>
            </a:pPr>
            <a:r>
              <a:rPr lang="en-US" sz="4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mn-lt"/>
                <a:ea typeface="+mj-ea"/>
                <a:cs typeface="+mj-cs"/>
              </a:rPr>
              <a:t>Coat of arms of Australia</a:t>
            </a:r>
            <a:endParaRPr lang="ru-RU" sz="4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118176" cy="1143000"/>
          </a:xfrm>
        </p:spPr>
        <p:txBody>
          <a:bodyPr/>
          <a:lstStyle/>
          <a:p>
            <a:pPr marL="320040" indent="-320040" eaLnBrk="1" fontAlgn="auto" hangingPunct="1">
              <a:spcAft>
                <a:spcPts val="0"/>
              </a:spcAft>
              <a:buClr>
                <a:schemeClr val="accent6">
                  <a:lumMod val="75000"/>
                </a:schemeClr>
              </a:buClr>
              <a:defRPr/>
            </a:pPr>
            <a:r>
              <a:rPr lang="en-US" dirty="0"/>
              <a:t>Advance Australia Fair</a:t>
            </a:r>
            <a:endParaRPr lang="ru-RU" dirty="0"/>
          </a:p>
        </p:txBody>
      </p:sp>
      <p:sp>
        <p:nvSpPr>
          <p:cNvPr id="3" name="Объект 2"/>
          <p:cNvSpPr>
            <a:spLocks noGrp="1"/>
          </p:cNvSpPr>
          <p:nvPr>
            <p:ph sz="quarter" idx="13"/>
          </p:nvPr>
        </p:nvSpPr>
        <p:spPr>
          <a:xfrm>
            <a:off x="9525" y="5949950"/>
            <a:ext cx="9118600" cy="792163"/>
          </a:xfrm>
          <a:ln w="28575">
            <a:solidFill>
              <a:schemeClr val="accent2">
                <a:lumMod val="40000"/>
                <a:lumOff val="60000"/>
              </a:schemeClr>
            </a:solidFill>
          </a:ln>
        </p:spPr>
        <p:txBody>
          <a:bodyPr rtlCol="0">
            <a:normAutofit fontScale="85000" lnSpcReduction="20000"/>
          </a:bodyPr>
          <a:lstStyle/>
          <a:p>
            <a:pPr indent="-182880" eaLnBrk="1" fontAlgn="auto" hangingPunct="1">
              <a:buClr>
                <a:schemeClr val="accent6">
                  <a:lumMod val="75000"/>
                </a:schemeClr>
              </a:buClr>
              <a:defRPr/>
            </a:pPr>
            <a:r>
              <a:rPr lang="en-US" dirty="0">
                <a:solidFill>
                  <a:schemeClr val="tx1">
                    <a:lumMod val="75000"/>
                    <a:lumOff val="25000"/>
                  </a:schemeClr>
                </a:solidFill>
              </a:rPr>
              <a:t>"Advance Australia Fair" is the official national anthem of Australia. Created by the Scottish-born composer, Peter Dodds McCormick, the song was first performed in 1878, but did not gain its status as the official anthem until 1984.</a:t>
            </a:r>
            <a:endParaRPr lang="ru-RU" dirty="0">
              <a:solidFill>
                <a:schemeClr val="tx1">
                  <a:lumMod val="75000"/>
                  <a:lumOff val="25000"/>
                </a:schemeClr>
              </a:solidFill>
            </a:endParaRPr>
          </a:p>
        </p:txBody>
      </p:sp>
      <p:graphicFrame>
        <p:nvGraphicFramePr>
          <p:cNvPr id="5" name="Объект 4"/>
          <p:cNvGraphicFramePr>
            <a:graphicFrameLocks noGrp="1"/>
          </p:cNvGraphicFramePr>
          <p:nvPr>
            <p:ph sz="quarter" idx="14"/>
          </p:nvPr>
        </p:nvGraphicFramePr>
        <p:xfrm>
          <a:off x="395536" y="1196751"/>
          <a:ext cx="3240360" cy="4480560"/>
        </p:xfrm>
        <a:graphic>
          <a:graphicData uri="http://schemas.openxmlformats.org/drawingml/2006/table">
            <a:tbl>
              <a:tblPr firstRow="1" bandRow="1">
                <a:tableStyleId>{5DA37D80-6434-44D0-A028-1B22A696006F}</a:tableStyleId>
              </a:tblPr>
              <a:tblGrid>
                <a:gridCol w="3240360"/>
              </a:tblGrid>
              <a:tr h="4336544">
                <a:tc>
                  <a:txBody>
                    <a:bodyPr/>
                    <a:lstStyle/>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Australians all let us rejoice,</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we are young and free;</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We've golden soil and wealth for toil;</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Our home is girt by sea;</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Our land abounds in nature's gifts</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beauty rich and rare;</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history's page, let every stage</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 Australia Fair.</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joyful strains then let us sing,</a:t>
                      </a:r>
                    </a:p>
                    <a:p>
                      <a:pPr algn="ctr"/>
                      <a:r>
                        <a:rPr lang="en-US" b="1" cap="all" spc="0" dirty="0" smtClean="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 Australia Fair.</a:t>
                      </a:r>
                      <a:endParaRPr lang="ru-RU" b="1" cap="all" spc="0" dirty="0">
                        <a:ln w="9000" cmpd="sng">
                          <a:solidFill>
                            <a:schemeClr val="bg2">
                              <a:lumMod val="2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tc>
              </a:tr>
            </a:tbl>
          </a:graphicData>
        </a:graphic>
      </p:graphicFrame>
      <p:pic>
        <p:nvPicPr>
          <p:cNvPr id="6" name="Shape">
            <a:hlinkClick r:id="" action="ppaction://media"/>
          </p:cNvPr>
          <p:cNvPicPr>
            <a:picLocks noRot="1" noChangeAspect="1"/>
          </p:cNvPicPr>
          <p:nvPr>
            <a:audioFile r:link="rId1"/>
          </p:nvPr>
        </p:nvPicPr>
        <p:blipFill>
          <a:blip r:embed="rId3"/>
          <a:srcRect/>
          <a:stretch>
            <a:fillRect/>
          </a:stretch>
        </p:blipFill>
        <p:spPr bwMode="auto">
          <a:xfrm>
            <a:off x="3762375" y="1217613"/>
            <a:ext cx="609600" cy="609600"/>
          </a:xfrm>
          <a:prstGeom prst="rect">
            <a:avLst/>
          </a:prstGeom>
          <a:noFill/>
          <a:ln w="9525">
            <a:noFill/>
            <a:miter lim="800000"/>
            <a:headEnd/>
            <a:tailEnd/>
          </a:ln>
        </p:spPr>
      </p:pic>
      <p:pic>
        <p:nvPicPr>
          <p:cNvPr id="8" name="Рисунок 7"/>
          <p:cNvPicPr>
            <a:picLocks noChangeAspect="1"/>
          </p:cNvPicPr>
          <p:nvPr/>
        </p:nvPicPr>
        <p:blipFill>
          <a:blip r:embed="rId4"/>
          <a:srcRect/>
          <a:stretch>
            <a:fillRect/>
          </a:stretch>
        </p:blipFill>
        <p:spPr bwMode="auto">
          <a:xfrm>
            <a:off x="3924300" y="1433513"/>
            <a:ext cx="4786313" cy="4135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3485" fill="hold"/>
                                        <p:tgtEl>
                                          <p:spTgt spid="6"/>
                                        </p:tgtEl>
                                      </p:cBhvr>
                                    </p:cmd>
                                  </p:childTnLst>
                                </p:cTn>
                              </p:par>
                            </p:childTnLst>
                          </p:cTn>
                        </p:par>
                      </p:childTnLst>
                    </p:cTn>
                  </p:par>
                </p:childTnLst>
              </p:cTn>
              <p:nextCondLst>
                <p:cond evt="onClick" delay="0">
                  <p:tgtEl>
                    <p:spTgt spid="6"/>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188640"/>
            <a:ext cx="3445768" cy="1143000"/>
          </a:xfrm>
        </p:spPr>
        <p:txBody>
          <a:bodyPr/>
          <a:lstStyle/>
          <a:p>
            <a:pPr marL="320040" indent="-320040" eaLnBrk="1" fontAlgn="auto" hangingPunct="1">
              <a:spcAft>
                <a:spcPts val="0"/>
              </a:spcAft>
              <a:buClr>
                <a:schemeClr val="accent6">
                  <a:lumMod val="75000"/>
                </a:schemeClr>
              </a:buClr>
              <a:defRPr/>
            </a:pPr>
            <a:r>
              <a:rPr lang="en-US" dirty="0"/>
              <a:t>Geography</a:t>
            </a:r>
            <a:endParaRPr lang="ru-RU" dirty="0"/>
          </a:p>
        </p:txBody>
      </p:sp>
      <p:sp>
        <p:nvSpPr>
          <p:cNvPr id="3" name="Объект 2"/>
          <p:cNvSpPr>
            <a:spLocks noGrp="1"/>
          </p:cNvSpPr>
          <p:nvPr>
            <p:ph sz="quarter" idx="13"/>
          </p:nvPr>
        </p:nvSpPr>
        <p:spPr>
          <a:xfrm>
            <a:off x="0" y="1557338"/>
            <a:ext cx="3949700" cy="4824412"/>
          </a:xfrm>
          <a:ln w="28575">
            <a:solidFill>
              <a:schemeClr val="accent2">
                <a:lumMod val="40000"/>
                <a:lumOff val="60000"/>
              </a:schemeClr>
            </a:solidFill>
          </a:ln>
        </p:spPr>
        <p:txBody>
          <a:bodyPr rtlCol="0">
            <a:noAutofit/>
          </a:bodyPr>
          <a:lstStyle/>
          <a:p>
            <a:pPr indent="-182880" eaLnBrk="1" fontAlgn="auto" hangingPunct="1">
              <a:buClr>
                <a:schemeClr val="accent6">
                  <a:lumMod val="75000"/>
                </a:schemeClr>
              </a:buClr>
              <a:defRPr/>
            </a:pPr>
            <a:r>
              <a:rPr lang="en-US" sz="1800" dirty="0">
                <a:solidFill>
                  <a:schemeClr val="tx1">
                    <a:lumMod val="75000"/>
                    <a:lumOff val="25000"/>
                  </a:schemeClr>
                </a:solidFill>
              </a:rPr>
              <a:t>Australia's landmass of 7,617,930 square kilometers is on the Indo-Australian plate</a:t>
            </a:r>
            <a:r>
              <a:rPr lang="en-US" sz="1800" dirty="0" smtClean="0">
                <a:solidFill>
                  <a:schemeClr val="tx1">
                    <a:lumMod val="75000"/>
                    <a:lumOff val="25000"/>
                  </a:schemeClr>
                </a:solidFill>
              </a:rPr>
              <a:t>. The </a:t>
            </a:r>
            <a:r>
              <a:rPr lang="en-US" sz="1800" dirty="0">
                <a:solidFill>
                  <a:schemeClr val="tx1">
                    <a:lumMod val="75000"/>
                    <a:lumOff val="25000"/>
                  </a:schemeClr>
                </a:solidFill>
              </a:rPr>
              <a:t>continent of Australia, including the island of Tasmania, was separated from the other continents of the world many millions of years ago. Because of this, many animals and plants live in Australia that are not found anywhere else. These include animals like the kangaroo, the koala, the emu, the kookaburra, and the platypus.</a:t>
            </a:r>
          </a:p>
          <a:p>
            <a:pPr indent="-182880" eaLnBrk="1" fontAlgn="auto" hangingPunct="1">
              <a:buClr>
                <a:schemeClr val="accent6">
                  <a:lumMod val="75000"/>
                </a:schemeClr>
              </a:buClr>
              <a:defRPr/>
            </a:pPr>
            <a:r>
              <a:rPr lang="en-US" sz="1800" dirty="0">
                <a:solidFill>
                  <a:schemeClr val="tx1">
                    <a:lumMod val="75000"/>
                    <a:lumOff val="25000"/>
                  </a:schemeClr>
                </a:solidFill>
              </a:rPr>
              <a:t>People first arrived in Australia more than 50,000 years ago. These native Australians are called the Australian Aborigines. </a:t>
            </a:r>
            <a:endParaRPr lang="ru-RU" sz="1800" dirty="0">
              <a:solidFill>
                <a:schemeClr val="tx1">
                  <a:lumMod val="75000"/>
                  <a:lumOff val="25000"/>
                </a:schemeClr>
              </a:solidFill>
            </a:endParaRPr>
          </a:p>
        </p:txBody>
      </p:sp>
      <p:pic>
        <p:nvPicPr>
          <p:cNvPr id="5" name="Объект 4"/>
          <p:cNvPicPr>
            <a:picLocks noGrp="1" noChangeAspect="1"/>
          </p:cNvPicPr>
          <p:nvPr>
            <p:ph sz="quarter" idx="14"/>
          </p:nvPr>
        </p:nvPicPr>
        <p:blipFill>
          <a:blip r:embed="rId2"/>
          <a:srcRect/>
          <a:stretch>
            <a:fillRect/>
          </a:stretch>
        </p:blipFill>
        <p:spPr>
          <a:xfrm>
            <a:off x="4140200" y="1557338"/>
            <a:ext cx="4824413" cy="4375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noChangeArrowheads="1"/>
          </p:cNvPicPr>
          <p:nvPr>
            <p:ph sz="quarter" idx="13"/>
          </p:nvPr>
        </p:nvPicPr>
        <p:blipFill>
          <a:blip r:embed="rId2"/>
          <a:srcRect/>
          <a:stretch>
            <a:fillRect/>
          </a:stretch>
        </p:blipFill>
        <p:spPr>
          <a:xfrm>
            <a:off x="249238" y="128588"/>
            <a:ext cx="8913812" cy="7058025"/>
          </a:xfrm>
        </p:spPr>
      </p:pic>
      <p:pic>
        <p:nvPicPr>
          <p:cNvPr id="2" name="Заголовок 1"/>
          <p:cNvPicPr>
            <a:picLocks noGrp="1" noChangeArrowheads="1"/>
          </p:cNvPicPr>
          <p:nvPr>
            <p:ph type="title"/>
          </p:nvPr>
        </p:nvPicPr>
        <p:blipFill>
          <a:blip r:embed="rId3"/>
          <a:srcRect/>
          <a:stretch>
            <a:fillRect/>
          </a:stretch>
        </p:blipFill>
        <p:spPr bwMode="auto">
          <a:xfrm>
            <a:off x="-768350" y="-66675"/>
            <a:ext cx="9150350" cy="5175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rcRect/>
          <a:stretch>
            <a:fillRect/>
          </a:stretch>
        </p:blipFill>
        <p:spPr bwMode="auto">
          <a:xfrm>
            <a:off x="15875" y="0"/>
            <a:ext cx="9128125" cy="6842125"/>
          </a:xfrm>
          <a:prstGeom prst="rect">
            <a:avLst/>
          </a:prstGeom>
          <a:noFill/>
          <a:ln w="9525">
            <a:noFill/>
            <a:miter lim="800000"/>
            <a:headEnd/>
            <a:tailEnd/>
          </a:ln>
        </p:spPr>
      </p:pic>
      <p:sp>
        <p:nvSpPr>
          <p:cNvPr id="2" name="Заголовок 1"/>
          <p:cNvSpPr>
            <a:spLocks noGrp="1"/>
          </p:cNvSpPr>
          <p:nvPr>
            <p:ph type="title"/>
          </p:nvPr>
        </p:nvSpPr>
        <p:spPr>
          <a:xfrm>
            <a:off x="827584" y="116632"/>
            <a:ext cx="6512511" cy="1143000"/>
          </a:xfrm>
        </p:spPr>
        <p:txBody>
          <a:bodyPr/>
          <a:lstStyle/>
          <a:p>
            <a:pPr marL="320040" indent="-320040" eaLnBrk="1" fontAlgn="auto" hangingPunct="1">
              <a:spcAft>
                <a:spcPts val="0"/>
              </a:spcAft>
              <a:buClr>
                <a:schemeClr val="accent6">
                  <a:lumMod val="75000"/>
                </a:schemeClr>
              </a:buClr>
              <a:defRPr/>
            </a:pPr>
            <a:r>
              <a:rPr lang="en-US" dirty="0">
                <a:solidFill>
                  <a:schemeClr val="bg1">
                    <a:lumMod val="95000"/>
                  </a:schemeClr>
                </a:solidFill>
              </a:rPr>
              <a:t>Great Barrier Reef</a:t>
            </a:r>
            <a:endParaRPr lang="ru-RU" dirty="0">
              <a:solidFill>
                <a:schemeClr val="bg1">
                  <a:lumMod val="95000"/>
                </a:schemeClr>
              </a:solidFill>
            </a:endParaRPr>
          </a:p>
        </p:txBody>
      </p:sp>
      <p:sp>
        <p:nvSpPr>
          <p:cNvPr id="3" name="Объект 2"/>
          <p:cNvSpPr>
            <a:spLocks noGrp="1"/>
          </p:cNvSpPr>
          <p:nvPr>
            <p:ph sz="quarter" idx="13"/>
          </p:nvPr>
        </p:nvSpPr>
        <p:spPr>
          <a:xfrm>
            <a:off x="-1588" y="1125538"/>
            <a:ext cx="7165976" cy="3455987"/>
          </a:xfrm>
        </p:spPr>
        <p:txBody>
          <a:bodyPr rtlCol="0">
            <a:normAutofit/>
          </a:bodyPr>
          <a:lstStyle/>
          <a:p>
            <a:pPr indent="-182880" eaLnBrk="1" fontAlgn="auto" hangingPunct="1">
              <a:buClr>
                <a:schemeClr val="accent6">
                  <a:lumMod val="75000"/>
                </a:schemeClr>
              </a:buClr>
              <a:defRPr/>
            </a:pPr>
            <a:r>
              <a:rPr lang="en-US" dirty="0">
                <a:solidFill>
                  <a:schemeClr val="bg1">
                    <a:lumMod val="95000"/>
                  </a:schemeClr>
                </a:solidFill>
              </a:rPr>
              <a:t>The Great Barrier Reef is the world's largest reef </a:t>
            </a:r>
            <a:r>
              <a:rPr lang="en-US" dirty="0" smtClean="0">
                <a:solidFill>
                  <a:schemeClr val="bg1">
                    <a:lumMod val="95000"/>
                  </a:schemeClr>
                </a:solidFill>
              </a:rPr>
              <a:t>system </a:t>
            </a:r>
            <a:r>
              <a:rPr lang="en-US" dirty="0">
                <a:solidFill>
                  <a:schemeClr val="bg1">
                    <a:lumMod val="95000"/>
                  </a:schemeClr>
                </a:solidFill>
              </a:rPr>
              <a:t>composed of over 2,900 individual </a:t>
            </a:r>
            <a:r>
              <a:rPr lang="en-US" dirty="0" smtClean="0">
                <a:solidFill>
                  <a:schemeClr val="bg1">
                    <a:lumMod val="95000"/>
                  </a:schemeClr>
                </a:solidFill>
              </a:rPr>
              <a:t>reefs </a:t>
            </a:r>
            <a:r>
              <a:rPr lang="en-US" dirty="0">
                <a:solidFill>
                  <a:schemeClr val="bg1">
                    <a:lumMod val="95000"/>
                  </a:schemeClr>
                </a:solidFill>
              </a:rPr>
              <a:t>and 900 islands stretching for over 2,600 </a:t>
            </a:r>
            <a:r>
              <a:rPr lang="en-US" dirty="0" smtClean="0">
                <a:solidFill>
                  <a:schemeClr val="bg1">
                    <a:lumMod val="95000"/>
                  </a:schemeClr>
                </a:solidFill>
              </a:rPr>
              <a:t>kilometers </a:t>
            </a:r>
            <a:r>
              <a:rPr lang="en-US" dirty="0">
                <a:solidFill>
                  <a:schemeClr val="bg1">
                    <a:lumMod val="95000"/>
                  </a:schemeClr>
                </a:solidFill>
              </a:rPr>
              <a:t>(1,600 mi) over an area of approximately 344,400 square </a:t>
            </a:r>
            <a:r>
              <a:rPr lang="en-US" dirty="0" smtClean="0">
                <a:solidFill>
                  <a:schemeClr val="bg1">
                    <a:lumMod val="95000"/>
                  </a:schemeClr>
                </a:solidFill>
              </a:rPr>
              <a:t>kilometers </a:t>
            </a:r>
            <a:r>
              <a:rPr lang="en-US" dirty="0">
                <a:solidFill>
                  <a:schemeClr val="bg1">
                    <a:lumMod val="95000"/>
                  </a:schemeClr>
                </a:solidFill>
              </a:rPr>
              <a:t>(133,000 sq mi</a:t>
            </a:r>
            <a:r>
              <a:rPr lang="en-US" dirty="0" smtClean="0">
                <a:solidFill>
                  <a:schemeClr val="bg1">
                    <a:lumMod val="95000"/>
                  </a:schemeClr>
                </a:solidFill>
              </a:rPr>
              <a:t>). </a:t>
            </a:r>
            <a:r>
              <a:rPr lang="en-US" dirty="0">
                <a:solidFill>
                  <a:schemeClr val="bg1">
                    <a:lumMod val="95000"/>
                  </a:schemeClr>
                </a:solidFill>
              </a:rPr>
              <a:t>The reef is located in the Coral Sea, off the coast of Queensland in north-east Australia.</a:t>
            </a:r>
            <a:endParaRPr lang="ru-RU" dirty="0">
              <a:solidFill>
                <a:schemeClr val="bg1">
                  <a:lumMod val="95000"/>
                </a:schemeClr>
              </a:solidFill>
            </a:endParaRPr>
          </a:p>
        </p:txBody>
      </p:sp>
      <p:sp>
        <p:nvSpPr>
          <p:cNvPr id="4" name="Объект 3"/>
          <p:cNvSpPr>
            <a:spLocks noGrp="1"/>
          </p:cNvSpPr>
          <p:nvPr>
            <p:ph sz="quarter" idx="14"/>
          </p:nvPr>
        </p:nvSpPr>
        <p:spPr>
          <a:xfrm>
            <a:off x="4579938" y="3421063"/>
            <a:ext cx="4745037" cy="3679825"/>
          </a:xfrm>
        </p:spPr>
        <p:txBody>
          <a:bodyPr rtlCol="0">
            <a:normAutofit fontScale="92500"/>
          </a:bodyPr>
          <a:lstStyle/>
          <a:p>
            <a:pPr indent="-182880" eaLnBrk="1" fontAlgn="auto" hangingPunct="1">
              <a:buClr>
                <a:schemeClr val="accent6">
                  <a:lumMod val="75000"/>
                </a:schemeClr>
              </a:buClr>
              <a:defRPr/>
            </a:pPr>
            <a:r>
              <a:rPr lang="en-US" dirty="0">
                <a:solidFill>
                  <a:schemeClr val="bg1">
                    <a:lumMod val="95000"/>
                  </a:schemeClr>
                </a:solidFill>
              </a:rPr>
              <a:t>The Great Barrier Reef has long been known to and used by the Aboriginal Australian and Torres Strait Islander peoples, and is an important part of local groups' cultures and spirituality. The reef is a very popular destination for tourists, especially in the Whitsunday Islands and Cairns regions. Tourism is an important economic activity for the region, generating $1 billion per year</a:t>
            </a:r>
            <a:r>
              <a:rPr lang="en-US" dirty="0" smtClean="0">
                <a:solidFill>
                  <a:schemeClr val="bg1">
                    <a:lumMod val="95000"/>
                  </a:schemeClr>
                </a:solidFill>
              </a:rPr>
              <a:t>.</a:t>
            </a:r>
            <a:endParaRPr lang="ru-RU" dirty="0">
              <a:solidFill>
                <a:schemeClr val="bg1">
                  <a:lumMod val="95000"/>
                </a:schemeClr>
              </a:solidFill>
            </a:endParaRPr>
          </a:p>
        </p:txBody>
      </p:sp>
      <p:pic>
        <p:nvPicPr>
          <p:cNvPr id="5" name="Рисунок 4">
            <a:hlinkClick r:id="rId3" action="ppaction://hlinkfile"/>
          </p:cNvPr>
          <p:cNvPicPr>
            <a:picLocks noChangeAspect="1" noChangeArrowheads="1"/>
          </p:cNvPicPr>
          <p:nvPr/>
        </p:nvPicPr>
        <p:blipFill>
          <a:blip r:embed="rId4"/>
          <a:srcRect/>
          <a:stretch>
            <a:fillRect/>
          </a:stretch>
        </p:blipFill>
        <p:spPr bwMode="auto">
          <a:xfrm>
            <a:off x="523875" y="4217988"/>
            <a:ext cx="3846513" cy="2335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srcRect/>
          <a:stretch>
            <a:fillRect/>
          </a:stretch>
        </p:blipFill>
        <p:spPr>
          <a:xfrm>
            <a:off x="0" y="-7938"/>
            <a:ext cx="9144000" cy="6858001"/>
          </a:xfrm>
        </p:spPr>
      </p:pic>
      <p:sp>
        <p:nvSpPr>
          <p:cNvPr id="2" name="Заголовок 1"/>
          <p:cNvSpPr>
            <a:spLocks noGrp="1"/>
          </p:cNvSpPr>
          <p:nvPr>
            <p:ph type="title"/>
          </p:nvPr>
        </p:nvSpPr>
        <p:spPr>
          <a:xfrm>
            <a:off x="0" y="188640"/>
            <a:ext cx="8964487" cy="1143000"/>
          </a:xfrm>
        </p:spPr>
        <p:txBody>
          <a:bodyPr/>
          <a:lstStyle/>
          <a:p>
            <a:pPr marL="320040" indent="-320040" eaLnBrk="1" fontAlgn="auto" hangingPunct="1">
              <a:spcAft>
                <a:spcPts val="0"/>
              </a:spcAft>
              <a:buClr>
                <a:schemeClr val="accent6">
                  <a:lumMod val="75000"/>
                </a:schemeClr>
              </a:buClr>
              <a:defRPr/>
            </a:pPr>
            <a:r>
              <a:rPr lang="en-US" dirty="0" smtClean="0">
                <a:solidFill>
                  <a:schemeClr val="bg1">
                    <a:lumMod val="95000"/>
                  </a:schemeClr>
                </a:solidFill>
              </a:rPr>
              <a:t>Uluru-Kata Tjuta </a:t>
            </a:r>
            <a:r>
              <a:rPr lang="en-US" dirty="0">
                <a:solidFill>
                  <a:schemeClr val="bg1">
                    <a:lumMod val="95000"/>
                  </a:schemeClr>
                </a:solidFill>
              </a:rPr>
              <a:t>National Park</a:t>
            </a:r>
            <a:endParaRPr lang="ru-RU" dirty="0">
              <a:solidFill>
                <a:schemeClr val="bg1">
                  <a:lumMod val="95000"/>
                </a:schemeClr>
              </a:solidFill>
            </a:endParaRPr>
          </a:p>
        </p:txBody>
      </p:sp>
      <p:sp>
        <p:nvSpPr>
          <p:cNvPr id="23555" name="Объект 3"/>
          <p:cNvSpPr>
            <a:spLocks noGrp="1"/>
          </p:cNvSpPr>
          <p:nvPr>
            <p:ph sz="quarter" idx="14"/>
          </p:nvPr>
        </p:nvSpPr>
        <p:spPr>
          <a:xfrm>
            <a:off x="-19050" y="3644900"/>
            <a:ext cx="7920038" cy="5400675"/>
          </a:xfrm>
        </p:spPr>
        <p:txBody>
          <a:bodyPr/>
          <a:lstStyle/>
          <a:p>
            <a:pPr eaLnBrk="1" hangingPunct="1"/>
            <a:r>
              <a:rPr lang="en-US" smtClean="0">
                <a:solidFill>
                  <a:schemeClr val="bg1"/>
                </a:solidFill>
              </a:rPr>
              <a:t>Uluṟu-Kata Tjuṯa National Park is UNESCO World Heritage-listed in the Northern Territory of Australia. It is located 1431 kilometers south of Darwin by road and 440 kilometers south-west of Alice Springs along the Stuart and Lasseter Highways. The park covers 2010 square kilometers and includes the features it is named after - Uluru / Ayers Rock and, 40 kilometers to its west, Kata Tjuta.  Mount Olga and is serviced by flights from most Australian capital cities.</a:t>
            </a:r>
            <a:endParaRPr lang="ru-RU"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350</TotalTime>
  <Words>1122</Words>
  <Application>Microsoft Office PowerPoint</Application>
  <PresentationFormat>Экран (4:3)</PresentationFormat>
  <Paragraphs>50</Paragraphs>
  <Slides>15</Slides>
  <Notes>1</Notes>
  <HiddenSlides>0</HiddenSlides>
  <MMClips>1</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15</vt:i4>
      </vt:variant>
    </vt:vector>
  </HeadingPairs>
  <TitlesOfParts>
    <vt:vector size="23" baseType="lpstr">
      <vt:lpstr>Arial</vt:lpstr>
      <vt:lpstr>Trebuchet MS</vt:lpstr>
      <vt:lpstr>Georgia</vt:lpstr>
      <vt:lpstr>Calibri</vt:lpstr>
      <vt:lpstr>Воздушный поток</vt:lpstr>
      <vt:lpstr>Воздушный поток</vt:lpstr>
      <vt:lpstr>Воздушный поток</vt: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Денисик</dc:creator>
  <cp:lastModifiedBy>ольга</cp:lastModifiedBy>
  <cp:revision>39</cp:revision>
  <dcterms:created xsi:type="dcterms:W3CDTF">2011-10-07T12:46:04Z</dcterms:created>
  <dcterms:modified xsi:type="dcterms:W3CDTF">2012-01-25T11:22:46Z</dcterms:modified>
</cp:coreProperties>
</file>