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7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8409-EFAC-4852-B440-879E7911F92E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CB2AD-99B9-43E1-9C14-B1D72712E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CB2AD-99B9-43E1-9C14-B1D72712E69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CB2AD-99B9-43E1-9C14-B1D72712E69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CB2AD-99B9-43E1-9C14-B1D72712E69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CB2AD-99B9-43E1-9C14-B1D72712E69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CB2AD-99B9-43E1-9C14-B1D72712E69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629524" cy="49292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Муниципальное автономное дошкольное образовательное учреждение «Сказка»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28728" y="5572140"/>
            <a:ext cx="6415110" cy="762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Описание  - это  изложение  характерных  признаков  предмета  или явления.</a:t>
            </a:r>
          </a:p>
          <a:p>
            <a:r>
              <a:rPr lang="ru-RU" sz="3600" dirty="0" smtClean="0"/>
              <a:t>Сюжетный  рассказ  - это  передача  событий, происходящих в определенной  временной  последовательности с каким – нибудь героем.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РАЗВИТИЕ ДИАЛОГИЧЕСКОЙ  РЕЧИ.</a:t>
            </a:r>
            <a:br>
              <a:rPr lang="ru-RU" sz="4000" dirty="0" smtClean="0"/>
            </a:br>
            <a:endParaRPr lang="ru-RU" sz="4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786875" cy="528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106"/>
                <a:gridCol w="1629948"/>
                <a:gridCol w="1704038"/>
                <a:gridCol w="1926302"/>
                <a:gridCol w="2074481"/>
              </a:tblGrid>
              <a:tr h="419235">
                <a:tc>
                  <a:txBody>
                    <a:bodyPr/>
                    <a:lstStyle/>
                    <a:p>
                      <a:r>
                        <a:rPr lang="ru-RU" dirty="0" smtClean="0"/>
                        <a:t>Речь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Объяснение </a:t>
                      </a:r>
                      <a:endParaRPr lang="ru-RU" dirty="0"/>
                    </a:p>
                  </a:txBody>
                  <a:tcPr/>
                </a:tc>
              </a:tr>
              <a:tr h="486717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Диалоги -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ческая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Монологи -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 -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игра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Плановый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Неплановый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Индивидуальный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Коллективный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Структура беседы – </a:t>
                      </a:r>
                      <a:endParaRPr lang="ru-RU" sz="1800" dirty="0" smtClean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начало беседы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Основная 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часть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Конец  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беседы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Вопросы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: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Репродуктивные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Поисковые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обобщающие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Рассказ  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воспитателя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Чтение 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художественного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произведения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Показ наглядного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материала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Игровые 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приемы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ТСО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ОБУЧЕНИЕ  ПЕРЕСКАЗУ.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58205" cy="582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5"/>
                <a:gridCol w="2743200"/>
                <a:gridCol w="2743200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Пересказ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Последовательность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Приемы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Пересказ  </a:t>
                      </a:r>
                      <a:r>
                        <a:rPr lang="ru-RU" sz="2000" dirty="0">
                          <a:latin typeface="Constantia" pitchFamily="18" charset="0"/>
                          <a:ea typeface="Calibri"/>
                          <a:cs typeface="Times New Roman"/>
                        </a:rPr>
                        <a:t>-  связное  выразительное  воспроизведение  прослушанного  художественного  произведения.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nstantia" pitchFamily="18" charset="0"/>
                          <a:ea typeface="Calibri"/>
                          <a:cs typeface="Times New Roman"/>
                        </a:rPr>
                        <a:t>Первичное чтение – (если произведение знакомо , без чтения)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nstantia" pitchFamily="18" charset="0"/>
                          <a:ea typeface="Calibri"/>
                          <a:cs typeface="Times New Roman"/>
                        </a:rPr>
                        <a:t>Вторичное  чтение.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nstantia" pitchFamily="18" charset="0"/>
                          <a:ea typeface="Calibri"/>
                          <a:cs typeface="Times New Roman"/>
                        </a:rPr>
                        <a:t>Беседа.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nstantia" pitchFamily="18" charset="0"/>
                          <a:ea typeface="Calibri"/>
                          <a:cs typeface="Times New Roman"/>
                        </a:rPr>
                        <a:t>Чтение с установкой на запоминание и пересказ.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onstantia" pitchFamily="18" charset="0"/>
                          <a:ea typeface="Calibri"/>
                          <a:cs typeface="Times New Roman"/>
                        </a:rPr>
                        <a:t>Пересказы  детей.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Образец  </a:t>
                      </a:r>
                      <a:r>
                        <a:rPr lang="ru-RU" sz="20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чтения  -  вопросы.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Упражнение  -  объяснение, указания.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Показ  наглядного  материала  -  обращение  к  опыту 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Отраженный  пересказ  -  подсказ  слова, фразы.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Моделирование  -  сопряженный  пересказ.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ТВОРЧЕСКОЕ  РАССКАЗЫВАНИЕ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521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45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2600" dirty="0" smtClean="0">
                          <a:latin typeface="Calibri"/>
                          <a:ea typeface="Calibri"/>
                          <a:cs typeface="Times New Roman"/>
                        </a:rPr>
                        <a:t>       Виды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600" dirty="0" smtClean="0">
                          <a:latin typeface="Calibri"/>
                          <a:ea typeface="Calibri"/>
                          <a:cs typeface="Times New Roman"/>
                        </a:rPr>
                        <a:t>Условия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0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Придумывание  </a:t>
                      </a: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рассказа   по  игрушке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По  картине  -   придумывание  конца  рассказа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Придумывание  сказки – небылицы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Придумывание  рассказа  по  плану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Придумывание  рассказа  по  предложенной  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теме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 (Самостоятельный  выбор  темы)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Определенный  </a:t>
                      </a: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объем  знаний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Достаточное  развитие  </a:t>
                      </a:r>
                      <a:r>
                        <a:rPr lang="ru-RU" sz="1800" dirty="0" err="1">
                          <a:latin typeface="Constantia" pitchFamily="18" charset="0"/>
                          <a:ea typeface="Calibri"/>
                          <a:cs typeface="Times New Roman"/>
                        </a:rPr>
                        <a:t>аналитико</a:t>
                      </a: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  -  синтетической  деятельности  мозга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Определенный  уровень  речевого  развития.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Творческое  рассказывание  -  рассказы, основанные  на  воображении, требующие  от  ребенка  умения  видоизменять  являющийся  опыт, создавать  из  этого  материала  новые  образы  и  ситуации.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96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НЕТРАДИЦИОННЫЕ ПРИЕМЫ ОБУЧЕНИЯ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20002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7336" y="2863158"/>
          <a:ext cx="6109328" cy="1131683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11316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17336" y="2881265"/>
          <a:ext cx="6109328" cy="1095469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10954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71744"/>
            <a:ext cx="5286412" cy="2714644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571744"/>
            <a:ext cx="2643206" cy="271464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326693"/>
            <a:ext cx="9144000" cy="493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5011" tIns="914112" rIns="606234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386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3863" algn="l"/>
              </a:tabLst>
            </a:pPr>
            <a:endParaRPr lang="ru-RU" sz="24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38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Игра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«Детки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чьей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ветки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 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образование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относительных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прилагательных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38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Назови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деревья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нарисованы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картинке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38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Какое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дерево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лишнее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ряду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почему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2386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дерева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Сосчитай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сколько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листьев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березы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863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8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-942965"/>
            <a:ext cx="2927775" cy="280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688568" tIns="914112" rIns="1175967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5715016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Осина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14810" y="5715016"/>
            <a:ext cx="1020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Сосна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00958" y="571501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Ель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7336" y="3089495"/>
          <a:ext cx="6109328" cy="679010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6790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17336" y="3148342"/>
          <a:ext cx="6109328" cy="561315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5613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17336" y="3177766"/>
          <a:ext cx="6109328" cy="502467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502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286124"/>
            <a:ext cx="2714644" cy="1714512"/>
          </a:xfrm>
          <a:prstGeom prst="rect">
            <a:avLst/>
          </a:prstGeom>
          <a:noFill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286124"/>
            <a:ext cx="2571768" cy="1714512"/>
          </a:xfrm>
          <a:prstGeom prst="rect">
            <a:avLst/>
          </a:prstGeom>
          <a:noFill/>
        </p:spPr>
      </p:pic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286124"/>
            <a:ext cx="2214578" cy="1714512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28596" y="-3610692"/>
            <a:ext cx="8429684" cy="767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6598" tIns="914112" rIns="40944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: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«Чей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голос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слышите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(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прослушать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аудиозапись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подать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голос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птицы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укрытия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мере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называния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выставляются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птиц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) 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притяжательные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прилагательные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голос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услышали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Ответы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: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воробьиный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синичий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вороний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-1404630"/>
            <a:ext cx="3450243" cy="372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510824" tIns="914112" rIns="1905987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28" y="557214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5214950"/>
            <a:ext cx="1707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Воробей 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5214950"/>
            <a:ext cx="1431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Ворона 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57950" y="521495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Синица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571612"/>
          <a:ext cx="6096000" cy="192882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9288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57356" y="1500174"/>
          <a:ext cx="5762644" cy="2081226"/>
        </p:xfrm>
        <a:graphic>
          <a:graphicData uri="http://schemas.openxmlformats.org/drawingml/2006/table">
            <a:tbl>
              <a:tblPr/>
              <a:tblGrid>
                <a:gridCol w="5762644"/>
              </a:tblGrid>
              <a:tr h="20812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spc="2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lang="ru-RU" sz="1000" spc="2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</a:t>
                      </a:r>
                      <a:r>
                        <a:rPr lang="ru-RU" sz="1000" spc="2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spc="2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2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Рассмотри</a:t>
                      </a:r>
                      <a:r>
                        <a:rPr lang="ru-RU" sz="1800" spc="2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800" spc="2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внимательно</a:t>
                      </a:r>
                      <a:r>
                        <a:rPr lang="ru-RU" sz="1800" spc="2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800" spc="2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картинку</a:t>
                      </a:r>
                      <a:r>
                        <a:rPr lang="ru-RU" sz="1800" spc="2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00" spc="2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Times New Roman"/>
                        </a:rPr>
                        <a:t> </a:t>
                      </a:r>
                      <a:endParaRPr lang="ru-RU" sz="100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643106" y="-3779170"/>
            <a:ext cx="13787534" cy="669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93386" tIns="914112" rIns="293595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lang="ru-RU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ОБРАЗОВАНИЕ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СЛОЖНЫХ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lang="ru-RU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Послушай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: - 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Утром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двор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идем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Листья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сыплются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дождем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08100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ногами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шелестят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летят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…  </a:t>
            </a:r>
            <a:r>
              <a:rPr lang="ru-RU" sz="160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летят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летят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160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Листопад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листопад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Листья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желтые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летят</a:t>
            </a:r>
            <a:r>
              <a:rPr kumimoji="0" lang="ru-RU" sz="16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81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8072494" cy="3071834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14480" y="-832996"/>
            <a:ext cx="21993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5286387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 знаешь, что такое листопад?</a:t>
            </a:r>
          </a:p>
          <a:p>
            <a:r>
              <a:rPr lang="ru-RU" dirty="0" smtClean="0"/>
              <a:t>Как ты думаешь, похожи слова лист, листопад? Чем?</a:t>
            </a:r>
          </a:p>
          <a:p>
            <a:r>
              <a:rPr lang="ru-RU" dirty="0" smtClean="0"/>
              <a:t>Из каких слов образовано слово-листопад?</a:t>
            </a:r>
          </a:p>
          <a:p>
            <a:r>
              <a:rPr lang="ru-RU" dirty="0" smtClean="0"/>
              <a:t>Листья на деревьях разного цвета, они какие?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7336" y="2675299"/>
          <a:ext cx="6109328" cy="1507402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15074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17336" y="3390900"/>
          <a:ext cx="6109328" cy="76200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724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500" dirty="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-387268"/>
            <a:ext cx="8072462" cy="27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61665" tIns="914112" rIns="563385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Родственные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слова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8215370" cy="3786214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-5459795"/>
            <a:ext cx="9254265" cy="1183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aseline="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aseline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000" baseline="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делают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одеты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называется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профессия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который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следит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порядком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 Как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назвать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девочку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собирающую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грибница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собирающего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ягоды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ягодница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ягодник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                           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другие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родственные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слова).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8786874" cy="32861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r>
              <a:rPr lang="ru-RU" sz="4800" dirty="0" smtClean="0">
                <a:latin typeface="+mn-lt"/>
              </a:rPr>
              <a:t/>
            </a:r>
            <a:br>
              <a:rPr lang="ru-RU" sz="48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Доронина  </a:t>
            </a:r>
            <a:r>
              <a:rPr lang="ru-RU" sz="4000" dirty="0" smtClean="0">
                <a:latin typeface="+mn-lt"/>
              </a:rPr>
              <a:t>Светлана </a:t>
            </a:r>
            <a:r>
              <a:rPr lang="ru-RU" sz="4000" dirty="0" smtClean="0">
                <a:latin typeface="+mn-lt"/>
              </a:rPr>
              <a:t>Михайловна 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учитель </a:t>
            </a:r>
            <a:r>
              <a:rPr lang="ru-RU" sz="4000" dirty="0" smtClean="0">
                <a:latin typeface="+mn-lt"/>
              </a:rPr>
              <a:t>– логопед высшей категории</a:t>
            </a:r>
            <a:r>
              <a:rPr lang="ru-RU" sz="4000" dirty="0" smtClean="0">
                <a:latin typeface="+mn-lt"/>
              </a:rPr>
              <a:t>,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/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 </a:t>
            </a:r>
            <a:r>
              <a:rPr lang="ru-RU" sz="4000" dirty="0" smtClean="0">
                <a:latin typeface="+mn-lt"/>
              </a:rPr>
              <a:t>педагогический стаж   </a:t>
            </a:r>
            <a:r>
              <a:rPr lang="ru-RU" sz="4000" dirty="0" smtClean="0">
                <a:latin typeface="+mn-lt"/>
              </a:rPr>
              <a:t>  </a:t>
            </a:r>
            <a:r>
              <a:rPr lang="ru-RU" sz="4000" dirty="0" smtClean="0">
                <a:latin typeface="+mn-lt"/>
              </a:rPr>
              <a:t>38 лет.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82403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17336" y="3207190"/>
          <a:ext cx="6109328" cy="443620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4436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/>
                        <a:t/>
                      </a:r>
                      <a:br>
                        <a:rPr lang="ru-RU" sz="900"/>
                      </a:br>
                      <a:endParaRPr lang="ru-RU" sz="5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17336" y="3227560"/>
          <a:ext cx="6109328" cy="402879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4028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17336" y="3309041"/>
          <a:ext cx="6109328" cy="239917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2399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17336" y="3376942"/>
          <a:ext cx="6109328" cy="104115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1041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5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17336" y="3279618"/>
          <a:ext cx="6109328" cy="298764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2987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/>
                        <a:t/>
                      </a:r>
                      <a:br>
                        <a:rPr lang="ru-RU" sz="900"/>
                      </a:br>
                      <a:endParaRPr lang="ru-RU" sz="5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17336" y="3261511"/>
          <a:ext cx="6109328" cy="334978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3349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17336" y="3250194"/>
          <a:ext cx="6109328" cy="357612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357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17336" y="3225297"/>
          <a:ext cx="6109328" cy="407406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4074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/>
                        <a:t/>
                      </a:r>
                      <a:br>
                        <a:rPr lang="ru-RU" sz="900"/>
                      </a:br>
                      <a:endParaRPr lang="ru-RU" sz="5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17336" y="3241140"/>
          <a:ext cx="6109328" cy="375719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375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17336" y="3345255"/>
          <a:ext cx="6109328" cy="167489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1674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17336" y="3345255"/>
          <a:ext cx="6109328" cy="167489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1674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latin typeface="Arial"/>
                        <a:ea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12" y="3357562"/>
            <a:ext cx="1664086" cy="1143008"/>
          </a:xfrm>
          <a:prstGeom prst="rect">
            <a:avLst/>
          </a:prstGeom>
          <a:noFill/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357562"/>
            <a:ext cx="1571636" cy="1143008"/>
          </a:xfrm>
          <a:prstGeom prst="rect">
            <a:avLst/>
          </a:prstGeom>
          <a:noFill/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571876"/>
            <a:ext cx="657225" cy="714380"/>
          </a:xfrm>
          <a:prstGeom prst="rect">
            <a:avLst/>
          </a:prstGeom>
          <a:noFill/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857760"/>
            <a:ext cx="1476378" cy="1143008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357562"/>
            <a:ext cx="1714512" cy="1143008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4857760"/>
            <a:ext cx="1428760" cy="1071570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857760"/>
            <a:ext cx="1143008" cy="1143002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4713876"/>
            <a:ext cx="1714512" cy="1144016"/>
          </a:xfrm>
          <a:prstGeom prst="rect">
            <a:avLst/>
          </a:prstGeom>
          <a:noFill/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694" y="5500702"/>
            <a:ext cx="333375" cy="352425"/>
          </a:xfrm>
          <a:prstGeom prst="rect">
            <a:avLst/>
          </a:prstGeom>
          <a:noFill/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60" y="5072074"/>
            <a:ext cx="304800" cy="352425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-1000164" y="-1285546"/>
            <a:ext cx="10144164" cy="567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85489" tIns="914112" rIns="63162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Выполнение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лексико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грамматических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упражнений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использованием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мнемотаблицы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Игра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«Дерево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родственных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нашем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растет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деревьев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волшебное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дерево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нем растут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листочки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иголочки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эти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похожи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«гриб»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маленькое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ласковое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большое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грибище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 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красивое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признак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сварили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суп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которое говорят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собирают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человек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Грибник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Подул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ветерок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унес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наши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давайте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вернем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все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 волшебное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дерево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85489" tIns="914112" rIns="63162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85489" tIns="914112" rIns="63162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0694" y="4929198"/>
            <a:ext cx="304800" cy="352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 Приемы мнемотехники в развитии связной речи: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971800"/>
          <a:ext cx="6096000" cy="914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14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943225"/>
          <a:ext cx="6096000" cy="9715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715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2967037"/>
          <a:ext cx="6096000" cy="9239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239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3076575"/>
          <a:ext cx="6096000" cy="7048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704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/>
                        <a:t/>
                      </a:r>
                      <a:br>
                        <a:rPr lang="ru-RU"/>
                      </a:br>
                      <a:endParaRPr lang="ru-RU" sz="100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071812"/>
          <a:ext cx="6191272" cy="714375"/>
        </p:xfrm>
        <a:graphic>
          <a:graphicData uri="http://schemas.openxmlformats.org/drawingml/2006/table">
            <a:tbl>
              <a:tblPr/>
              <a:tblGrid>
                <a:gridCol w="6191272"/>
              </a:tblGrid>
              <a:tr h="714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71480"/>
            <a:ext cx="2286016" cy="1643074"/>
          </a:xfrm>
          <a:prstGeom prst="rect">
            <a:avLst/>
          </a:prstGeom>
          <a:noFill/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285992"/>
            <a:ext cx="2143140" cy="1357322"/>
          </a:xfrm>
          <a:prstGeom prst="rect">
            <a:avLst/>
          </a:prstGeom>
          <a:noFill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285992"/>
            <a:ext cx="2357454" cy="1428760"/>
          </a:xfrm>
          <a:prstGeom prst="rect">
            <a:avLst/>
          </a:prstGeom>
          <a:noFill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786190"/>
            <a:ext cx="2571768" cy="1357322"/>
          </a:xfrm>
          <a:prstGeom prst="rect">
            <a:avLst/>
          </a:prstGeom>
          <a:noFill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3786190"/>
            <a:ext cx="2214578" cy="1428760"/>
          </a:xfrm>
          <a:prstGeom prst="rect">
            <a:avLst/>
          </a:prstGeom>
          <a:noFill/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4786322"/>
            <a:ext cx="514350" cy="352425"/>
          </a:xfrm>
          <a:prstGeom prst="rect">
            <a:avLst/>
          </a:prstGeom>
          <a:noFill/>
        </p:spPr>
      </p:pic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928662" y="571480"/>
            <a:ext cx="7429552" cy="0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928662" y="642918"/>
            <a:ext cx="0" cy="464347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214678" y="571481"/>
            <a:ext cx="0" cy="4714908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572132" y="571480"/>
            <a:ext cx="0" cy="4714908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928662" y="2214554"/>
            <a:ext cx="7429552" cy="0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8286776" y="571480"/>
            <a:ext cx="0" cy="4786346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2285992"/>
            <a:ext cx="2214578" cy="1357322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100010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832605" tIns="914112" rIns="955374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507460" tIns="914112" rIns="4532472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8643966" y="2667330"/>
            <a:ext cx="5000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912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4357694"/>
            <a:ext cx="5095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 flipH="1">
            <a:off x="7143768" y="171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143636" y="500042"/>
            <a:ext cx="13245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*  </a:t>
            </a:r>
          </a:p>
          <a:p>
            <a:r>
              <a:rPr lang="ru-RU" sz="2400" dirty="0" smtClean="0"/>
              <a:t>   *     </a:t>
            </a:r>
            <a:r>
              <a:rPr lang="ru-RU" sz="2400" dirty="0" smtClean="0"/>
              <a:t> * </a:t>
            </a:r>
            <a:r>
              <a:rPr lang="ru-RU" sz="2400" dirty="0" smtClean="0"/>
              <a:t>   *</a:t>
            </a:r>
          </a:p>
          <a:p>
            <a:r>
              <a:rPr lang="ru-RU" sz="2400" dirty="0" smtClean="0"/>
              <a:t>*    *  *   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929454" y="1500174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*</a:t>
            </a:r>
            <a:endParaRPr lang="ru-RU" sz="2000" dirty="0"/>
          </a:p>
        </p:txBody>
      </p:sp>
      <p:pic>
        <p:nvPicPr>
          <p:cNvPr id="37914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4000504"/>
            <a:ext cx="5095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15" name="Picture 27" descr="F:\Доронина\001 02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28662" y="571480"/>
            <a:ext cx="2286016" cy="1643074"/>
          </a:xfrm>
          <a:prstGeom prst="rect">
            <a:avLst/>
          </a:prstGeom>
          <a:noFill/>
        </p:spPr>
      </p:pic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28" y="4929198"/>
            <a:ext cx="514350" cy="352425"/>
          </a:xfrm>
          <a:prstGeom prst="rect">
            <a:avLst/>
          </a:prstGeom>
          <a:noFill/>
        </p:spPr>
      </p:pic>
      <p:sp>
        <p:nvSpPr>
          <p:cNvPr id="40" name="Line 4"/>
          <p:cNvSpPr>
            <a:spLocks noChangeShapeType="1"/>
          </p:cNvSpPr>
          <p:nvPr/>
        </p:nvSpPr>
        <p:spPr bwMode="auto">
          <a:xfrm>
            <a:off x="857224" y="5286388"/>
            <a:ext cx="7429552" cy="71438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928662" y="3643314"/>
            <a:ext cx="7429552" cy="71438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428728" y="58578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3108" y="500042"/>
            <a:ext cx="5329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Приемы мнемотехники в развитии связной речи</a:t>
            </a:r>
            <a:endParaRPr lang="ru-RU" dirty="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-1979044"/>
            <a:ext cx="9144000" cy="640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71130" tIns="914112" rIns="525297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lang="ru-RU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lang="ru-RU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endParaRPr lang="ru-RU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1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начальных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этапах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обучения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пересказу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используются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иллюстрированные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панно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опорные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картинки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заменить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иллюстрации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условными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схемами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которые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помогут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детям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учиться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составлять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план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пересказа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более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поздних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этапах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составляют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простые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рисунки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схемы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Работа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мнемотаблицей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«Осень»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Рассматривание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таблицы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Перекодирование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информации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 rot="10800000" flipV="1">
            <a:off x="428596" y="3467402"/>
            <a:ext cx="8001056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месяца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осени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(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сентябрь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-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желтые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листья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октябрь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-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листопад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ноябрь              первые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снежинки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).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Часто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идут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дожди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Бывает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идет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мокрый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снег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Часто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дуют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холодные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ветры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Солнце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появляется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редко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мало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греет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совсем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не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греет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Люди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надевают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теплую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одежду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: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шапки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куртки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сапоги	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Опадают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листья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деревья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стоят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голые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.</a:t>
            </a: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Звери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готовятся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зиме.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206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Птицы улетают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на юг.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-500098" y="-2541170"/>
            <a:ext cx="12791331" cy="553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6006" tIns="914112" rIns="2883579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Работа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мнемотаблицей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тексту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Осень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наступила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Высохли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цветы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глядят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уныло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Голые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кусты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Туча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кроет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Солнце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блестит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Ветер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Дождик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моросит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Вянет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желтеет Травка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лугах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зеленеет Озимь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полях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зашумели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Быстрого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ручья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Птицы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улетели 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теплые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края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Плещеев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428868"/>
            <a:ext cx="400052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 descr="F:\Доронина\001 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428868"/>
            <a:ext cx="3571900" cy="1857388"/>
          </a:xfrm>
          <a:prstGeom prst="rect">
            <a:avLst/>
          </a:prstGeom>
          <a:noFill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429132"/>
            <a:ext cx="264320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4429132"/>
            <a:ext cx="16430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4429132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5500702"/>
            <a:ext cx="171451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Тема: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    «Учись слушать, думать и говорить».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Цель: 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Создать целостное восприятие                                                      работы по развитию речи детей дошкольного возраста.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 Представить опыт теоретической и практической  работы  по  развитию  речи.</a:t>
            </a: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Задача: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Научить детей свободно пользоваться родным языком. Правильно и понятно излагать свои мысли.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речи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6153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66016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Приемы</a:t>
                      </a:r>
                      <a:endParaRPr lang="ru-RU" dirty="0"/>
                    </a:p>
                  </a:txBody>
                  <a:tcPr/>
                </a:tc>
              </a:tr>
              <a:tr h="1444007">
                <a:tc rowSpan="2"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 словаря.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грамматического  строя  речи.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Воспитание  звуковой  культуры речи.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диалогической и монологической речи.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с художественной литературой.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осознания явлений языка и речи.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Наглядные 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 картин, картинки.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 игрушки.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 движения, действия.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ТСО.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</a:tr>
              <a:tr h="22059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latin typeface="+mn-lt"/>
                      </a:endParaRPr>
                    </a:p>
                    <a:p>
                      <a:endParaRPr lang="ru-RU" sz="1800" dirty="0" smtClean="0">
                        <a:latin typeface="+mn-lt"/>
                      </a:endParaRPr>
                    </a:p>
                    <a:p>
                      <a:r>
                        <a:rPr lang="ru-RU" sz="1800" dirty="0" smtClean="0">
                          <a:latin typeface="+mn-lt"/>
                        </a:rPr>
                        <a:t>Словесные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Вопросы – репродуктивные, поисковые, обобщающие, прямые, наводящие, подсказывающие.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Речевой образец -  повторение, объяснение, указания, словесные упражнения, оценка детской речи.</a:t>
                      </a:r>
                    </a:p>
                  </a:txBody>
                  <a:tcPr marL="68580" marR="68580" marT="0" marB="0"/>
                </a:tc>
              </a:tr>
              <a:tr h="1173256">
                <a:tc>
                  <a:txBody>
                    <a:bodyPr/>
                    <a:lstStyle/>
                    <a:p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Практические</a:t>
                      </a:r>
                      <a:r>
                        <a:rPr lang="ru-RU" sz="1800" baseline="0" dirty="0" smtClean="0">
                          <a:latin typeface="+mn-lt"/>
                        </a:rPr>
                        <a:t> 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Носят игровой характер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 игры, игровые упражнения, игры – занятия.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СЛОВАРЬ –  (активный – пассивный)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643998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40"/>
                <a:gridCol w="2387126"/>
                <a:gridCol w="2143140"/>
                <a:gridCol w="24288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Приемы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Принципы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Обогащение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 и называние, толкование слова, введение  слова в предложение, объяснение  значения слова.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Наблюдения,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Прогулка, рассматривание картин, игрушек, предметов.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Первичное  знакомство, ознакомление  со свойствами  и  качествами,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понятий,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  игры,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отгадывание и загадывание загадок.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с окружающим миром на основе активной познавательной деятельности.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психических  процессов  и  умственных  способностей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словарной работы решаются в единстве и определенной последовательности.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Активизация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Дидактическая игра, упражнение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804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Уточнение и закрепление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 индивидуальный,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хоровой. Подбор  синонимов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ФОРМИРОВАНИЕ  ГРАММАТИЧЕСКОГО                   СТРОЯ  РЕЧИ.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8929721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60"/>
                <a:gridCol w="2857520"/>
                <a:gridCol w="1928828"/>
                <a:gridCol w="1714513"/>
              </a:tblGrid>
              <a:tr h="1042995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морфологической стороны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синтаксической стороны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  <a:tr h="41719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Рассматривание  картинок, игровые упражнения с куклами, словесные упражнения, подсказывающие вопросы – загадки, дидактические игры, упражнения на составление предложений с трудными словами.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Один начинает – другой  продолжает.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предложений по образцу и самостоятельно.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Ответы на вопросы.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Указание – образец речи педагога.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 – мотивировка  учебного  задания.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Исправление – сопряженная и отраженная речь.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Подсказ.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Постепенно.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Учитываются возрастные особенности нервной  деятельности ребенка. 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Сложность  грамматической  системы  русского языка.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ОБУЧЕНИЕ  РАССКАЗЫВАНИЮ.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5" y="1357298"/>
          <a:ext cx="8929751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579"/>
                <a:gridCol w="1898457"/>
                <a:gridCol w="1757830"/>
                <a:gridCol w="1757830"/>
                <a:gridCol w="2039055"/>
              </a:tblGrid>
              <a:tr h="49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задачи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  виды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 формы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приемы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1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Пересказывать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Составлять  рассказы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 изменением лица  рассказчика.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Подробный пересказ.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Инсценированный.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  аналогии.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Пересказ  фрагментов.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Описательные – сравнительный,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Объяснительный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Сюжетные.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  восприятию: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(по игрушке, по </a:t>
                      </a: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картине,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предмете)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Из  опыта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(по памяти)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  воображению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(творческие)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Основные - Образец,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План .        Оценка.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Вспомогательные: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Коллективное  составление рассказа,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 частям,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Подсказ вариантов развития сюжета, подсказ слова, фразы.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нетрадиционные  приемы обучения: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Схемы, модели.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1125</Words>
  <Application>Microsoft Office PowerPoint</Application>
  <PresentationFormat>Экран (4:3)</PresentationFormat>
  <Paragraphs>444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Муниципальное автономное дошкольное образовательное учреждение «Сказка»</vt:lpstr>
      <vt:lpstr>     Доронина  Светлана Михайловна   учитель – логопед высшей категории,   педагогический стаж     38 лет.</vt:lpstr>
      <vt:lpstr>Тема:</vt:lpstr>
      <vt:lpstr>Слайд 4</vt:lpstr>
      <vt:lpstr>Задача:</vt:lpstr>
      <vt:lpstr>Развитие речи</vt:lpstr>
      <vt:lpstr>     СЛОВАРЬ –  (активный – пассивный) </vt:lpstr>
      <vt:lpstr>        ФОРМИРОВАНИЕ  ГРАММАТИЧЕСКОГО                   СТРОЯ  РЕЧИ. </vt:lpstr>
      <vt:lpstr> ОБУЧЕНИЕ  РАССКАЗЫВАНИЮ.</vt:lpstr>
      <vt:lpstr>Слайд 10</vt:lpstr>
      <vt:lpstr>  РАЗВИТИЕ ДИАЛОГИЧЕСКОЙ  РЕЧИ. </vt:lpstr>
      <vt:lpstr>ОБУЧЕНИЕ  ПЕРЕСКАЗУ.</vt:lpstr>
      <vt:lpstr>  ТВОРЧЕСКОЕ  РАССКАЗЫВАНИЕ</vt:lpstr>
      <vt:lpstr>Слайд 14</vt:lpstr>
      <vt:lpstr>НЕТРАДИЦИОННЫЕ ПРИЕМЫ ОБУЧЕНИЯ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«Сказка»</dc:title>
  <cp:lastModifiedBy>Admin</cp:lastModifiedBy>
  <cp:revision>27</cp:revision>
  <dcterms:modified xsi:type="dcterms:W3CDTF">2011-10-30T10:50:36Z</dcterms:modified>
</cp:coreProperties>
</file>