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70" r:id="rId3"/>
    <p:sldId id="280" r:id="rId4"/>
    <p:sldId id="262" r:id="rId5"/>
    <p:sldId id="272" r:id="rId6"/>
    <p:sldId id="264" r:id="rId7"/>
    <p:sldId id="273" r:id="rId8"/>
    <p:sldId id="259" r:id="rId9"/>
    <p:sldId id="274" r:id="rId10"/>
    <p:sldId id="275" r:id="rId11"/>
    <p:sldId id="265" r:id="rId12"/>
    <p:sldId id="266" r:id="rId13"/>
    <p:sldId id="267" r:id="rId14"/>
    <p:sldId id="268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1F5712-4814-4E33-877D-3D983B1EBE97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183D22-94E4-40BF-9E37-DBE706554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C2FCA-56E2-492D-ABBF-93BCBBAD7F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4BC1DF-C983-46DE-A4FF-777E8C62E4D2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92127F-A66F-4B3B-8472-80156A4C8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DBC1-6AB9-407E-B644-4125C8657C18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C510-B3E8-4A6F-A847-62FD5C5D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495F-348D-457B-AF89-01665CCFDF7A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9D72-F56A-423E-8248-108B2982A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3D23-13A3-4914-AA05-6CB91AB658C2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3754-26AF-4D57-9883-20B50F8E8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DEC9A0-47DC-4751-98C6-C7B3E6F16211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B95A93-FBAB-4F7F-9DF8-34560CA83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8CD4-02AF-460D-BBB4-BAEA8A2920BE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E400-B0A8-48FC-9F33-FEBF987B2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508615-F66A-4935-ACE7-7627460D58AC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DFFDA1-F804-44D9-B3E1-5A9D2FBB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D5A0-604A-4414-B056-D5DE63968CAD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9382-F032-4E06-B60D-9E295EF7A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2544A-214E-4B0D-A3D3-35D8ECB6E89C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C755E7-CA6A-4054-A7EE-C470D5CF7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8E97AE-49A3-4A9C-AC86-22EF052A0E9D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8D197D-0610-45BC-A5C9-8615E6ED5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D0F5CC-6E73-459D-89A2-831591C8F41B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332A35-AC45-44A5-83CA-1875276E1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92CF713-4055-4D76-AF3D-C70D04DB4B2B}" type="datetimeFigureOut">
              <a:rPr lang="ru-RU"/>
              <a:pPr>
                <a:defRPr/>
              </a:pPr>
              <a:t>04.02.2012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391217B-4B4F-4600-93FF-941A5E07F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8" r:id="rId5"/>
    <p:sldLayoutId id="2147483753" r:id="rId6"/>
    <p:sldLayoutId id="2147483759" r:id="rId7"/>
    <p:sldLayoutId id="2147483760" r:id="rId8"/>
    <p:sldLayoutId id="2147483761" r:id="rId9"/>
    <p:sldLayoutId id="2147483752" r:id="rId10"/>
    <p:sldLayoutId id="21474837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696D5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A8CDD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C0BEA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2501900"/>
            <a:ext cx="6769100" cy="927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Что мы знаем о иррациональности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9625" y="4292600"/>
            <a:ext cx="5862638" cy="15843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Презентация к уроку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Преподаватель математики ГБОУ НПО ПЛ№80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Савицкая  Галина Ивановна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800100"/>
            <a:ext cx="14065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3288" y="477838"/>
            <a:ext cx="15700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effectLst/>
              </a:rPr>
              <a:t>Человеку часто приходиться сталкиваться с иррациональными числами.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32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Rot="1" noChangeAspect="1" noMove="1" noResize="1" noEditPoints="1" noAdjustHandles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1925" y="1444625"/>
            <a:ext cx="7510463" cy="4810125"/>
          </a:xfrm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005263"/>
            <a:ext cx="21097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Справочные сведения: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196752"/>
            <a:ext cx="7498080" cy="5051648"/>
          </a:xfrm>
          <a:blipFill rotWithShape="1">
            <a:blip r:embed="rId3"/>
            <a:stretch>
              <a:fillRect t="-2051" r="-1463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Справочные сведения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6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773238"/>
            <a:ext cx="3744913" cy="3887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Справочные сведения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268760"/>
            <a:ext cx="7498080" cy="4979640"/>
          </a:xfrm>
          <a:blipFill rotWithShape="1">
            <a:blip r:embed="rId2"/>
            <a:stretch>
              <a:fillRect l="-163" t="-367" b="-4529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476250"/>
            <a:ext cx="6070600" cy="1512888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Паоло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Руффини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 — итальянский математик (1765—1822), доктор медицины; первый доказал невозможность решения в радикалах всех уравнений высших степеней, начиная с 5-й. </a:t>
            </a:r>
            <a:br>
              <a:rPr lang="ru-RU" sz="180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867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76250"/>
            <a:ext cx="1570037" cy="1879600"/>
          </a:xfrm>
        </p:spPr>
      </p:pic>
      <p:pic>
        <p:nvPicPr>
          <p:cNvPr id="28675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844675"/>
            <a:ext cx="14160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1619250" y="2355850"/>
            <a:ext cx="5473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Абель Нильс Хенрик норвежский математик указал частные типы уравнений, разрешимых в радикалах; связанные с ними группы называются абелевыми группами.</a:t>
            </a:r>
          </a:p>
        </p:txBody>
      </p:sp>
      <p:pic>
        <p:nvPicPr>
          <p:cNvPr id="28677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25" y="4005263"/>
            <a:ext cx="18637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8"/>
          <p:cNvSpPr>
            <a:spLocks noChangeArrowheads="1"/>
          </p:cNvSpPr>
          <p:nvPr/>
        </p:nvSpPr>
        <p:spPr bwMode="auto">
          <a:xfrm>
            <a:off x="2908300" y="4173538"/>
            <a:ext cx="52530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Основной заслугой Галуа является формулировка о разрешимости в радикалах алгебраических уравнений, начатых Ж. Лагранжем, Н. Абелем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Справочные сведения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2"/>
            <a:stretch>
              <a:fillRect t="-1652" r="-81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Rot="1" noChangeAspect="1" noMove="1" noResize="1" noEditPoints="1" noAdjustHandles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1925" y="268288"/>
            <a:ext cx="7510463" cy="1158875"/>
          </a:xfrm>
        </p:spPr>
      </p:pic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3"/>
            <a:stretch>
              <a:fillRect t="-1652" b="-2287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Заключение 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/>
              <a:t>«Числа управляют миром», – говорили пифагорейцы. Мы не можем согласиться с данным утверждением, мы знаем, что не число есть основа вещей, хотя, несомненно, число играет исключительную роль  в  науке и технике, в деле подчинения ее сил человеку</a:t>
            </a:r>
            <a:r>
              <a:rPr lang="ru-RU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/>
              <a:t>Если вы хотите участвовать в большой жизни, то наполняйте свою голову математикой, пока есть к тому возможность. Она окажет вам потом огромную помощь во всей вашей работе.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4294967295"/>
          </p:nvPr>
        </p:nvSpPr>
        <p:spPr>
          <a:xfrm>
            <a:off x="2551113" y="4149725"/>
            <a:ext cx="6592887" cy="2098675"/>
          </a:xfrm>
        </p:spPr>
        <p:txBody>
          <a:bodyPr/>
          <a:lstStyle/>
          <a:p>
            <a:pPr marL="80963" indent="0">
              <a:buFont typeface="Wingdings 2" pitchFamily="18" charset="2"/>
              <a:buNone/>
            </a:pPr>
            <a:endParaRPr lang="ru-RU" sz="2400" i="1" smtClean="0">
              <a:latin typeface="Arial" charset="0"/>
              <a:cs typeface="Arial" charset="0"/>
            </a:endParaRPr>
          </a:p>
          <a:p>
            <a:pPr marL="80963" indent="0">
              <a:buFont typeface="Wingdings 2" pitchFamily="18" charset="2"/>
              <a:buNone/>
            </a:pPr>
            <a:endParaRPr lang="ru-RU" sz="2400" i="1" smtClean="0">
              <a:latin typeface="Arial" charset="0"/>
              <a:cs typeface="Arial" charset="0"/>
            </a:endParaRPr>
          </a:p>
          <a:p>
            <a:pPr marL="80963" indent="0">
              <a:buFont typeface="Wingdings 2" pitchFamily="18" charset="2"/>
              <a:buNone/>
            </a:pPr>
            <a:endParaRPr lang="ru-RU" sz="2400" i="1" smtClean="0">
              <a:latin typeface="Arial" charset="0"/>
              <a:cs typeface="Arial" charset="0"/>
            </a:endParaRPr>
          </a:p>
          <a:p>
            <a:pPr marL="80963" indent="0">
              <a:buFont typeface="Wingdings 2" pitchFamily="18" charset="2"/>
              <a:buNone/>
            </a:pPr>
            <a:endParaRPr lang="ru-RU" sz="2400" i="1" smtClean="0">
              <a:latin typeface="Arial" charset="0"/>
              <a:cs typeface="Arial" charset="0"/>
            </a:endParaRPr>
          </a:p>
          <a:p>
            <a:pPr marL="80963" indent="0">
              <a:buFont typeface="Wingdings 2" pitchFamily="18" charset="2"/>
              <a:buNone/>
            </a:pPr>
            <a:endParaRPr lang="ru-RU" sz="2400" i="1" smtClean="0">
              <a:latin typeface="Arial" charset="0"/>
              <a:cs typeface="Arial" charset="0"/>
            </a:endParaRPr>
          </a:p>
        </p:txBody>
      </p:sp>
      <p:grpSp>
        <p:nvGrpSpPr>
          <p:cNvPr id="4" name="Горизонтальный свиток 3"/>
          <p:cNvGrpSpPr>
            <a:grpSpLocks/>
          </p:cNvGrpSpPr>
          <p:nvPr/>
        </p:nvGrpSpPr>
        <p:grpSpPr bwMode="auto">
          <a:xfrm>
            <a:off x="1395413" y="1500188"/>
            <a:ext cx="7358062" cy="3760787"/>
            <a:chOff x="879" y="945"/>
            <a:chExt cx="4635" cy="2369"/>
          </a:xfrm>
        </p:grpSpPr>
        <p:pic>
          <p:nvPicPr>
            <p:cNvPr id="32771" name="Горизонтальный свито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9" y="945"/>
              <a:ext cx="4635" cy="2369"/>
            </a:xfrm>
            <a:prstGeom prst="rect">
              <a:avLst/>
            </a:prstGeom>
            <a:noFill/>
          </p:spPr>
        </p:pic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1213" y="1264"/>
              <a:ext cx="4111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0963"/>
              <a:r>
                <a:rPr lang="ru-RU" sz="2400" i="1">
                  <a:solidFill>
                    <a:srgbClr val="000000"/>
                  </a:solidFill>
                  <a:cs typeface="Arial" charset="0"/>
                </a:rPr>
                <a:t>Охватить всё, что связанно с радикалами</a:t>
              </a:r>
            </a:p>
            <a:p>
              <a:pPr marL="80963"/>
              <a:r>
                <a:rPr lang="ru-RU" sz="2400" i="1">
                  <a:solidFill>
                    <a:srgbClr val="000000"/>
                  </a:solidFill>
                  <a:cs typeface="Arial" charset="0"/>
                </a:rPr>
                <a:t> у нас  нет возможности.</a:t>
              </a:r>
            </a:p>
            <a:p>
              <a:pPr marL="80963"/>
              <a:r>
                <a:rPr lang="ru-RU" sz="2400" i="1">
                  <a:solidFill>
                    <a:srgbClr val="000000"/>
                  </a:solidFill>
                  <a:cs typeface="Arial" charset="0"/>
                </a:rPr>
                <a:t>Сегодня мы только чуть-чуть приоткрыли дверь в этот таинственный мир -  « мир иррациональности ».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88" y="260350"/>
            <a:ext cx="74977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Определение иррациональности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4" name="Горизонтальный свиток 3"/>
          <p:cNvGrpSpPr>
            <a:grpSpLocks/>
          </p:cNvGrpSpPr>
          <p:nvPr/>
        </p:nvGrpSpPr>
        <p:grpSpPr bwMode="auto">
          <a:xfrm>
            <a:off x="1182688" y="1431925"/>
            <a:ext cx="7789862" cy="4981575"/>
            <a:chOff x="745" y="902"/>
            <a:chExt cx="4907" cy="3138"/>
          </a:xfrm>
        </p:grpSpPr>
        <p:pic>
          <p:nvPicPr>
            <p:cNvPr id="15363" name="Горизонтальный свито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5" y="902"/>
              <a:ext cx="4907" cy="3138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173" y="1315"/>
              <a:ext cx="4239" cy="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000000"/>
                </a:solidFill>
                <a:ea typeface="Calibri" pitchFamily="34" charset="0"/>
                <a:cs typeface="Arial" charset="0"/>
              </a:endParaRPr>
            </a:p>
            <a:p>
              <a:endParaRPr lang="ru-RU" sz="2400">
                <a:solidFill>
                  <a:srgbClr val="000000"/>
                </a:solidFill>
                <a:ea typeface="Calibri" pitchFamily="34" charset="0"/>
                <a:cs typeface="Arial" charset="0"/>
              </a:endParaRPr>
            </a:p>
            <a:p>
              <a:endParaRPr lang="ru-RU" sz="2400">
                <a:solidFill>
                  <a:srgbClr val="000000"/>
                </a:solidFill>
                <a:ea typeface="Calibri" pitchFamily="34" charset="0"/>
                <a:cs typeface="Arial" charset="0"/>
              </a:endParaRPr>
            </a:p>
            <a:p>
              <a:pPr algn="just"/>
              <a:r>
                <a:rPr lang="ru-RU" sz="2400">
                  <a:solidFill>
                    <a:srgbClr val="000000"/>
                  </a:solidFill>
                  <a:ea typeface="Calibri" pitchFamily="34" charset="0"/>
                  <a:cs typeface="Arial" charset="0"/>
                </a:rPr>
                <a:t>С философской точки иррациональность – недоступность рассудку, то, что не может быть постигнуто разумом, что явно не подчиняется законам законом логики и не может быть выражено в логических понятиях, что оценивается как «сверхразумное».</a:t>
              </a:r>
            </a:p>
            <a:p>
              <a:endParaRPr lang="ru-RU" sz="2000">
                <a:solidFill>
                  <a:srgbClr val="000000"/>
                </a:solidFill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000000"/>
                </a:solidFill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000000"/>
                </a:solidFill>
                <a:ea typeface="Calibri" pitchFamily="34" charset="0"/>
                <a:cs typeface="Arial" charset="0"/>
              </a:endParaRPr>
            </a:p>
            <a:p>
              <a:endParaRPr lang="ru-RU">
                <a:solidFill>
                  <a:srgbClr val="000000"/>
                </a:solidFill>
                <a:latin typeface="Corbel" pitchFamily="34" charset="0"/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Определение иррациональности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4" name="Горизонтальный свиток 3"/>
          <p:cNvGrpSpPr>
            <a:grpSpLocks/>
          </p:cNvGrpSpPr>
          <p:nvPr/>
        </p:nvGrpSpPr>
        <p:grpSpPr bwMode="auto">
          <a:xfrm>
            <a:off x="1395413" y="1212850"/>
            <a:ext cx="7577137" cy="5127625"/>
            <a:chOff x="879" y="764"/>
            <a:chExt cx="4773" cy="3230"/>
          </a:xfrm>
        </p:grpSpPr>
        <p:pic>
          <p:nvPicPr>
            <p:cNvPr id="16387" name="Горизонтальный свито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9" y="764"/>
              <a:ext cx="4773" cy="3230"/>
            </a:xfrm>
            <a:prstGeom prst="rect">
              <a:avLst/>
            </a:prstGeom>
            <a:noFill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321" y="1190"/>
              <a:ext cx="4085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ru-RU" sz="2400">
                  <a:solidFill>
                    <a:srgbClr val="000000"/>
                  </a:solidFill>
                  <a:ea typeface="Calibri" pitchFamily="34" charset="0"/>
                  <a:cs typeface="Arial" charset="0"/>
                </a:rPr>
                <a:t>С математической точки иррациональность – несоизмеримость с единицей; не является ни целой, ни дробной величиной.</a:t>
              </a:r>
            </a:p>
            <a:p>
              <a:pPr algn="just"/>
              <a:endParaRPr lang="ru-RU">
                <a:solidFill>
                  <a:srgbClr val="000000"/>
                </a:solidFill>
                <a:ea typeface="Calibri" pitchFamily="34" charset="0"/>
                <a:cs typeface="Arial" charset="0"/>
              </a:endParaRPr>
            </a:p>
            <a:p>
              <a:pPr algn="just"/>
              <a:endParaRPr lang="ru-RU">
                <a:solidFill>
                  <a:srgbClr val="000000"/>
                </a:solidFill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65125" indent="-282575">
              <a:spcBef>
                <a:spcPts val="600"/>
              </a:spcBef>
            </a:pPr>
            <a:r>
              <a:rPr lang="ru-RU" sz="2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Греческий математик Евклид в 3 веке до н.э. создал первую математическую школу.</a:t>
            </a:r>
            <a:r>
              <a:rPr lang="ru-RU" sz="2900" smtClean="0">
                <a:solidFill>
                  <a:srgbClr val="000000"/>
                </a:solidFill>
                <a:effectLst/>
              </a:rPr>
              <a:t/>
            </a:r>
            <a:br>
              <a:rPr lang="ru-RU" sz="2900" smtClean="0">
                <a:solidFill>
                  <a:srgbClr val="000000"/>
                </a:solidFill>
                <a:effectLst/>
              </a:rPr>
            </a:br>
            <a:endParaRPr lang="ru-RU" sz="2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963863"/>
            <a:ext cx="287655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963863"/>
            <a:ext cx="22542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оризонтальный свиток 2"/>
          <p:cNvGrpSpPr>
            <a:grpSpLocks/>
          </p:cNvGrpSpPr>
          <p:nvPr/>
        </p:nvGrpSpPr>
        <p:grpSpPr bwMode="auto">
          <a:xfrm>
            <a:off x="1468438" y="927100"/>
            <a:ext cx="7205662" cy="2243138"/>
            <a:chOff x="925" y="584"/>
            <a:chExt cx="4539" cy="1413"/>
          </a:xfrm>
        </p:grpSpPr>
        <p:pic>
          <p:nvPicPr>
            <p:cNvPr id="17412" name="Горизонтальный свит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5" y="584"/>
              <a:ext cx="4539" cy="1413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139" y="782"/>
              <a:ext cx="4193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000">
                  <a:solidFill>
                    <a:srgbClr val="000000"/>
                  </a:solidFill>
                  <a:cs typeface="Arial" charset="0"/>
                </a:rPr>
                <a:t>Первое научное определение числа дал Эвклид в своих  Началах:</a:t>
              </a:r>
            </a:p>
            <a:p>
              <a:r>
                <a:rPr lang="ru-RU" sz="2000">
                  <a:solidFill>
                    <a:srgbClr val="000000"/>
                  </a:solidFill>
                  <a:cs typeface="Arial" charset="0"/>
                </a:rPr>
                <a:t>  «Число есть множество, которое измеряется с помощью единиц».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4F271C">
                    <a:satMod val="130000"/>
                  </a:srgb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4F271C">
                    <a:satMod val="130000"/>
                  </a:srgb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4F271C">
                    <a:satMod val="130000"/>
                  </a:srgbClr>
                </a:solidFill>
                <a:latin typeface="Times New Roman"/>
                <a:ea typeface="Calibri"/>
                <a:cs typeface="Times New Roman"/>
              </a:rPr>
              <a:t>Л.Ф</a:t>
            </a:r>
            <a:r>
              <a:rPr lang="ru-RU" sz="3200" dirty="0">
                <a:solidFill>
                  <a:srgbClr val="4F271C">
                    <a:satMod val="130000"/>
                  </a:srgbClr>
                </a:solidFill>
                <a:latin typeface="Times New Roman"/>
                <a:ea typeface="Calibri"/>
                <a:cs typeface="Times New Roman"/>
              </a:rPr>
              <a:t>. Магницкий (1703 году) – создал первый учебник арифметики в России.</a:t>
            </a:r>
            <a:r>
              <a:rPr lang="ru-RU" sz="3200" dirty="0">
                <a:solidFill>
                  <a:srgbClr val="4F271C">
                    <a:satMod val="130000"/>
                  </a:srgb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4F271C">
                    <a:satMod val="130000"/>
                  </a:srgbClr>
                </a:solidFill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10" name="Горизонтальный свиток 9"/>
          <p:cNvGrpSpPr>
            <a:grpSpLocks/>
          </p:cNvGrpSpPr>
          <p:nvPr/>
        </p:nvGrpSpPr>
        <p:grpSpPr bwMode="auto">
          <a:xfrm>
            <a:off x="1225550" y="4022725"/>
            <a:ext cx="7527925" cy="2603500"/>
            <a:chOff x="772" y="2534"/>
            <a:chExt cx="4742" cy="1640"/>
          </a:xfrm>
        </p:grpSpPr>
        <p:pic>
          <p:nvPicPr>
            <p:cNvPr id="18434" name="Горизонтальный свито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2" y="2534"/>
              <a:ext cx="4742" cy="1640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016" y="2761"/>
              <a:ext cx="4353" cy="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000">
                  <a:solidFill>
                    <a:srgbClr val="000000"/>
                  </a:solidFill>
                  <a:cs typeface="Arial" charset="0"/>
                </a:rPr>
                <a:t>«Единица есть то, в соответствии с чем каждая из существующих вещей называется одной. Число есть множество, сложенное из единиц». </a:t>
              </a:r>
            </a:p>
            <a:p>
              <a:r>
                <a:rPr lang="ru-RU">
                  <a:solidFill>
                    <a:srgbClr val="000000"/>
                  </a:solidFill>
                  <a:cs typeface="Arial" charset="0"/>
                </a:rPr>
                <a:t>Так определял понятие числа и русский математик Магницкий в своей «Арифметике».</a:t>
              </a:r>
            </a:p>
          </p:txBody>
        </p:sp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838" y="1316038"/>
            <a:ext cx="2036762" cy="6042025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38" y="1444625"/>
            <a:ext cx="189071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475" y="477838"/>
            <a:ext cx="5837238" cy="1366837"/>
          </a:xfrm>
        </p:spPr>
        <p:txBody>
          <a:bodyPr/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В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своей «Общей арифметике» (1707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г)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великий английский физик, механик,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астроном 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 математик Исаак Ньютон пишет:</a:t>
            </a:r>
            <a:endParaRPr lang="ru-RU" sz="20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76250"/>
            <a:ext cx="1508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оризонтальный свиток 3"/>
          <p:cNvGrpSpPr>
            <a:grpSpLocks/>
          </p:cNvGrpSpPr>
          <p:nvPr/>
        </p:nvGrpSpPr>
        <p:grpSpPr bwMode="auto">
          <a:xfrm>
            <a:off x="1109663" y="1816100"/>
            <a:ext cx="7789862" cy="4335463"/>
            <a:chOff x="699" y="1144"/>
            <a:chExt cx="4907" cy="2731"/>
          </a:xfrm>
        </p:grpSpPr>
        <p:pic>
          <p:nvPicPr>
            <p:cNvPr id="19459" name="Горизонтальный свито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9" y="1144"/>
              <a:ext cx="4907" cy="2731"/>
            </a:xfrm>
            <a:prstGeom prst="rect">
              <a:avLst/>
            </a:prstGeom>
            <a:noFill/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077" y="1506"/>
              <a:ext cx="4315" cy="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000">
                  <a:solidFill>
                    <a:srgbClr val="000000"/>
                  </a:solidFill>
                  <a:cs typeface="Arial" charset="0"/>
                </a:rPr>
                <a:t> «Под числом мы подразумеваем не столько множество единиц, сколько абстрактное отношение какой-нибудь величины к другой величине такого же рода, взятой за единицу. Число бывает трех видов: целое, дробное и иррациональное:</a:t>
              </a:r>
            </a:p>
            <a:p>
              <a:r>
                <a:rPr lang="ru-RU" sz="2000">
                  <a:solidFill>
                    <a:srgbClr val="000000"/>
                  </a:solidFill>
                  <a:cs typeface="Arial" charset="0"/>
                </a:rPr>
                <a:t> Целое  число есть то, что измеряется единицей;</a:t>
              </a:r>
            </a:p>
            <a:p>
              <a:r>
                <a:rPr lang="ru-RU" sz="2000">
                  <a:solidFill>
                    <a:srgbClr val="000000"/>
                  </a:solidFill>
                  <a:cs typeface="Arial" charset="0"/>
                </a:rPr>
                <a:t> дробное – кратной частью единицы;</a:t>
              </a:r>
            </a:p>
            <a:p>
              <a:r>
                <a:rPr lang="ru-RU" sz="2000">
                  <a:solidFill>
                    <a:srgbClr val="000000"/>
                  </a:solidFill>
                  <a:cs typeface="Arial" charset="0"/>
                </a:rPr>
                <a:t>иррациональное – число, не соизмеримое с единицей».</a:t>
              </a:r>
            </a:p>
            <a:p>
              <a:endParaRPr lang="ru-RU">
                <a:solidFill>
                  <a:srgbClr val="000000"/>
                </a:solidFill>
                <a:cs typeface="Arial" charset="0"/>
              </a:endParaRPr>
            </a:p>
            <a:p>
              <a:endParaRPr lang="ru-RU">
                <a:solidFill>
                  <a:srgbClr val="000000"/>
                </a:solidFill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« Без знания дробей никто не может признаваться сведущим в арифметике».</a:t>
            </a:r>
            <a:r>
              <a:rPr lang="ru-RU" sz="140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435100" y="1268413"/>
            <a:ext cx="7499350" cy="4979987"/>
          </a:xfrm>
        </p:spPr>
        <p:txBody>
          <a:bodyPr/>
          <a:lstStyle/>
          <a:p>
            <a:endParaRPr lang="ru-RU" smtClean="0"/>
          </a:p>
        </p:txBody>
      </p:sp>
      <p:grpSp>
        <p:nvGrpSpPr>
          <p:cNvPr id="4" name="Горизонтальный свиток 3"/>
          <p:cNvGrpSpPr>
            <a:grpSpLocks/>
          </p:cNvGrpSpPr>
          <p:nvPr/>
        </p:nvGrpSpPr>
        <p:grpSpPr bwMode="auto">
          <a:xfrm>
            <a:off x="1182688" y="493713"/>
            <a:ext cx="7864475" cy="6132512"/>
            <a:chOff x="745" y="311"/>
            <a:chExt cx="4954" cy="3863"/>
          </a:xfrm>
        </p:grpSpPr>
        <p:pic>
          <p:nvPicPr>
            <p:cNvPr id="20483" name="Горизонтальный свито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5" y="311"/>
              <a:ext cx="4954" cy="3863"/>
            </a:xfrm>
            <a:prstGeom prst="rect">
              <a:avLst/>
            </a:prstGeom>
            <a:noFill/>
          </p:spPr>
        </p:pic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1264" y="816"/>
              <a:ext cx="4148" cy="2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>
                  <a:solidFill>
                    <a:srgbClr val="000000"/>
                  </a:solidFill>
                  <a:cs typeface="Arial" charset="0"/>
                </a:rPr>
                <a:t>В начале XVIII столетия существовало три понятия иррационального числа:</a:t>
              </a:r>
            </a:p>
            <a:p>
              <a:r>
                <a:rPr lang="ru-RU" sz="1600">
                  <a:solidFill>
                    <a:srgbClr val="000000"/>
                  </a:solidFill>
                  <a:cs typeface="Arial" charset="0"/>
                </a:rPr>
                <a:t>  иррациональное число рассматривали как корень n-ой степени из целого или дробного числа, когда результат извлечения корня нельзя выразить «точно» целым или дробным числом;</a:t>
              </a:r>
            </a:p>
            <a:p>
              <a:r>
                <a:rPr lang="ru-RU" sz="1600">
                  <a:solidFill>
                    <a:srgbClr val="000000"/>
                  </a:solidFill>
                  <a:cs typeface="Arial" charset="0"/>
                </a:rPr>
                <a:t> </a:t>
              </a:r>
            </a:p>
            <a:p>
              <a:r>
                <a:rPr lang="ru-RU" sz="1600">
                  <a:solidFill>
                    <a:srgbClr val="000000"/>
                  </a:solidFill>
                  <a:cs typeface="Arial" charset="0"/>
                </a:rPr>
                <a:t>  Иррациональное число трактовали как границу, к которой его рациональные приближения могут подойти как угодно близко;</a:t>
              </a:r>
            </a:p>
            <a:p>
              <a:r>
                <a:rPr lang="ru-RU" sz="1600">
                  <a:solidFill>
                    <a:srgbClr val="000000"/>
                  </a:solidFill>
                  <a:cs typeface="Arial" charset="0"/>
                </a:rPr>
                <a:t> </a:t>
              </a:r>
            </a:p>
            <a:p>
              <a:r>
                <a:rPr lang="ru-RU" sz="1600">
                  <a:solidFill>
                    <a:srgbClr val="000000"/>
                  </a:solidFill>
                  <a:cs typeface="Arial" charset="0"/>
                </a:rPr>
                <a:t>  Число рассматривали как отношение одной величины к другой величине того же самого рода, взятой за единицу; когда величина несоизмерима с единицей, число называли иррациональным.</a:t>
              </a:r>
            </a:p>
            <a:p>
              <a:r>
                <a:rPr lang="ru-RU" sz="1600">
                  <a:solidFill>
                    <a:srgbClr val="000000"/>
                  </a:solidFill>
                  <a:cs typeface="Arial" charset="0"/>
                </a:rPr>
                <a:t> </a:t>
              </a:r>
            </a:p>
            <a:p>
              <a:r>
                <a:rPr lang="ru-RU" sz="1600">
                  <a:solidFill>
                    <a:srgbClr val="000000"/>
                  </a:solidFill>
                  <a:cs typeface="Arial" charset="0"/>
                </a:rPr>
                <a:t>Позднее Эйлер, Ламберт показали, что иррациональные числа можно представить бесконечными непериодическими десятичными дробями (например, π = 3,141592…).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1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Иррациональные числа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163" y="1844675"/>
            <a:ext cx="68675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963" y="2159000"/>
            <a:ext cx="9461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68538" y="1055688"/>
            <a:ext cx="4032250" cy="858837"/>
          </a:xfr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848225"/>
            <a:ext cx="71278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лилиния 14"/>
          <p:cNvSpPr/>
          <p:nvPr/>
        </p:nvSpPr>
        <p:spPr>
          <a:xfrm>
            <a:off x="5283200" y="1844675"/>
            <a:ext cx="1058863" cy="1247775"/>
          </a:xfrm>
          <a:custGeom>
            <a:avLst/>
            <a:gdLst>
              <a:gd name="connsiteX0" fmla="*/ 0 w 1059543"/>
              <a:gd name="connsiteY0" fmla="*/ 0 h 1248229"/>
              <a:gd name="connsiteX1" fmla="*/ 348343 w 1059543"/>
              <a:gd name="connsiteY1" fmla="*/ 72572 h 1248229"/>
              <a:gd name="connsiteX2" fmla="*/ 711200 w 1059543"/>
              <a:gd name="connsiteY2" fmla="*/ 333829 h 1248229"/>
              <a:gd name="connsiteX3" fmla="*/ 943429 w 1059543"/>
              <a:gd name="connsiteY3" fmla="*/ 798286 h 1248229"/>
              <a:gd name="connsiteX4" fmla="*/ 1059543 w 1059543"/>
              <a:gd name="connsiteY4" fmla="*/ 1248229 h 1248229"/>
              <a:gd name="connsiteX5" fmla="*/ 1059543 w 1059543"/>
              <a:gd name="connsiteY5" fmla="*/ 1248229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543" h="1248229">
                <a:moveTo>
                  <a:pt x="0" y="0"/>
                </a:moveTo>
                <a:cubicBezTo>
                  <a:pt x="114905" y="8467"/>
                  <a:pt x="229810" y="16934"/>
                  <a:pt x="348343" y="72572"/>
                </a:cubicBezTo>
                <a:cubicBezTo>
                  <a:pt x="466876" y="128210"/>
                  <a:pt x="612019" y="212877"/>
                  <a:pt x="711200" y="333829"/>
                </a:cubicBezTo>
                <a:cubicBezTo>
                  <a:pt x="810381" y="454781"/>
                  <a:pt x="885372" y="645886"/>
                  <a:pt x="943429" y="798286"/>
                </a:cubicBezTo>
                <a:cubicBezTo>
                  <a:pt x="1001486" y="950686"/>
                  <a:pt x="1059543" y="1248229"/>
                  <a:pt x="1059543" y="1248229"/>
                </a:cubicBezTo>
                <a:lnTo>
                  <a:pt x="1059543" y="1248229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2000" y="5661025"/>
            <a:ext cx="41497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5033963" y="2159000"/>
            <a:ext cx="0" cy="9318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5" idx="2"/>
          </p:cNvCxnSpPr>
          <p:nvPr/>
        </p:nvCxnSpPr>
        <p:spPr>
          <a:xfrm>
            <a:off x="5033963" y="2160588"/>
            <a:ext cx="960437" cy="174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2"/>
          </p:cNvCxnSpPr>
          <p:nvPr/>
        </p:nvCxnSpPr>
        <p:spPr>
          <a:xfrm flipH="1">
            <a:off x="5980113" y="2178050"/>
            <a:ext cx="14287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33963" y="3090863"/>
            <a:ext cx="960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</a:rPr>
              <a:t>Как доказать, что число  иррационально? </a:t>
            </a:r>
            <a:br>
              <a:rPr lang="ru-RU" sz="32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1447800"/>
            <a:ext cx="7498080" cy="4800600"/>
          </a:xfrm>
          <a:blipFill rotWithShape="1">
            <a:blip r:embed="rId2"/>
            <a:stretch>
              <a:fillRect t="-1271" r="-1138"/>
            </a:stretch>
          </a:blipFill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462</Words>
  <Application>Microsoft Office PowerPoint</Application>
  <PresentationFormat>Экран (4:3)</PresentationFormat>
  <Paragraphs>53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Что мы знаем о иррациональности</vt:lpstr>
      <vt:lpstr>Определение иррациональности</vt:lpstr>
      <vt:lpstr>Определение иррациональности</vt:lpstr>
      <vt:lpstr>Греческий математик Евклид в 3 веке до н.э. создал первую математическую школу. </vt:lpstr>
      <vt:lpstr> Л.Ф. Магницкий (1703 году) – создал первый учебник арифметики в России. </vt:lpstr>
      <vt:lpstr>     В своей «Общей арифметике» (1707 г)  великий английский физик, механик,     астроном и математик Исаак Ньютон пишет:</vt:lpstr>
      <vt:lpstr>« Без знания дробей никто не может признаваться сведущим в арифметике». </vt:lpstr>
      <vt:lpstr>Иррациональные числа</vt:lpstr>
      <vt:lpstr>Как доказать, что число  иррационально?  </vt:lpstr>
      <vt:lpstr>Человеку часто приходиться сталкиваться с иррациональными числами. </vt:lpstr>
      <vt:lpstr>Справочные сведения: </vt:lpstr>
      <vt:lpstr>Справочные сведения</vt:lpstr>
      <vt:lpstr>Справочные сведения</vt:lpstr>
      <vt:lpstr>Паоло Руффини — итальянский математик (1765—1822), доктор медицины; первый доказал невозможность решения в радикалах всех уравнений высших степеней, начиная с 5-й.  </vt:lpstr>
      <vt:lpstr>Справочные сведения</vt:lpstr>
      <vt:lpstr>Слайд 16</vt:lpstr>
      <vt:lpstr>Заключение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иррациональности</dc:title>
  <dc:creator>801146</dc:creator>
  <cp:lastModifiedBy>User</cp:lastModifiedBy>
  <cp:revision>40</cp:revision>
  <dcterms:created xsi:type="dcterms:W3CDTF">2011-11-30T15:30:31Z</dcterms:created>
  <dcterms:modified xsi:type="dcterms:W3CDTF">2012-02-04T18:55:07Z</dcterms:modified>
</cp:coreProperties>
</file>