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ABE6A8-1DA8-404F-BCA2-48E552EB1D12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A42A5-64F9-4B75-ACCF-542FF7A83D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borigenclub.ru/info/uploads/1198426902_aborigen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kkuzbass.ru/uploads/posts/2008-04/1207047431_vodolaz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ed.lg.ua/4images/data/media/68/Vodolasi_eto_horocho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novonews.lv/files/world/00_116046917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an.onet.ru/plugins/coppermine_menu/albums/userpics/10381/normal_IMG_040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g-2006-11.photosight.ru/26/178572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 по теме: «Давление в жидкости»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Автор-составитель: учитель физики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ГОУ СОШ №137 г.  Санкт- Петербурга </a:t>
            </a: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Шарыпина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Ольга Васильевна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Погружение с аквалангом -143 м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174 из 38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40719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oficery.ru/uploads/09(5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143116"/>
            <a:ext cx="381508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мягком скафандре-180 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7 из 62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143116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жестком скафандре -250 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2 из 62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7884" y="1935163"/>
            <a:ext cx="586823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Подводные лодки до 900 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-main-pic" descr="Картинка 100 из 178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285992"/>
            <a:ext cx="5067300" cy="380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 батискафе -10 919 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ервое погружение батискафов 'Мир' на дно Байкал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55007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Плоская баржа получила в дне пробоину  площадью 200 см². С какой силой надо давить на пластырь, которым закрыли отверстие, чтобы сдержать напор воды на глубине 1,8 м?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Задача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На рисунке представлен график зависимости давления внутри жидкости от глубины. Определите, для какой жидкости построен график.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357562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Домашнее задание: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№ 521, 523, 525.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сосуды 1 и 2 наливают воду так, что ее уровень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обоих сосудах одинаков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2214546" y="3643314"/>
            <a:ext cx="1357322" cy="14287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5286380" y="3571876"/>
            <a:ext cx="2857520" cy="15716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>
            <a:off x="2214546" y="3214686"/>
            <a:ext cx="1357322" cy="785818"/>
          </a:xfrm>
          <a:prstGeom prst="can">
            <a:avLst>
              <a:gd name="adj" fmla="val 478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5286380" y="3214686"/>
            <a:ext cx="2857520" cy="857256"/>
          </a:xfrm>
          <a:prstGeom prst="can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3857628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8596" y="5072074"/>
            <a:ext cx="82868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ьная выноска 12"/>
          <p:cNvSpPr/>
          <p:nvPr/>
        </p:nvSpPr>
        <p:spPr>
          <a:xfrm>
            <a:off x="928662" y="1500174"/>
            <a:ext cx="3000396" cy="1214446"/>
          </a:xfrm>
          <a:prstGeom prst="wedgeEllipseCallout">
            <a:avLst>
              <a:gd name="adj1" fmla="val -55372"/>
              <a:gd name="adj2" fmla="val 118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Одинаковы ли давления на дно сосудов?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 flipH="1">
            <a:off x="5572132" y="1500174"/>
            <a:ext cx="2928958" cy="1214446"/>
          </a:xfrm>
          <a:prstGeom prst="wedgeEllipseCallout">
            <a:avLst>
              <a:gd name="adj1" fmla="val -55372"/>
              <a:gd name="adj2" fmla="val 118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Одинаковы ли силы давления на дно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5500702"/>
            <a:ext cx="5431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p=</a:t>
            </a:r>
            <a:r>
              <a:rPr lang="en-US" sz="2800" b="1" dirty="0" err="1"/>
              <a:t>ρgh</a:t>
            </a:r>
            <a:r>
              <a:rPr lang="en-US" sz="2800" dirty="0"/>
              <a:t> </a:t>
            </a:r>
            <a:r>
              <a:rPr lang="ru-RU" sz="2800" dirty="0" smtClean="0"/>
              <a:t> т.к. </a:t>
            </a:r>
            <a:r>
              <a:rPr lang="en-US" sz="2800" b="1" dirty="0" smtClean="0"/>
              <a:t>ρ₁</a:t>
            </a:r>
            <a:r>
              <a:rPr lang="ru-RU" sz="2800" b="1" dirty="0" smtClean="0"/>
              <a:t>=</a:t>
            </a:r>
            <a:r>
              <a:rPr lang="en-US" sz="2800" b="1" dirty="0" smtClean="0"/>
              <a:t>ρ₂</a:t>
            </a:r>
            <a:r>
              <a:rPr lang="ru-RU" sz="2800" b="1" dirty="0" smtClean="0"/>
              <a:t>   </a:t>
            </a:r>
            <a:r>
              <a:rPr lang="en-US" sz="2800" b="1" dirty="0" smtClean="0"/>
              <a:t>h₁=h₂ </a:t>
            </a:r>
            <a:r>
              <a:rPr lang="en-US" sz="2800" b="1" dirty="0" smtClean="0">
                <a:latin typeface="Calibri"/>
              </a:rPr>
              <a:t>→ </a:t>
            </a:r>
            <a:r>
              <a:rPr lang="en-US" sz="2800" b="1" dirty="0" smtClean="0"/>
              <a:t>p₁=p₂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5643578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F=</a:t>
            </a:r>
            <a:r>
              <a:rPr lang="en-US" sz="2800" b="1" dirty="0" err="1" smtClean="0"/>
              <a:t>pS</a:t>
            </a:r>
            <a:r>
              <a:rPr lang="en-US" sz="2800" b="1" dirty="0" smtClean="0"/>
              <a:t>  </a:t>
            </a:r>
            <a:r>
              <a:rPr lang="ru-RU" sz="2800" dirty="0" smtClean="0"/>
              <a:t>т. </a:t>
            </a:r>
            <a:r>
              <a:rPr lang="ru-RU" sz="2800" dirty="0"/>
              <a:t>к</a:t>
            </a:r>
            <a:r>
              <a:rPr lang="ru-RU" sz="2800" dirty="0" smtClean="0"/>
              <a:t>.</a:t>
            </a:r>
            <a:r>
              <a:rPr lang="ru-RU" sz="2800" b="1" dirty="0" smtClean="0"/>
              <a:t>  </a:t>
            </a:r>
            <a:r>
              <a:rPr lang="ru-RU" sz="2800" b="1" dirty="0" err="1" smtClean="0"/>
              <a:t>р</a:t>
            </a:r>
            <a:r>
              <a:rPr lang="en-US" sz="2800" b="1" dirty="0" smtClean="0"/>
              <a:t>₁</a:t>
            </a:r>
            <a:r>
              <a:rPr lang="ru-RU" sz="2800" b="1" dirty="0" err="1" smtClean="0"/>
              <a:t>=р</a:t>
            </a:r>
            <a:r>
              <a:rPr lang="ru-RU" sz="2800" b="1" dirty="0" smtClean="0"/>
              <a:t>₂   </a:t>
            </a:r>
            <a:r>
              <a:rPr lang="en-US" sz="2800" b="1" dirty="0" smtClean="0"/>
              <a:t>S₁&lt;S₂  </a:t>
            </a:r>
            <a:r>
              <a:rPr lang="en-US" sz="2800" b="1" dirty="0" smtClean="0">
                <a:latin typeface="Calibri"/>
              </a:rPr>
              <a:t>→ F₁&lt;F₂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" grpId="0"/>
      <p:bldP spid="20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рисунке изображены три одинаковые стеклянные трубки, низ у которых затянут тонкой резиновой пленкой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Масло      Вода         Бензин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ошибки допущены на рисунке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3000364" y="2285992"/>
            <a:ext cx="785818" cy="1785950"/>
          </a:xfrm>
          <a:prstGeom prst="parallelogram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4429124" y="2285992"/>
            <a:ext cx="785818" cy="1785950"/>
          </a:xfrm>
          <a:prstGeom prst="parallelogram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5786446" y="2285992"/>
            <a:ext cx="785818" cy="1785950"/>
          </a:xfrm>
          <a:prstGeom prst="parallelogram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>
            <a:off x="3000364" y="2714620"/>
            <a:ext cx="785818" cy="1357322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4429124" y="3286124"/>
            <a:ext cx="785818" cy="785818"/>
          </a:xfrm>
          <a:prstGeom prst="parallelogram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5786446" y="2928934"/>
            <a:ext cx="785818" cy="1143008"/>
          </a:xfrm>
          <a:prstGeom prst="parallelogram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Хорда 14"/>
          <p:cNvSpPr/>
          <p:nvPr/>
        </p:nvSpPr>
        <p:spPr>
          <a:xfrm rot="16200000">
            <a:off x="3000365" y="3643315"/>
            <a:ext cx="785818" cy="785816"/>
          </a:xfrm>
          <a:prstGeom prst="chord">
            <a:avLst>
              <a:gd name="adj1" fmla="val 5822579"/>
              <a:gd name="adj2" fmla="val 15771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Хорда 15"/>
          <p:cNvSpPr/>
          <p:nvPr/>
        </p:nvSpPr>
        <p:spPr>
          <a:xfrm>
            <a:off x="4429124" y="3714752"/>
            <a:ext cx="785818" cy="714380"/>
          </a:xfrm>
          <a:prstGeom prst="chord">
            <a:avLst>
              <a:gd name="adj1" fmla="val 21507606"/>
              <a:gd name="adj2" fmla="val 1091305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Хорда 16"/>
          <p:cNvSpPr/>
          <p:nvPr/>
        </p:nvSpPr>
        <p:spPr>
          <a:xfrm>
            <a:off x="5786446" y="3500438"/>
            <a:ext cx="785818" cy="928694"/>
          </a:xfrm>
          <a:prstGeom prst="chord">
            <a:avLst>
              <a:gd name="adj1" fmla="val 927314"/>
              <a:gd name="adj2" fmla="val 9896296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ьная выноска 17"/>
          <p:cNvSpPr/>
          <p:nvPr/>
        </p:nvSpPr>
        <p:spPr>
          <a:xfrm flipH="1">
            <a:off x="142844" y="1714488"/>
            <a:ext cx="2500330" cy="2071702"/>
          </a:xfrm>
          <a:prstGeom prst="wedgeEllipseCallout">
            <a:avLst>
              <a:gd name="adj1" fmla="val -40581"/>
              <a:gd name="adj2" fmla="val 57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Т.к. пленки выгнуты одинаково, то давления в сосудах одинаковы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357422" y="4071942"/>
            <a:ext cx="507209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57422" y="4429132"/>
            <a:ext cx="507209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Овальная выноска 23"/>
          <p:cNvSpPr/>
          <p:nvPr/>
        </p:nvSpPr>
        <p:spPr>
          <a:xfrm flipH="1">
            <a:off x="285720" y="1714488"/>
            <a:ext cx="2357454" cy="2071702"/>
          </a:xfrm>
          <a:prstGeom prst="wedgeEllipseCallout">
            <a:avLst>
              <a:gd name="adj1" fmla="val -39812"/>
              <a:gd name="adj2" fmla="val 57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r>
              <a:rPr lang="ru-RU" dirty="0" smtClean="0"/>
              <a:t>1 </a:t>
            </a:r>
            <a:r>
              <a:rPr lang="ru-RU" sz="2400" dirty="0" smtClean="0"/>
              <a:t>=р</a:t>
            </a:r>
            <a:r>
              <a:rPr lang="ru-RU" dirty="0" smtClean="0"/>
              <a:t>2 </a:t>
            </a:r>
            <a:r>
              <a:rPr lang="ru-RU" sz="2400" dirty="0" smtClean="0"/>
              <a:t>=р</a:t>
            </a:r>
            <a:r>
              <a:rPr lang="ru-RU" dirty="0" smtClean="0"/>
              <a:t>3</a:t>
            </a:r>
            <a:endParaRPr lang="ru-RU" sz="2400" dirty="0"/>
          </a:p>
        </p:txBody>
      </p:sp>
      <p:sp>
        <p:nvSpPr>
          <p:cNvPr id="27" name="Стрелка углом вверх 26"/>
          <p:cNvSpPr/>
          <p:nvPr/>
        </p:nvSpPr>
        <p:spPr>
          <a:xfrm>
            <a:off x="1285852" y="2928934"/>
            <a:ext cx="7358114" cy="3000396"/>
          </a:xfrm>
          <a:prstGeom prst="bentUpArrow">
            <a:avLst>
              <a:gd name="adj1" fmla="val 25000"/>
              <a:gd name="adj2" fmla="val 24543"/>
              <a:gd name="adj3" fmla="val 29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Следовательно у жидкости с минимальной плотностью должна быть максимальная высота</a:t>
            </a:r>
            <a:endParaRPr lang="ru-RU" sz="20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>
            <a:off x="2786050" y="2928934"/>
            <a:ext cx="564360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иагональная полоса 12"/>
          <p:cNvSpPr/>
          <p:nvPr/>
        </p:nvSpPr>
        <p:spPr>
          <a:xfrm rot="20138034" flipH="1">
            <a:off x="4421898" y="4009365"/>
            <a:ext cx="556517" cy="431437"/>
          </a:xfrm>
          <a:prstGeom prst="diagStri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 rot="1341082">
            <a:off x="7413157" y="3969913"/>
            <a:ext cx="461353" cy="380799"/>
          </a:xfrm>
          <a:prstGeom prst="diagStri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Цилиндр 3"/>
          <p:cNvSpPr/>
          <p:nvPr/>
        </p:nvSpPr>
        <p:spPr>
          <a:xfrm>
            <a:off x="2071670" y="3857628"/>
            <a:ext cx="642942" cy="14287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2071670" y="3214686"/>
            <a:ext cx="642942" cy="78581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2071670" y="3929066"/>
            <a:ext cx="642942" cy="135732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Цилиндр 7"/>
          <p:cNvSpPr/>
          <p:nvPr/>
        </p:nvSpPr>
        <p:spPr>
          <a:xfrm>
            <a:off x="4929190" y="3786190"/>
            <a:ext cx="2500330" cy="150019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4929190" y="4786322"/>
            <a:ext cx="2500330" cy="500066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4929190" y="3786190"/>
            <a:ext cx="2500330" cy="1285884"/>
          </a:xfrm>
          <a:prstGeom prst="can">
            <a:avLst>
              <a:gd name="adj" fmla="val 309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28728" y="1500174"/>
            <a:ext cx="22574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5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p=</a:t>
            </a:r>
            <a:r>
              <a:rPr lang="en-US" sz="5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ρg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endParaRPr lang="en-US" sz="54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 flipH="1">
            <a:off x="4786314" y="928670"/>
            <a:ext cx="2857520" cy="2357454"/>
          </a:xfrm>
          <a:prstGeom prst="wedgeEllipseCallout">
            <a:avLst>
              <a:gd name="adj1" fmla="val -85813"/>
              <a:gd name="adj2" fmla="val 49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изменилась масса жидкости?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 flipH="1">
            <a:off x="4786314" y="928670"/>
            <a:ext cx="2857520" cy="2357454"/>
          </a:xfrm>
          <a:prstGeom prst="wedgeEllipseCallout">
            <a:avLst>
              <a:gd name="adj1" fmla="val -84833"/>
              <a:gd name="adj2" fmla="val 4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изменился объем жидкости?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 flipH="1">
            <a:off x="4786314" y="928670"/>
            <a:ext cx="2857520" cy="2357454"/>
          </a:xfrm>
          <a:prstGeom prst="wedgeEllipseCallout">
            <a:avLst>
              <a:gd name="adj1" fmla="val -86777"/>
              <a:gd name="adj2" fmla="val 4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Какая физическая величина изменилась?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142852"/>
            <a:ext cx="8572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Молоко из бутылки вылили в кастрюлю.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build="p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000628" y="3000372"/>
            <a:ext cx="1071570" cy="1714512"/>
            <a:chOff x="5143504" y="3071810"/>
            <a:chExt cx="1071570" cy="1714512"/>
          </a:xfrm>
        </p:grpSpPr>
        <p:sp>
          <p:nvSpPr>
            <p:cNvPr id="7" name="Блок-схема: магнитный диск 6"/>
            <p:cNvSpPr/>
            <p:nvPr/>
          </p:nvSpPr>
          <p:spPr>
            <a:xfrm>
              <a:off x="5143504" y="3071810"/>
              <a:ext cx="1071570" cy="107157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магнитный диск 5"/>
            <p:cNvSpPr/>
            <p:nvPr/>
          </p:nvSpPr>
          <p:spPr>
            <a:xfrm>
              <a:off x="5143504" y="3786190"/>
              <a:ext cx="1071570" cy="1000132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Блок-схема: магнитный диск 15"/>
          <p:cNvSpPr/>
          <p:nvPr/>
        </p:nvSpPr>
        <p:spPr>
          <a:xfrm>
            <a:off x="5000628" y="3643314"/>
            <a:ext cx="1071570" cy="107157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Изменится ли давление воды на дно ведра, если в воду опустить мячик? Камень?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3286116" y="3000372"/>
            <a:ext cx="1143008" cy="17145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43306" y="4214818"/>
            <a:ext cx="428628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>
            <a:off x="2928926" y="3286124"/>
            <a:ext cx="214314" cy="285752"/>
          </a:xfrm>
          <a:prstGeom prst="teardrop">
            <a:avLst>
              <a:gd name="adj" fmla="val 136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983384" flipH="1">
            <a:off x="4584982" y="3556073"/>
            <a:ext cx="163034" cy="211411"/>
          </a:xfrm>
          <a:prstGeom prst="teardrop">
            <a:avLst>
              <a:gd name="adj" fmla="val 183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20295993">
            <a:off x="2884168" y="4267421"/>
            <a:ext cx="169329" cy="209236"/>
          </a:xfrm>
          <a:prstGeom prst="teardrop">
            <a:avLst>
              <a:gd name="adj" fmla="val 17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5000628" y="3500438"/>
            <a:ext cx="1071570" cy="5000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57818" y="4214818"/>
            <a:ext cx="428628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6072198" y="3786190"/>
            <a:ext cx="121444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1571604" y="4714884"/>
            <a:ext cx="6786610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1714480" y="314324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465107" y="4250537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250133" y="3964785"/>
            <a:ext cx="164307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b="1" dirty="0" smtClean="0"/>
              <a:t>h</a:t>
            </a:r>
            <a:r>
              <a:rPr lang="ru-RU" b="1" dirty="0" smtClean="0"/>
              <a:t>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</a:t>
            </a:r>
            <a:r>
              <a:rPr lang="en-US" b="1" dirty="0" smtClean="0"/>
              <a:t>h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Цилиндр 5"/>
          <p:cNvSpPr/>
          <p:nvPr/>
        </p:nvSpPr>
        <p:spPr>
          <a:xfrm>
            <a:off x="5857884" y="4071942"/>
            <a:ext cx="1285884" cy="121444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5857884" y="5000636"/>
            <a:ext cx="1285884" cy="10001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2500298" y="4071942"/>
            <a:ext cx="1285884" cy="192882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00166" y="6000768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Цилиндр 10"/>
          <p:cNvSpPr/>
          <p:nvPr/>
        </p:nvSpPr>
        <p:spPr>
          <a:xfrm>
            <a:off x="5857884" y="4786322"/>
            <a:ext cx="1285884" cy="500066"/>
          </a:xfrm>
          <a:prstGeom prst="can">
            <a:avLst>
              <a:gd name="adj" fmla="val 46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143768" y="514351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Капля 13"/>
          <p:cNvSpPr/>
          <p:nvPr/>
        </p:nvSpPr>
        <p:spPr>
          <a:xfrm rot="20692429">
            <a:off x="2036277" y="4602177"/>
            <a:ext cx="272719" cy="312477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rot="20704246">
            <a:off x="2042004" y="5524691"/>
            <a:ext cx="232718" cy="354779"/>
          </a:xfrm>
          <a:prstGeom prst="teardrop">
            <a:avLst>
              <a:gd name="adj" fmla="val 140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rot="20738121" flipH="1">
            <a:off x="3978878" y="4512735"/>
            <a:ext cx="151081" cy="420660"/>
          </a:xfrm>
          <a:prstGeom prst="teardrop">
            <a:avLst>
              <a:gd name="adj" fmla="val 159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/>
          <p:cNvSpPr/>
          <p:nvPr/>
        </p:nvSpPr>
        <p:spPr>
          <a:xfrm rot="953388" flipH="1">
            <a:off x="3906175" y="5522710"/>
            <a:ext cx="214446" cy="384612"/>
          </a:xfrm>
          <a:prstGeom prst="teardrop">
            <a:avLst>
              <a:gd name="adj" fmla="val 134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928926" y="5500702"/>
            <a:ext cx="428628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57950" y="5572140"/>
            <a:ext cx="428628" cy="4286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>
            <a:off x="1428728" y="421481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79423" y="5106999"/>
            <a:ext cx="17859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7144562" y="5571346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ьная выноска 31"/>
          <p:cNvSpPr/>
          <p:nvPr/>
        </p:nvSpPr>
        <p:spPr>
          <a:xfrm>
            <a:off x="6429388" y="1000108"/>
            <a:ext cx="2214578" cy="2214578"/>
          </a:xfrm>
          <a:prstGeom prst="wedgeEllipseCallout">
            <a:avLst>
              <a:gd name="adj1" fmla="val -32630"/>
              <a:gd name="adj2" fmla="val 75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Высота столба жидкости стала больше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86182" y="1142984"/>
            <a:ext cx="21431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p=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ρg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4" name="Овальная выноска 33"/>
          <p:cNvSpPr/>
          <p:nvPr/>
        </p:nvSpPr>
        <p:spPr>
          <a:xfrm flipH="1">
            <a:off x="571472" y="1000108"/>
            <a:ext cx="2214578" cy="2143140"/>
          </a:xfrm>
          <a:prstGeom prst="wedgeEllipseCallout">
            <a:avLst>
              <a:gd name="adj1" fmla="val -44845"/>
              <a:gd name="adj2" fmla="val 78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Высота столба жидкости не изменилась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3" grpId="0" animBg="1"/>
      <p:bldP spid="32" grpId="0" animBg="1"/>
      <p:bldP spid="2049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Какая глубина соответствует давлению воды 392 кПа 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р=392кПа         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=1000 кг/м³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g=10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Н/кг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h=?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478632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072332" y="4285462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Какая глубина соответствует давлению воды 392 кПа 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р=392кПа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h=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=1000 кг/м³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g=10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Н/кг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h=                         =39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,2 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h=?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Ответ: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39,2 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478632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072332" y="4285462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11"/>
          <p:cNvSpPr/>
          <p:nvPr/>
        </p:nvSpPr>
        <p:spPr>
          <a:xfrm>
            <a:off x="3857620" y="3571876"/>
            <a:ext cx="285752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86124"/>
            <a:ext cx="314325" cy="742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143380"/>
            <a:ext cx="1866900" cy="10668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400" b="1" dirty="0" smtClean="0">
                <a:ln w="1143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Искатели жемчуга – 30 м </a:t>
            </a:r>
            <a:endParaRPr lang="ru-RU" sz="4400" b="1" dirty="0">
              <a:ln w="11430"/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-main-pic" descr="Картинка 119 из 20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2872105" cy="38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 из 164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1928802"/>
            <a:ext cx="5072380" cy="38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401</TotalTime>
  <Words>383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Решение задач по теме: «Давление в жидкости»</vt:lpstr>
      <vt:lpstr>Слайд 2</vt:lpstr>
      <vt:lpstr>Слайд 3</vt:lpstr>
      <vt:lpstr>Слайд 4</vt:lpstr>
      <vt:lpstr>Изменится ли давление воды на дно ведра, если в воду опустить мячик? Камень?</vt:lpstr>
      <vt:lpstr>Слайд 6</vt:lpstr>
      <vt:lpstr> Задача</vt:lpstr>
      <vt:lpstr> Задача</vt:lpstr>
      <vt:lpstr>  Искатели жемчуга – 30 м </vt:lpstr>
      <vt:lpstr>Погружение с аквалангом -143 м</vt:lpstr>
      <vt:lpstr>В мягком скафандре-180 м</vt:lpstr>
      <vt:lpstr>В жестком скафандре -250 м</vt:lpstr>
      <vt:lpstr>Подводные лодки до 900 м</vt:lpstr>
      <vt:lpstr>    В батискафе -10 919 м</vt:lpstr>
      <vt:lpstr> Задача</vt:lpstr>
      <vt:lpstr>                   Задача</vt:lpstr>
      <vt:lpstr>      Домашнее задание: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45</cp:revision>
  <dcterms:created xsi:type="dcterms:W3CDTF">2011-10-01T17:26:03Z</dcterms:created>
  <dcterms:modified xsi:type="dcterms:W3CDTF">2011-11-13T15:34:07Z</dcterms:modified>
</cp:coreProperties>
</file>