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D2ABD-34F6-4E3B-8C64-6689E211550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630CAE-B5D2-401B-B1F1-EB8F7F8EFF1F}">
      <dgm:prSet phldrT="[Текст]"/>
      <dgm:spPr/>
      <dgm:t>
        <a:bodyPr/>
        <a:lstStyle/>
        <a:p>
          <a:r>
            <a:rPr lang="ru-RU" dirty="0" smtClean="0"/>
            <a:t>Каналы восприятия и передачи информации</a:t>
          </a:r>
          <a:endParaRPr lang="ru-RU" dirty="0"/>
        </a:p>
      </dgm:t>
    </dgm:pt>
    <dgm:pt modelId="{12BF83BF-E0F8-469B-BEFE-0ADEE7001F56}" type="parTrans" cxnId="{4932021D-3B3B-4CD6-8D71-E1C63781A6AC}">
      <dgm:prSet/>
      <dgm:spPr/>
      <dgm:t>
        <a:bodyPr/>
        <a:lstStyle/>
        <a:p>
          <a:endParaRPr lang="ru-RU"/>
        </a:p>
      </dgm:t>
    </dgm:pt>
    <dgm:pt modelId="{974E8E09-3D37-4153-AAE9-75384E0095D2}" type="sibTrans" cxnId="{4932021D-3B3B-4CD6-8D71-E1C63781A6AC}">
      <dgm:prSet/>
      <dgm:spPr/>
      <dgm:t>
        <a:bodyPr/>
        <a:lstStyle/>
        <a:p>
          <a:endParaRPr lang="ru-RU"/>
        </a:p>
      </dgm:t>
    </dgm:pt>
    <dgm:pt modelId="{66744885-3B02-4FB7-A2B1-CAB13AC03BD0}">
      <dgm:prSet phldrT="[Текст]"/>
      <dgm:spPr/>
      <dgm:t>
        <a:bodyPr/>
        <a:lstStyle/>
        <a:p>
          <a:r>
            <a:rPr lang="ru-RU" dirty="0" smtClean="0"/>
            <a:t>Аудиальный (доминирует слух)</a:t>
          </a:r>
          <a:endParaRPr lang="ru-RU" dirty="0"/>
        </a:p>
      </dgm:t>
    </dgm:pt>
    <dgm:pt modelId="{8314F91A-2CC4-4FDB-BA5B-D21E5FBA3644}" type="parTrans" cxnId="{6E1829B4-58B4-42DF-9CD4-755E60863678}">
      <dgm:prSet/>
      <dgm:spPr/>
      <dgm:t>
        <a:bodyPr/>
        <a:lstStyle/>
        <a:p>
          <a:endParaRPr lang="ru-RU"/>
        </a:p>
      </dgm:t>
    </dgm:pt>
    <dgm:pt modelId="{C96238E5-91E2-4E12-AA4D-A6CEB0E780DE}" type="sibTrans" cxnId="{6E1829B4-58B4-42DF-9CD4-755E60863678}">
      <dgm:prSet/>
      <dgm:spPr/>
      <dgm:t>
        <a:bodyPr/>
        <a:lstStyle/>
        <a:p>
          <a:endParaRPr lang="ru-RU"/>
        </a:p>
      </dgm:t>
    </dgm:pt>
    <dgm:pt modelId="{F10E792F-0379-4F71-B8A9-94B6D7740662}">
      <dgm:prSet phldrT="[Текст]"/>
      <dgm:spPr/>
      <dgm:t>
        <a:bodyPr/>
        <a:lstStyle/>
        <a:p>
          <a:r>
            <a:rPr lang="ru-RU" dirty="0" smtClean="0"/>
            <a:t>Визуальный (доминирует зрение)</a:t>
          </a:r>
          <a:endParaRPr lang="ru-RU" dirty="0"/>
        </a:p>
      </dgm:t>
    </dgm:pt>
    <dgm:pt modelId="{C9CB9934-C963-4154-A81B-DAF732D4831F}" type="parTrans" cxnId="{8F412941-8AF7-425F-9E8B-F36EC3B191FC}">
      <dgm:prSet/>
      <dgm:spPr/>
      <dgm:t>
        <a:bodyPr/>
        <a:lstStyle/>
        <a:p>
          <a:endParaRPr lang="ru-RU"/>
        </a:p>
      </dgm:t>
    </dgm:pt>
    <dgm:pt modelId="{A762C410-27B8-4753-8745-BD5B84C7F9EA}" type="sibTrans" cxnId="{8F412941-8AF7-425F-9E8B-F36EC3B191FC}">
      <dgm:prSet/>
      <dgm:spPr/>
      <dgm:t>
        <a:bodyPr/>
        <a:lstStyle/>
        <a:p>
          <a:endParaRPr lang="ru-RU"/>
        </a:p>
      </dgm:t>
    </dgm:pt>
    <dgm:pt modelId="{878956DC-A50D-41B3-9655-CC824BB706B2}">
      <dgm:prSet phldrT="[Текст]"/>
      <dgm:spPr/>
      <dgm:t>
        <a:bodyPr/>
        <a:lstStyle/>
        <a:p>
          <a:r>
            <a:rPr lang="ru-RU" dirty="0" smtClean="0"/>
            <a:t>Кинестетический (доминирует ощущение)</a:t>
          </a:r>
          <a:endParaRPr lang="ru-RU" dirty="0"/>
        </a:p>
      </dgm:t>
    </dgm:pt>
    <dgm:pt modelId="{47D991FD-727D-47EA-A9A4-49F2129D33BA}" type="parTrans" cxnId="{525DB3F1-D9D4-4669-8D42-AD96761D24AC}">
      <dgm:prSet/>
      <dgm:spPr/>
      <dgm:t>
        <a:bodyPr/>
        <a:lstStyle/>
        <a:p>
          <a:endParaRPr lang="ru-RU"/>
        </a:p>
      </dgm:t>
    </dgm:pt>
    <dgm:pt modelId="{A1186CFB-BD06-4C95-A305-34BBB819A100}" type="sibTrans" cxnId="{525DB3F1-D9D4-4669-8D42-AD96761D24AC}">
      <dgm:prSet/>
      <dgm:spPr/>
      <dgm:t>
        <a:bodyPr/>
        <a:lstStyle/>
        <a:p>
          <a:endParaRPr lang="ru-RU"/>
        </a:p>
      </dgm:t>
    </dgm:pt>
    <dgm:pt modelId="{A84D5A5D-E869-4DA0-9C2C-94320C552648}" type="pres">
      <dgm:prSet presAssocID="{AE9D2ABD-34F6-4E3B-8C64-6689E21155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F6424E-15A1-4B23-BF61-6084D1F4E083}" type="pres">
      <dgm:prSet presAssocID="{39630CAE-B5D2-401B-B1F1-EB8F7F8EFF1F}" presName="centerShape" presStyleLbl="node0" presStyleIdx="0" presStyleCnt="1" custLinFactNeighborX="-777" custLinFactNeighborY="-43522"/>
      <dgm:spPr/>
      <dgm:t>
        <a:bodyPr/>
        <a:lstStyle/>
        <a:p>
          <a:endParaRPr lang="ru-RU"/>
        </a:p>
      </dgm:t>
    </dgm:pt>
    <dgm:pt modelId="{B6329045-C5D2-47A2-BBCD-EFC1B3FF63A2}" type="pres">
      <dgm:prSet presAssocID="{8314F91A-2CC4-4FDB-BA5B-D21E5FBA3644}" presName="parTrans" presStyleLbl="bgSibTrans2D1" presStyleIdx="0" presStyleCnt="3" custAng="21577982"/>
      <dgm:spPr/>
      <dgm:t>
        <a:bodyPr/>
        <a:lstStyle/>
        <a:p>
          <a:endParaRPr lang="ru-RU"/>
        </a:p>
      </dgm:t>
    </dgm:pt>
    <dgm:pt modelId="{B5679818-6B5A-4230-AFB6-D657E185AA02}" type="pres">
      <dgm:prSet presAssocID="{66744885-3B02-4FB7-A2B1-CAB13AC03BD0}" presName="node" presStyleLbl="node1" presStyleIdx="0" presStyleCnt="3" custRadScaleRad="87721" custRadScaleInc="-66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E0392-F4DF-4D7C-8991-997CD86C39DF}" type="pres">
      <dgm:prSet presAssocID="{C9CB9934-C963-4154-A81B-DAF732D4831F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6BF6DB7-2A10-4BAF-9270-9B3D9C82B88A}" type="pres">
      <dgm:prSet presAssocID="{F10E792F-0379-4F71-B8A9-94B6D7740662}" presName="node" presStyleLbl="node1" presStyleIdx="1" presStyleCnt="3" custRadScaleRad="7885" custRadScaleInc="272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9B528-61A8-4846-AD9C-C71728A9CEA1}" type="pres">
      <dgm:prSet presAssocID="{47D991FD-727D-47EA-A9A4-49F2129D33B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95057F4-E33E-4AE1-BBCD-8A0B5EDD006E}" type="pres">
      <dgm:prSet presAssocID="{878956DC-A50D-41B3-9655-CC824BB706B2}" presName="node" presStyleLbl="node1" presStyleIdx="2" presStyleCnt="3" custRadScaleRad="86423" custRadScaleInc="66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065713-A7F5-43CE-88AC-C2EDCFAAC79E}" type="presOf" srcId="{39630CAE-B5D2-401B-B1F1-EB8F7F8EFF1F}" destId="{15F6424E-15A1-4B23-BF61-6084D1F4E083}" srcOrd="0" destOrd="0" presId="urn:microsoft.com/office/officeart/2005/8/layout/radial4"/>
    <dgm:cxn modelId="{DDE33700-D445-4CA5-8748-ACAEDCF51722}" type="presOf" srcId="{F10E792F-0379-4F71-B8A9-94B6D7740662}" destId="{D6BF6DB7-2A10-4BAF-9270-9B3D9C82B88A}" srcOrd="0" destOrd="0" presId="urn:microsoft.com/office/officeart/2005/8/layout/radial4"/>
    <dgm:cxn modelId="{399E729E-6604-424F-A4C3-1725A3A04CFB}" type="presOf" srcId="{878956DC-A50D-41B3-9655-CC824BB706B2}" destId="{295057F4-E33E-4AE1-BBCD-8A0B5EDD006E}" srcOrd="0" destOrd="0" presId="urn:microsoft.com/office/officeart/2005/8/layout/radial4"/>
    <dgm:cxn modelId="{8F412941-8AF7-425F-9E8B-F36EC3B191FC}" srcId="{39630CAE-B5D2-401B-B1F1-EB8F7F8EFF1F}" destId="{F10E792F-0379-4F71-B8A9-94B6D7740662}" srcOrd="1" destOrd="0" parTransId="{C9CB9934-C963-4154-A81B-DAF732D4831F}" sibTransId="{A762C410-27B8-4753-8745-BD5B84C7F9EA}"/>
    <dgm:cxn modelId="{525DB3F1-D9D4-4669-8D42-AD96761D24AC}" srcId="{39630CAE-B5D2-401B-B1F1-EB8F7F8EFF1F}" destId="{878956DC-A50D-41B3-9655-CC824BB706B2}" srcOrd="2" destOrd="0" parTransId="{47D991FD-727D-47EA-A9A4-49F2129D33BA}" sibTransId="{A1186CFB-BD06-4C95-A305-34BBB819A100}"/>
    <dgm:cxn modelId="{5CF1A3A2-26E2-401C-AE7F-4BB8AFB3A0AB}" type="presOf" srcId="{8314F91A-2CC4-4FDB-BA5B-D21E5FBA3644}" destId="{B6329045-C5D2-47A2-BBCD-EFC1B3FF63A2}" srcOrd="0" destOrd="0" presId="urn:microsoft.com/office/officeart/2005/8/layout/radial4"/>
    <dgm:cxn modelId="{1F40C550-6231-4DF2-B182-687BEBD5B906}" type="presOf" srcId="{AE9D2ABD-34F6-4E3B-8C64-6689E2115509}" destId="{A84D5A5D-E869-4DA0-9C2C-94320C552648}" srcOrd="0" destOrd="0" presId="urn:microsoft.com/office/officeart/2005/8/layout/radial4"/>
    <dgm:cxn modelId="{6D077B71-007C-4791-B871-C5C19654997C}" type="presOf" srcId="{47D991FD-727D-47EA-A9A4-49F2129D33BA}" destId="{2549B528-61A8-4846-AD9C-C71728A9CEA1}" srcOrd="0" destOrd="0" presId="urn:microsoft.com/office/officeart/2005/8/layout/radial4"/>
    <dgm:cxn modelId="{6E1829B4-58B4-42DF-9CD4-755E60863678}" srcId="{39630CAE-B5D2-401B-B1F1-EB8F7F8EFF1F}" destId="{66744885-3B02-4FB7-A2B1-CAB13AC03BD0}" srcOrd="0" destOrd="0" parTransId="{8314F91A-2CC4-4FDB-BA5B-D21E5FBA3644}" sibTransId="{C96238E5-91E2-4E12-AA4D-A6CEB0E780DE}"/>
    <dgm:cxn modelId="{4932021D-3B3B-4CD6-8D71-E1C63781A6AC}" srcId="{AE9D2ABD-34F6-4E3B-8C64-6689E2115509}" destId="{39630CAE-B5D2-401B-B1F1-EB8F7F8EFF1F}" srcOrd="0" destOrd="0" parTransId="{12BF83BF-E0F8-469B-BEFE-0ADEE7001F56}" sibTransId="{974E8E09-3D37-4153-AAE9-75384E0095D2}"/>
    <dgm:cxn modelId="{0BCDB6CE-3276-4AD5-A373-C31A3E66FE31}" type="presOf" srcId="{C9CB9934-C963-4154-A81B-DAF732D4831F}" destId="{F17E0392-F4DF-4D7C-8991-997CD86C39DF}" srcOrd="0" destOrd="0" presId="urn:microsoft.com/office/officeart/2005/8/layout/radial4"/>
    <dgm:cxn modelId="{6AE9ED1F-4887-4EEC-ADF1-38D827091BF8}" type="presOf" srcId="{66744885-3B02-4FB7-A2B1-CAB13AC03BD0}" destId="{B5679818-6B5A-4230-AFB6-D657E185AA02}" srcOrd="0" destOrd="0" presId="urn:microsoft.com/office/officeart/2005/8/layout/radial4"/>
    <dgm:cxn modelId="{676F7AA7-35A5-4C67-9E30-DC603BADD484}" type="presParOf" srcId="{A84D5A5D-E869-4DA0-9C2C-94320C552648}" destId="{15F6424E-15A1-4B23-BF61-6084D1F4E083}" srcOrd="0" destOrd="0" presId="urn:microsoft.com/office/officeart/2005/8/layout/radial4"/>
    <dgm:cxn modelId="{FF2DA997-6D2F-4C79-93FF-74FD0685BBC3}" type="presParOf" srcId="{A84D5A5D-E869-4DA0-9C2C-94320C552648}" destId="{B6329045-C5D2-47A2-BBCD-EFC1B3FF63A2}" srcOrd="1" destOrd="0" presId="urn:microsoft.com/office/officeart/2005/8/layout/radial4"/>
    <dgm:cxn modelId="{E6570A59-AFB2-4CE7-997D-B33E383B3224}" type="presParOf" srcId="{A84D5A5D-E869-4DA0-9C2C-94320C552648}" destId="{B5679818-6B5A-4230-AFB6-D657E185AA02}" srcOrd="2" destOrd="0" presId="urn:microsoft.com/office/officeart/2005/8/layout/radial4"/>
    <dgm:cxn modelId="{2501F187-A45C-4AE5-90F9-DD261B1ACAEE}" type="presParOf" srcId="{A84D5A5D-E869-4DA0-9C2C-94320C552648}" destId="{F17E0392-F4DF-4D7C-8991-997CD86C39DF}" srcOrd="3" destOrd="0" presId="urn:microsoft.com/office/officeart/2005/8/layout/radial4"/>
    <dgm:cxn modelId="{BD5AECA1-999D-4245-A2BC-9E2E5101BA65}" type="presParOf" srcId="{A84D5A5D-E869-4DA0-9C2C-94320C552648}" destId="{D6BF6DB7-2A10-4BAF-9270-9B3D9C82B88A}" srcOrd="4" destOrd="0" presId="urn:microsoft.com/office/officeart/2005/8/layout/radial4"/>
    <dgm:cxn modelId="{9668CDA4-A979-42A8-BD3B-4E5FB06691B3}" type="presParOf" srcId="{A84D5A5D-E869-4DA0-9C2C-94320C552648}" destId="{2549B528-61A8-4846-AD9C-C71728A9CEA1}" srcOrd="5" destOrd="0" presId="urn:microsoft.com/office/officeart/2005/8/layout/radial4"/>
    <dgm:cxn modelId="{6D267E32-4EC5-4CE3-B0A3-B49C1036C513}" type="presParOf" srcId="{A84D5A5D-E869-4DA0-9C2C-94320C552648}" destId="{295057F4-E33E-4AE1-BBCD-8A0B5EDD006E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16FE3-C323-472B-8304-20A965C7F2D2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EC2300C-8B1F-4F2D-9DA8-B12B121D41AE}">
      <dgm:prSet phldrT="[Текст]"/>
      <dgm:spPr/>
      <dgm:t>
        <a:bodyPr/>
        <a:lstStyle/>
        <a:p>
          <a:r>
            <a:rPr lang="ru-RU" dirty="0" smtClean="0"/>
            <a:t>Коммуникация </a:t>
          </a:r>
          <a:endParaRPr lang="ru-RU" dirty="0"/>
        </a:p>
      </dgm:t>
    </dgm:pt>
    <dgm:pt modelId="{3D8E98B5-50FE-423A-9FDD-798EA17D1154}" type="parTrans" cxnId="{7791B8F7-2B87-439D-8FE4-7727C4A6D6EF}">
      <dgm:prSet/>
      <dgm:spPr/>
      <dgm:t>
        <a:bodyPr/>
        <a:lstStyle/>
        <a:p>
          <a:endParaRPr lang="ru-RU"/>
        </a:p>
      </dgm:t>
    </dgm:pt>
    <dgm:pt modelId="{4D018F72-A2CD-42A4-A25E-3B61C3DDFA22}" type="sibTrans" cxnId="{7791B8F7-2B87-439D-8FE4-7727C4A6D6EF}">
      <dgm:prSet/>
      <dgm:spPr/>
      <dgm:t>
        <a:bodyPr/>
        <a:lstStyle/>
        <a:p>
          <a:endParaRPr lang="ru-RU"/>
        </a:p>
      </dgm:t>
    </dgm:pt>
    <dgm:pt modelId="{00106D70-E4C6-445B-BB84-459B88F3CD46}">
      <dgm:prSet phldrT="[Текст]"/>
      <dgm:spPr/>
      <dgm:t>
        <a:bodyPr/>
        <a:lstStyle/>
        <a:p>
          <a:r>
            <a:rPr lang="ru-RU" dirty="0" smtClean="0"/>
            <a:t>невербальная</a:t>
          </a:r>
          <a:endParaRPr lang="ru-RU" dirty="0"/>
        </a:p>
      </dgm:t>
    </dgm:pt>
    <dgm:pt modelId="{B72D07C5-6962-4CB3-84B7-27AF8DAE6004}" type="parTrans" cxnId="{8296D826-C40F-4865-B0AF-30594958694A}">
      <dgm:prSet/>
      <dgm:spPr/>
      <dgm:t>
        <a:bodyPr/>
        <a:lstStyle/>
        <a:p>
          <a:endParaRPr lang="ru-RU"/>
        </a:p>
      </dgm:t>
    </dgm:pt>
    <dgm:pt modelId="{DAFB853C-A6E1-435E-939A-5406A68E17D2}" type="sibTrans" cxnId="{8296D826-C40F-4865-B0AF-30594958694A}">
      <dgm:prSet/>
      <dgm:spPr/>
      <dgm:t>
        <a:bodyPr/>
        <a:lstStyle/>
        <a:p>
          <a:endParaRPr lang="ru-RU"/>
        </a:p>
      </dgm:t>
    </dgm:pt>
    <dgm:pt modelId="{CD54F3BC-575F-4E82-9460-2A5FEF221256}">
      <dgm:prSet phldrT="[Текст]"/>
      <dgm:spPr/>
      <dgm:t>
        <a:bodyPr/>
        <a:lstStyle/>
        <a:p>
          <a:r>
            <a:rPr lang="ru-RU" dirty="0" smtClean="0"/>
            <a:t>Вербальная </a:t>
          </a:r>
          <a:endParaRPr lang="ru-RU" dirty="0"/>
        </a:p>
      </dgm:t>
    </dgm:pt>
    <dgm:pt modelId="{27CE9F6F-4801-4CF6-B8DB-D3D19406102F}" type="parTrans" cxnId="{18809B88-08A9-492D-BE6B-257CCD0CDDE5}">
      <dgm:prSet/>
      <dgm:spPr/>
      <dgm:t>
        <a:bodyPr/>
        <a:lstStyle/>
        <a:p>
          <a:endParaRPr lang="ru-RU"/>
        </a:p>
      </dgm:t>
    </dgm:pt>
    <dgm:pt modelId="{89105616-6FCD-441D-A1F3-EDC8A2927CA4}" type="sibTrans" cxnId="{18809B88-08A9-492D-BE6B-257CCD0CDDE5}">
      <dgm:prSet/>
      <dgm:spPr/>
      <dgm:t>
        <a:bodyPr/>
        <a:lstStyle/>
        <a:p>
          <a:endParaRPr lang="ru-RU"/>
        </a:p>
      </dgm:t>
    </dgm:pt>
    <dgm:pt modelId="{8DADDCBE-D044-4A61-B3F6-A106D78FEBFC}" type="pres">
      <dgm:prSet presAssocID="{B0316FE3-C323-472B-8304-20A965C7F2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01C3B-AC7D-45C7-8380-67215E903505}" type="pres">
      <dgm:prSet presAssocID="{8EC2300C-8B1F-4F2D-9DA8-B12B121D41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8AB2E-3B20-4780-A972-8316D01ED695}" type="pres">
      <dgm:prSet presAssocID="{4D018F72-A2CD-42A4-A25E-3B61C3DDFA2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B56A8C4-FEFA-499E-B2FD-495D756176D5}" type="pres">
      <dgm:prSet presAssocID="{4D018F72-A2CD-42A4-A25E-3B61C3DDFA2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9CF5A91-D036-497A-92B1-11A23416EE4A}" type="pres">
      <dgm:prSet presAssocID="{00106D70-E4C6-445B-BB84-459B88F3CD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32B0A-B98C-4072-9964-1EB285DA4D0D}" type="pres">
      <dgm:prSet presAssocID="{DAFB853C-A6E1-435E-939A-5406A68E17D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D1CE4C0-8AC1-4B24-B6A4-DCF2FBB341F3}" type="pres">
      <dgm:prSet presAssocID="{DAFB853C-A6E1-435E-939A-5406A68E17D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523D92E-794D-4C62-B924-1ED978853709}" type="pres">
      <dgm:prSet presAssocID="{CD54F3BC-575F-4E82-9460-2A5FEF2212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FEE61-DF14-4BAB-94BC-CEA7C09FB479}" type="pres">
      <dgm:prSet presAssocID="{89105616-6FCD-441D-A1F3-EDC8A2927CA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0B46D80-A570-4361-8CBB-67E7A97D9F5D}" type="pres">
      <dgm:prSet presAssocID="{89105616-6FCD-441D-A1F3-EDC8A2927CA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6BF6ABB-C350-4390-9A5C-371B0901C9BD}" type="presOf" srcId="{DAFB853C-A6E1-435E-939A-5406A68E17D2}" destId="{DD1CE4C0-8AC1-4B24-B6A4-DCF2FBB341F3}" srcOrd="1" destOrd="0" presId="urn:microsoft.com/office/officeart/2005/8/layout/cycle7"/>
    <dgm:cxn modelId="{8296D826-C40F-4865-B0AF-30594958694A}" srcId="{B0316FE3-C323-472B-8304-20A965C7F2D2}" destId="{00106D70-E4C6-445B-BB84-459B88F3CD46}" srcOrd="1" destOrd="0" parTransId="{B72D07C5-6962-4CB3-84B7-27AF8DAE6004}" sibTransId="{DAFB853C-A6E1-435E-939A-5406A68E17D2}"/>
    <dgm:cxn modelId="{7791B8F7-2B87-439D-8FE4-7727C4A6D6EF}" srcId="{B0316FE3-C323-472B-8304-20A965C7F2D2}" destId="{8EC2300C-8B1F-4F2D-9DA8-B12B121D41AE}" srcOrd="0" destOrd="0" parTransId="{3D8E98B5-50FE-423A-9FDD-798EA17D1154}" sibTransId="{4D018F72-A2CD-42A4-A25E-3B61C3DDFA22}"/>
    <dgm:cxn modelId="{BC143A31-9D20-4E41-AF2D-5B1018CD3362}" type="presOf" srcId="{4D018F72-A2CD-42A4-A25E-3B61C3DDFA22}" destId="{EB56A8C4-FEFA-499E-B2FD-495D756176D5}" srcOrd="1" destOrd="0" presId="urn:microsoft.com/office/officeart/2005/8/layout/cycle7"/>
    <dgm:cxn modelId="{F5669F44-4812-4305-A7BC-131FBDF880C8}" type="presOf" srcId="{4D018F72-A2CD-42A4-A25E-3B61C3DDFA22}" destId="{8038AB2E-3B20-4780-A972-8316D01ED695}" srcOrd="0" destOrd="0" presId="urn:microsoft.com/office/officeart/2005/8/layout/cycle7"/>
    <dgm:cxn modelId="{D8109A92-9D86-4EE1-ACA5-4A36BCFA66EA}" type="presOf" srcId="{B0316FE3-C323-472B-8304-20A965C7F2D2}" destId="{8DADDCBE-D044-4A61-B3F6-A106D78FEBFC}" srcOrd="0" destOrd="0" presId="urn:microsoft.com/office/officeart/2005/8/layout/cycle7"/>
    <dgm:cxn modelId="{3077803E-8691-41EC-9450-F0B49717BB36}" type="presOf" srcId="{CD54F3BC-575F-4E82-9460-2A5FEF221256}" destId="{B523D92E-794D-4C62-B924-1ED978853709}" srcOrd="0" destOrd="0" presId="urn:microsoft.com/office/officeart/2005/8/layout/cycle7"/>
    <dgm:cxn modelId="{883F1DBE-C63A-44CA-8BF9-AD9291F7BD94}" type="presOf" srcId="{DAFB853C-A6E1-435E-939A-5406A68E17D2}" destId="{DC232B0A-B98C-4072-9964-1EB285DA4D0D}" srcOrd="0" destOrd="0" presId="urn:microsoft.com/office/officeart/2005/8/layout/cycle7"/>
    <dgm:cxn modelId="{18809B88-08A9-492D-BE6B-257CCD0CDDE5}" srcId="{B0316FE3-C323-472B-8304-20A965C7F2D2}" destId="{CD54F3BC-575F-4E82-9460-2A5FEF221256}" srcOrd="2" destOrd="0" parTransId="{27CE9F6F-4801-4CF6-B8DB-D3D19406102F}" sibTransId="{89105616-6FCD-441D-A1F3-EDC8A2927CA4}"/>
    <dgm:cxn modelId="{B770D1DB-AB6C-4940-AAFC-FE66333FC509}" type="presOf" srcId="{89105616-6FCD-441D-A1F3-EDC8A2927CA4}" destId="{EC3FEE61-DF14-4BAB-94BC-CEA7C09FB479}" srcOrd="0" destOrd="0" presId="urn:microsoft.com/office/officeart/2005/8/layout/cycle7"/>
    <dgm:cxn modelId="{27C95C8B-E93E-4AE2-B506-DEBE6A434BFE}" type="presOf" srcId="{8EC2300C-8B1F-4F2D-9DA8-B12B121D41AE}" destId="{6BC01C3B-AC7D-45C7-8380-67215E903505}" srcOrd="0" destOrd="0" presId="urn:microsoft.com/office/officeart/2005/8/layout/cycle7"/>
    <dgm:cxn modelId="{CCCE14CF-CCEA-4BE4-9232-FF0A87BFE4C6}" type="presOf" srcId="{00106D70-E4C6-445B-BB84-459B88F3CD46}" destId="{F9CF5A91-D036-497A-92B1-11A23416EE4A}" srcOrd="0" destOrd="0" presId="urn:microsoft.com/office/officeart/2005/8/layout/cycle7"/>
    <dgm:cxn modelId="{D1B05D39-87EA-41F7-AE93-22E5C282E9BC}" type="presOf" srcId="{89105616-6FCD-441D-A1F3-EDC8A2927CA4}" destId="{E0B46D80-A570-4361-8CBB-67E7A97D9F5D}" srcOrd="1" destOrd="0" presId="urn:microsoft.com/office/officeart/2005/8/layout/cycle7"/>
    <dgm:cxn modelId="{1E68114E-584C-47CE-93DA-9C28995F0893}" type="presParOf" srcId="{8DADDCBE-D044-4A61-B3F6-A106D78FEBFC}" destId="{6BC01C3B-AC7D-45C7-8380-67215E903505}" srcOrd="0" destOrd="0" presId="urn:microsoft.com/office/officeart/2005/8/layout/cycle7"/>
    <dgm:cxn modelId="{2DEDAFEB-19BA-4B38-8820-975311CDBFEF}" type="presParOf" srcId="{8DADDCBE-D044-4A61-B3F6-A106D78FEBFC}" destId="{8038AB2E-3B20-4780-A972-8316D01ED695}" srcOrd="1" destOrd="0" presId="urn:microsoft.com/office/officeart/2005/8/layout/cycle7"/>
    <dgm:cxn modelId="{CC65395B-5539-4A75-9ECE-28D5EBF068E9}" type="presParOf" srcId="{8038AB2E-3B20-4780-A972-8316D01ED695}" destId="{EB56A8C4-FEFA-499E-B2FD-495D756176D5}" srcOrd="0" destOrd="0" presId="urn:microsoft.com/office/officeart/2005/8/layout/cycle7"/>
    <dgm:cxn modelId="{DAB27F20-6003-4B08-BE33-973EA82672FF}" type="presParOf" srcId="{8DADDCBE-D044-4A61-B3F6-A106D78FEBFC}" destId="{F9CF5A91-D036-497A-92B1-11A23416EE4A}" srcOrd="2" destOrd="0" presId="urn:microsoft.com/office/officeart/2005/8/layout/cycle7"/>
    <dgm:cxn modelId="{23511C96-86E2-4FA4-80F9-6524379A6B01}" type="presParOf" srcId="{8DADDCBE-D044-4A61-B3F6-A106D78FEBFC}" destId="{DC232B0A-B98C-4072-9964-1EB285DA4D0D}" srcOrd="3" destOrd="0" presId="urn:microsoft.com/office/officeart/2005/8/layout/cycle7"/>
    <dgm:cxn modelId="{B7A1BC24-CEB1-491E-BF43-978BDB98D498}" type="presParOf" srcId="{DC232B0A-B98C-4072-9964-1EB285DA4D0D}" destId="{DD1CE4C0-8AC1-4B24-B6A4-DCF2FBB341F3}" srcOrd="0" destOrd="0" presId="urn:microsoft.com/office/officeart/2005/8/layout/cycle7"/>
    <dgm:cxn modelId="{83D08595-6C01-40A4-9D81-37CBD4E15550}" type="presParOf" srcId="{8DADDCBE-D044-4A61-B3F6-A106D78FEBFC}" destId="{B523D92E-794D-4C62-B924-1ED978853709}" srcOrd="4" destOrd="0" presId="urn:microsoft.com/office/officeart/2005/8/layout/cycle7"/>
    <dgm:cxn modelId="{C99B19CB-818C-47F9-9261-131897D9B07C}" type="presParOf" srcId="{8DADDCBE-D044-4A61-B3F6-A106D78FEBFC}" destId="{EC3FEE61-DF14-4BAB-94BC-CEA7C09FB479}" srcOrd="5" destOrd="0" presId="urn:microsoft.com/office/officeart/2005/8/layout/cycle7"/>
    <dgm:cxn modelId="{32C50824-1034-4654-A8A8-0DF391092994}" type="presParOf" srcId="{EC3FEE61-DF14-4BAB-94BC-CEA7C09FB479}" destId="{E0B46D80-A570-4361-8CBB-67E7A97D9F5D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BE252-9FB9-4D35-8BCA-DAF40E4C525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4CB8364-B84E-4C0D-9099-80C8C0784448}">
      <dgm:prSet phldrT="[Текст]" custT="1"/>
      <dgm:spPr/>
      <dgm:t>
        <a:bodyPr/>
        <a:lstStyle/>
        <a:p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они используются для достижения одних и тех же коммуникативных целей;</a:t>
          </a:r>
          <a:endParaRPr lang="ru-RU" dirty="0">
            <a:solidFill>
              <a:schemeClr val="bg1"/>
            </a:solidFill>
          </a:endParaRPr>
        </a:p>
      </dgm:t>
    </dgm:pt>
    <dgm:pt modelId="{0D1F90E0-4A3B-449E-BFDF-B59E1B8FCD9D}" type="parTrans" cxnId="{2DB870F7-A650-4E0A-AB87-5B79021BB466}">
      <dgm:prSet/>
      <dgm:spPr/>
      <dgm:t>
        <a:bodyPr/>
        <a:lstStyle/>
        <a:p>
          <a:endParaRPr lang="ru-RU"/>
        </a:p>
      </dgm:t>
    </dgm:pt>
    <dgm:pt modelId="{5207E98E-1E8F-4B51-882E-6FCFA5DB8E55}" type="sibTrans" cxnId="{2DB870F7-A650-4E0A-AB87-5B79021BB466}">
      <dgm:prSet/>
      <dgm:spPr/>
      <dgm:t>
        <a:bodyPr/>
        <a:lstStyle/>
        <a:p>
          <a:endParaRPr lang="ru-RU"/>
        </a:p>
      </dgm:t>
    </dgm:pt>
    <dgm:pt modelId="{09325101-19F6-4484-A6EA-2507E1D2870A}">
      <dgm:prSet phldrT="[Текст]" custT="1"/>
      <dgm:spPr/>
      <dgm:t>
        <a:bodyPr/>
        <a:lstStyle/>
        <a:p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уровень развития вербальных навыков связан с невербальным поведением человека</a:t>
          </a:r>
          <a:r>
            <a: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106B268A-C2AC-490C-B448-2460D7BB9FDC}" type="parTrans" cxnId="{5D1B7F49-FC5F-490D-94E7-570B0C9DC88A}">
      <dgm:prSet/>
      <dgm:spPr/>
      <dgm:t>
        <a:bodyPr/>
        <a:lstStyle/>
        <a:p>
          <a:endParaRPr lang="ru-RU"/>
        </a:p>
      </dgm:t>
    </dgm:pt>
    <dgm:pt modelId="{97ECE6E9-2283-4A17-A50F-967F0C139676}" type="sibTrans" cxnId="{5D1B7F49-FC5F-490D-94E7-570B0C9DC88A}">
      <dgm:prSet/>
      <dgm:spPr/>
      <dgm:t>
        <a:bodyPr/>
        <a:lstStyle/>
        <a:p>
          <a:endParaRPr lang="ru-RU"/>
        </a:p>
      </dgm:t>
    </dgm:pt>
    <dgm:pt modelId="{0602089B-BDF5-4C17-8E3B-B411E1CE3B7B}">
      <dgm:prSet phldrT="[Текст]" custT="1"/>
      <dgm:spPr/>
      <dgm:t>
        <a:bodyPr/>
        <a:lstStyle/>
        <a:p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интенсивность невербальной коммуникации со­ответствует интенсивности вербальной</a:t>
          </a:r>
          <a:r>
            <a: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</a:t>
          </a:r>
          <a:endParaRPr lang="ru-RU" dirty="0">
            <a:solidFill>
              <a:schemeClr val="bg1"/>
            </a:solidFill>
          </a:endParaRPr>
        </a:p>
      </dgm:t>
    </dgm:pt>
    <dgm:pt modelId="{8E3BFA25-1AEA-4AA3-BD36-CA67F3A5FADC}" type="parTrans" cxnId="{0E82B978-ECF5-4D5F-A90B-FC802DFB54A0}">
      <dgm:prSet/>
      <dgm:spPr/>
      <dgm:t>
        <a:bodyPr/>
        <a:lstStyle/>
        <a:p>
          <a:endParaRPr lang="ru-RU"/>
        </a:p>
      </dgm:t>
    </dgm:pt>
    <dgm:pt modelId="{A65B5017-F25C-4F8B-8B5A-B64343526604}" type="sibTrans" cxnId="{0E82B978-ECF5-4D5F-A90B-FC802DFB54A0}">
      <dgm:prSet/>
      <dgm:spPr/>
      <dgm:t>
        <a:bodyPr/>
        <a:lstStyle/>
        <a:p>
          <a:endParaRPr lang="ru-RU"/>
        </a:p>
      </dgm:t>
    </dgm:pt>
    <dgm:pt modelId="{C98779C5-2B8B-4E55-B028-BD2B0CEEEAEA}" type="pres">
      <dgm:prSet presAssocID="{592BE252-9FB9-4D35-8BCA-DAF40E4C5259}" presName="linearFlow" presStyleCnt="0">
        <dgm:presLayoutVars>
          <dgm:dir/>
          <dgm:resizeHandles val="exact"/>
        </dgm:presLayoutVars>
      </dgm:prSet>
      <dgm:spPr/>
    </dgm:pt>
    <dgm:pt modelId="{1C9A54E5-B499-4E27-8964-0C24F0977FDE}" type="pres">
      <dgm:prSet presAssocID="{C4CB8364-B84E-4C0D-9099-80C8C0784448}" presName="composite" presStyleCnt="0"/>
      <dgm:spPr/>
    </dgm:pt>
    <dgm:pt modelId="{D18F19A3-228E-4B63-9245-9B9ADCA913D0}" type="pres">
      <dgm:prSet presAssocID="{C4CB8364-B84E-4C0D-9099-80C8C0784448}" presName="imgShp" presStyleLbl="fgImgPlace1" presStyleIdx="0" presStyleCnt="3" custLinFactNeighborX="-4696" custLinFactNeighborY="-6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72F644-52A5-4BF3-B428-DF04B6465017}" type="pres">
      <dgm:prSet presAssocID="{C4CB8364-B84E-4C0D-9099-80C8C078444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9F177-62AE-4B43-B3C2-750060A69E56}" type="pres">
      <dgm:prSet presAssocID="{5207E98E-1E8F-4B51-882E-6FCFA5DB8E55}" presName="spacing" presStyleCnt="0"/>
      <dgm:spPr/>
    </dgm:pt>
    <dgm:pt modelId="{73A127DE-9292-4788-A215-E79A3E39C5F9}" type="pres">
      <dgm:prSet presAssocID="{09325101-19F6-4484-A6EA-2507E1D2870A}" presName="composite" presStyleCnt="0"/>
      <dgm:spPr/>
    </dgm:pt>
    <dgm:pt modelId="{B40FB4D7-A931-47DE-A22E-89B3330F0B0E}" type="pres">
      <dgm:prSet presAssocID="{09325101-19F6-4484-A6EA-2507E1D2870A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84FB54-1BDF-4281-B7CB-02CA2A59901E}" type="pres">
      <dgm:prSet presAssocID="{09325101-19F6-4484-A6EA-2507E1D2870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E7E38-60CD-426B-85D6-C4AE93C66454}" type="pres">
      <dgm:prSet presAssocID="{97ECE6E9-2283-4A17-A50F-967F0C139676}" presName="spacing" presStyleCnt="0"/>
      <dgm:spPr/>
    </dgm:pt>
    <dgm:pt modelId="{8770FD82-3C6A-4857-B1BF-E6F789C3EACC}" type="pres">
      <dgm:prSet presAssocID="{0602089B-BDF5-4C17-8E3B-B411E1CE3B7B}" presName="composite" presStyleCnt="0"/>
      <dgm:spPr/>
    </dgm:pt>
    <dgm:pt modelId="{7D5FF6C7-D3BA-4D44-87EA-AF80402AB551}" type="pres">
      <dgm:prSet presAssocID="{0602089B-BDF5-4C17-8E3B-B411E1CE3B7B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897502-843B-428F-B8F2-9D366C452154}" type="pres">
      <dgm:prSet presAssocID="{0602089B-BDF5-4C17-8E3B-B411E1CE3B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870F7-A650-4E0A-AB87-5B79021BB466}" srcId="{592BE252-9FB9-4D35-8BCA-DAF40E4C5259}" destId="{C4CB8364-B84E-4C0D-9099-80C8C0784448}" srcOrd="0" destOrd="0" parTransId="{0D1F90E0-4A3B-449E-BFDF-B59E1B8FCD9D}" sibTransId="{5207E98E-1E8F-4B51-882E-6FCFA5DB8E55}"/>
    <dgm:cxn modelId="{60F7804E-9B14-4885-AF2C-3249950A8955}" type="presOf" srcId="{592BE252-9FB9-4D35-8BCA-DAF40E4C5259}" destId="{C98779C5-2B8B-4E55-B028-BD2B0CEEEAEA}" srcOrd="0" destOrd="0" presId="urn:microsoft.com/office/officeart/2005/8/layout/vList3"/>
    <dgm:cxn modelId="{5D1B7F49-FC5F-490D-94E7-570B0C9DC88A}" srcId="{592BE252-9FB9-4D35-8BCA-DAF40E4C5259}" destId="{09325101-19F6-4484-A6EA-2507E1D2870A}" srcOrd="1" destOrd="0" parTransId="{106B268A-C2AC-490C-B448-2460D7BB9FDC}" sibTransId="{97ECE6E9-2283-4A17-A50F-967F0C139676}"/>
    <dgm:cxn modelId="{485C2B95-9723-418E-B351-01FFB0294548}" type="presOf" srcId="{C4CB8364-B84E-4C0D-9099-80C8C0784448}" destId="{0572F644-52A5-4BF3-B428-DF04B6465017}" srcOrd="0" destOrd="0" presId="urn:microsoft.com/office/officeart/2005/8/layout/vList3"/>
    <dgm:cxn modelId="{0E82B978-ECF5-4D5F-A90B-FC802DFB54A0}" srcId="{592BE252-9FB9-4D35-8BCA-DAF40E4C5259}" destId="{0602089B-BDF5-4C17-8E3B-B411E1CE3B7B}" srcOrd="2" destOrd="0" parTransId="{8E3BFA25-1AEA-4AA3-BD36-CA67F3A5FADC}" sibTransId="{A65B5017-F25C-4F8B-8B5A-B64343526604}"/>
    <dgm:cxn modelId="{4AAC1B16-2464-4DF4-89A8-E2EAD8371DE4}" type="presOf" srcId="{0602089B-BDF5-4C17-8E3B-B411E1CE3B7B}" destId="{8B897502-843B-428F-B8F2-9D366C452154}" srcOrd="0" destOrd="0" presId="urn:microsoft.com/office/officeart/2005/8/layout/vList3"/>
    <dgm:cxn modelId="{1ABFCD16-2E8F-4B22-BF4D-845EC767BC13}" type="presOf" srcId="{09325101-19F6-4484-A6EA-2507E1D2870A}" destId="{7884FB54-1BDF-4281-B7CB-02CA2A59901E}" srcOrd="0" destOrd="0" presId="urn:microsoft.com/office/officeart/2005/8/layout/vList3"/>
    <dgm:cxn modelId="{44F086C2-C04B-4CFF-8218-2A8676CA9BB8}" type="presParOf" srcId="{C98779C5-2B8B-4E55-B028-BD2B0CEEEAEA}" destId="{1C9A54E5-B499-4E27-8964-0C24F0977FDE}" srcOrd="0" destOrd="0" presId="urn:microsoft.com/office/officeart/2005/8/layout/vList3"/>
    <dgm:cxn modelId="{BDA6F9E8-DFBB-4CF7-91D3-B24BE5E33042}" type="presParOf" srcId="{1C9A54E5-B499-4E27-8964-0C24F0977FDE}" destId="{D18F19A3-228E-4B63-9245-9B9ADCA913D0}" srcOrd="0" destOrd="0" presId="urn:microsoft.com/office/officeart/2005/8/layout/vList3"/>
    <dgm:cxn modelId="{CBAA6FD5-A3E8-4B07-8F1B-B03ABEC157B6}" type="presParOf" srcId="{1C9A54E5-B499-4E27-8964-0C24F0977FDE}" destId="{0572F644-52A5-4BF3-B428-DF04B6465017}" srcOrd="1" destOrd="0" presId="urn:microsoft.com/office/officeart/2005/8/layout/vList3"/>
    <dgm:cxn modelId="{ADAFAD55-6A0B-4A39-A18D-14D74ED40144}" type="presParOf" srcId="{C98779C5-2B8B-4E55-B028-BD2B0CEEEAEA}" destId="{6879F177-62AE-4B43-B3C2-750060A69E56}" srcOrd="1" destOrd="0" presId="urn:microsoft.com/office/officeart/2005/8/layout/vList3"/>
    <dgm:cxn modelId="{12E0722A-1159-4DC7-895C-0D212733EBA4}" type="presParOf" srcId="{C98779C5-2B8B-4E55-B028-BD2B0CEEEAEA}" destId="{73A127DE-9292-4788-A215-E79A3E39C5F9}" srcOrd="2" destOrd="0" presId="urn:microsoft.com/office/officeart/2005/8/layout/vList3"/>
    <dgm:cxn modelId="{C80D706B-500D-424F-A3FA-8F170A3B91DB}" type="presParOf" srcId="{73A127DE-9292-4788-A215-E79A3E39C5F9}" destId="{B40FB4D7-A931-47DE-A22E-89B3330F0B0E}" srcOrd="0" destOrd="0" presId="urn:microsoft.com/office/officeart/2005/8/layout/vList3"/>
    <dgm:cxn modelId="{5659B27D-6176-4881-A725-C1F29EEDB9D0}" type="presParOf" srcId="{73A127DE-9292-4788-A215-E79A3E39C5F9}" destId="{7884FB54-1BDF-4281-B7CB-02CA2A59901E}" srcOrd="1" destOrd="0" presId="urn:microsoft.com/office/officeart/2005/8/layout/vList3"/>
    <dgm:cxn modelId="{C5906A65-A6B8-4195-90E1-426917A629A4}" type="presParOf" srcId="{C98779C5-2B8B-4E55-B028-BD2B0CEEEAEA}" destId="{40AE7E38-60CD-426B-85D6-C4AE93C66454}" srcOrd="3" destOrd="0" presId="urn:microsoft.com/office/officeart/2005/8/layout/vList3"/>
    <dgm:cxn modelId="{C8950F56-E1B9-48F7-98A4-F55AC464B93E}" type="presParOf" srcId="{C98779C5-2B8B-4E55-B028-BD2B0CEEEAEA}" destId="{8770FD82-3C6A-4857-B1BF-E6F789C3EACC}" srcOrd="4" destOrd="0" presId="urn:microsoft.com/office/officeart/2005/8/layout/vList3"/>
    <dgm:cxn modelId="{313BA82F-5CFC-4322-BF66-E53D7A449896}" type="presParOf" srcId="{8770FD82-3C6A-4857-B1BF-E6F789C3EACC}" destId="{7D5FF6C7-D3BA-4D44-87EA-AF80402AB551}" srcOrd="0" destOrd="0" presId="urn:microsoft.com/office/officeart/2005/8/layout/vList3"/>
    <dgm:cxn modelId="{FC006BC0-57F3-4AF1-BD66-A6ECB3447B01}" type="presParOf" srcId="{8770FD82-3C6A-4857-B1BF-E6F789C3EACC}" destId="{8B897502-843B-428F-B8F2-9D366C452154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6424E-15A1-4B23-BF61-6084D1F4E083}">
      <dsp:nvSpPr>
        <dsp:cNvPr id="0" name=""/>
        <dsp:cNvSpPr/>
      </dsp:nvSpPr>
      <dsp:spPr>
        <a:xfrm>
          <a:off x="2448292" y="144014"/>
          <a:ext cx="2066314" cy="20663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Каналы восприятия и передачи информации</a:t>
          </a:r>
          <a:endParaRPr lang="ru-RU" sz="1800" kern="1200" dirty="0"/>
        </a:p>
      </dsp:txBody>
      <dsp:txXfrm>
        <a:off x="2448292" y="144014"/>
        <a:ext cx="2066314" cy="2066314"/>
      </dsp:txXfrm>
    </dsp:sp>
    <dsp:sp modelId="{B6329045-C5D2-47A2-BBCD-EFC1B3FF63A2}">
      <dsp:nvSpPr>
        <dsp:cNvPr id="0" name=""/>
        <dsp:cNvSpPr/>
      </dsp:nvSpPr>
      <dsp:spPr>
        <a:xfrm rot="7848749">
          <a:off x="535441" y="2757597"/>
          <a:ext cx="2611732" cy="58889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79818-6B5A-4230-AFB6-D657E185AA02}">
      <dsp:nvSpPr>
        <dsp:cNvPr id="0" name=""/>
        <dsp:cNvSpPr/>
      </dsp:nvSpPr>
      <dsp:spPr>
        <a:xfrm>
          <a:off x="0" y="3249709"/>
          <a:ext cx="1962998" cy="1570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Аудиальный (доминирует слух)</a:t>
          </a:r>
          <a:endParaRPr lang="ru-RU" sz="1800" kern="1200" dirty="0"/>
        </a:p>
      </dsp:txBody>
      <dsp:txXfrm>
        <a:off x="0" y="3249709"/>
        <a:ext cx="1962998" cy="1570399"/>
      </dsp:txXfrm>
    </dsp:sp>
    <dsp:sp modelId="{F17E0392-F4DF-4D7C-8991-997CD86C39DF}">
      <dsp:nvSpPr>
        <dsp:cNvPr id="0" name=""/>
        <dsp:cNvSpPr/>
      </dsp:nvSpPr>
      <dsp:spPr>
        <a:xfrm rot="5262209">
          <a:off x="2698258" y="2877960"/>
          <a:ext cx="1726412" cy="58889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4839731"/>
            <a:satOff val="1619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6DB7-2A10-4BAF-9270-9B3D9C82B88A}">
      <dsp:nvSpPr>
        <dsp:cNvPr id="0" name=""/>
        <dsp:cNvSpPr/>
      </dsp:nvSpPr>
      <dsp:spPr>
        <a:xfrm>
          <a:off x="2614555" y="3249724"/>
          <a:ext cx="1962998" cy="1570399"/>
        </a:xfrm>
        <a:prstGeom prst="roundRect">
          <a:avLst>
            <a:gd name="adj" fmla="val 10000"/>
          </a:avLst>
        </a:prstGeom>
        <a:solidFill>
          <a:schemeClr val="accent3">
            <a:hueOff val="-4839731"/>
            <a:satOff val="1619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Визуальный (доминирует зрение)</a:t>
          </a:r>
          <a:endParaRPr lang="ru-RU" sz="1800" kern="1200" dirty="0"/>
        </a:p>
      </dsp:txBody>
      <dsp:txXfrm>
        <a:off x="2614555" y="3249724"/>
        <a:ext cx="1962998" cy="1570399"/>
      </dsp:txXfrm>
    </dsp:sp>
    <dsp:sp modelId="{2549B528-61A8-4846-AD9C-C71728A9CEA1}">
      <dsp:nvSpPr>
        <dsp:cNvPr id="0" name=""/>
        <dsp:cNvSpPr/>
      </dsp:nvSpPr>
      <dsp:spPr>
        <a:xfrm rot="2866285">
          <a:off x="3842410" y="2751649"/>
          <a:ext cx="2670758" cy="58889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57F4-E33E-4AE1-BBCD-8A0B5EDD006E}">
      <dsp:nvSpPr>
        <dsp:cNvPr id="0" name=""/>
        <dsp:cNvSpPr/>
      </dsp:nvSpPr>
      <dsp:spPr>
        <a:xfrm>
          <a:off x="5093785" y="3249707"/>
          <a:ext cx="1962998" cy="1570399"/>
        </a:xfrm>
        <a:prstGeom prst="roundRect">
          <a:avLst>
            <a:gd name="adj" fmla="val 10000"/>
          </a:avLst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Кинестетический (доминирует ощущение)</a:t>
          </a:r>
          <a:endParaRPr lang="ru-RU" sz="1800" kern="1200" dirty="0"/>
        </a:p>
      </dsp:txBody>
      <dsp:txXfrm>
        <a:off x="5093785" y="3249707"/>
        <a:ext cx="1962998" cy="15703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C01C3B-AC7D-45C7-8380-67215E903505}">
      <dsp:nvSpPr>
        <dsp:cNvPr id="0" name=""/>
        <dsp:cNvSpPr/>
      </dsp:nvSpPr>
      <dsp:spPr>
        <a:xfrm>
          <a:off x="1587264" y="937"/>
          <a:ext cx="1673670" cy="8368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Коммуникация </a:t>
          </a:r>
          <a:endParaRPr lang="ru-RU" sz="1700" kern="1200" dirty="0"/>
        </a:p>
      </dsp:txBody>
      <dsp:txXfrm>
        <a:off x="1587264" y="937"/>
        <a:ext cx="1673670" cy="836835"/>
      </dsp:txXfrm>
    </dsp:sp>
    <dsp:sp modelId="{8038AB2E-3B20-4780-A972-8316D01ED695}">
      <dsp:nvSpPr>
        <dsp:cNvPr id="0" name=""/>
        <dsp:cNvSpPr/>
      </dsp:nvSpPr>
      <dsp:spPr>
        <a:xfrm rot="3600000">
          <a:off x="2679015" y="1469620"/>
          <a:ext cx="872012" cy="2928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3600000">
        <a:off x="2679015" y="1469620"/>
        <a:ext cx="872012" cy="292892"/>
      </dsp:txXfrm>
    </dsp:sp>
    <dsp:sp modelId="{F9CF5A91-D036-497A-92B1-11A23416EE4A}">
      <dsp:nvSpPr>
        <dsp:cNvPr id="0" name=""/>
        <dsp:cNvSpPr/>
      </dsp:nvSpPr>
      <dsp:spPr>
        <a:xfrm>
          <a:off x="2969107" y="2394359"/>
          <a:ext cx="1673670" cy="836835"/>
        </a:xfrm>
        <a:prstGeom prst="roundRect">
          <a:avLst>
            <a:gd name="adj" fmla="val 1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невербальная</a:t>
          </a:r>
          <a:endParaRPr lang="ru-RU" sz="1700" kern="1200" dirty="0"/>
        </a:p>
      </dsp:txBody>
      <dsp:txXfrm>
        <a:off x="2969107" y="2394359"/>
        <a:ext cx="1673670" cy="836835"/>
      </dsp:txXfrm>
    </dsp:sp>
    <dsp:sp modelId="{DC232B0A-B98C-4072-9964-1EB285DA4D0D}">
      <dsp:nvSpPr>
        <dsp:cNvPr id="0" name=""/>
        <dsp:cNvSpPr/>
      </dsp:nvSpPr>
      <dsp:spPr>
        <a:xfrm rot="10800000">
          <a:off x="1988093" y="2666331"/>
          <a:ext cx="872012" cy="2928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88093" y="2666331"/>
        <a:ext cx="872012" cy="292892"/>
      </dsp:txXfrm>
    </dsp:sp>
    <dsp:sp modelId="{B523D92E-794D-4C62-B924-1ED978853709}">
      <dsp:nvSpPr>
        <dsp:cNvPr id="0" name=""/>
        <dsp:cNvSpPr/>
      </dsp:nvSpPr>
      <dsp:spPr>
        <a:xfrm>
          <a:off x="205421" y="2394359"/>
          <a:ext cx="1673670" cy="836835"/>
        </a:xfrm>
        <a:prstGeom prst="roundRect">
          <a:avLst>
            <a:gd name="adj" fmla="val 1000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Вербальная </a:t>
          </a:r>
          <a:endParaRPr lang="ru-RU" sz="1700" kern="1200" dirty="0"/>
        </a:p>
      </dsp:txBody>
      <dsp:txXfrm>
        <a:off x="205421" y="2394359"/>
        <a:ext cx="1673670" cy="836835"/>
      </dsp:txXfrm>
    </dsp:sp>
    <dsp:sp modelId="{EC3FEE61-DF14-4BAB-94BC-CEA7C09FB479}">
      <dsp:nvSpPr>
        <dsp:cNvPr id="0" name=""/>
        <dsp:cNvSpPr/>
      </dsp:nvSpPr>
      <dsp:spPr>
        <a:xfrm rot="18000000">
          <a:off x="1297172" y="1469620"/>
          <a:ext cx="872012" cy="29289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000000">
        <a:off x="1297172" y="1469620"/>
        <a:ext cx="872012" cy="2928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72F644-52A5-4BF3-B428-DF04B6465017}">
      <dsp:nvSpPr>
        <dsp:cNvPr id="0" name=""/>
        <dsp:cNvSpPr/>
      </dsp:nvSpPr>
      <dsp:spPr>
        <a:xfrm rot="10800000">
          <a:off x="1433461" y="551"/>
          <a:ext cx="4788532" cy="909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9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они используются для достижения одних и тех же коммуникативных целей;</a:t>
          </a:r>
          <a:endParaRPr lang="ru-RU" dirty="0">
            <a:solidFill>
              <a:schemeClr val="bg1"/>
            </a:solidFill>
          </a:endParaRPr>
        </a:p>
      </dsp:txBody>
      <dsp:txXfrm rot="10800000">
        <a:off x="1433461" y="551"/>
        <a:ext cx="4788532" cy="909311"/>
      </dsp:txXfrm>
    </dsp:sp>
    <dsp:sp modelId="{D18F19A3-228E-4B63-9245-9B9ADCA913D0}">
      <dsp:nvSpPr>
        <dsp:cNvPr id="0" name=""/>
        <dsp:cNvSpPr/>
      </dsp:nvSpPr>
      <dsp:spPr>
        <a:xfrm>
          <a:off x="936104" y="0"/>
          <a:ext cx="909311" cy="9093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4FB54-1BDF-4281-B7CB-02CA2A59901E}">
      <dsp:nvSpPr>
        <dsp:cNvPr id="0" name=""/>
        <dsp:cNvSpPr/>
      </dsp:nvSpPr>
      <dsp:spPr>
        <a:xfrm rot="10800000">
          <a:off x="1433461" y="1181299"/>
          <a:ext cx="4788532" cy="909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9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уровень развития вербальных навыков связан с невербальным поведением человека</a:t>
          </a:r>
          <a:r>
            <a: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;</a:t>
          </a:r>
          <a:endParaRPr lang="ru-RU" dirty="0">
            <a:solidFill>
              <a:schemeClr val="bg1"/>
            </a:solidFill>
          </a:endParaRPr>
        </a:p>
      </dsp:txBody>
      <dsp:txXfrm rot="10800000">
        <a:off x="1433461" y="1181299"/>
        <a:ext cx="4788532" cy="909311"/>
      </dsp:txXfrm>
    </dsp:sp>
    <dsp:sp modelId="{B40FB4D7-A931-47DE-A22E-89B3330F0B0E}">
      <dsp:nvSpPr>
        <dsp:cNvPr id="0" name=""/>
        <dsp:cNvSpPr/>
      </dsp:nvSpPr>
      <dsp:spPr>
        <a:xfrm>
          <a:off x="978806" y="1181299"/>
          <a:ext cx="909311" cy="9093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97502-843B-428F-B8F2-9D366C452154}">
      <dsp:nvSpPr>
        <dsp:cNvPr id="0" name=""/>
        <dsp:cNvSpPr/>
      </dsp:nvSpPr>
      <dsp:spPr>
        <a:xfrm rot="10800000">
          <a:off x="1433461" y="2362047"/>
          <a:ext cx="4788532" cy="9093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98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интенсивность невербальной коммуникации со­ответствует интенсивности вербальной</a:t>
          </a:r>
          <a:r>
            <a: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.</a:t>
          </a:r>
          <a:endParaRPr lang="ru-RU" dirty="0">
            <a:solidFill>
              <a:schemeClr val="bg1"/>
            </a:solidFill>
          </a:endParaRPr>
        </a:p>
      </dsp:txBody>
      <dsp:txXfrm rot="10800000">
        <a:off x="1433461" y="2362047"/>
        <a:ext cx="4788532" cy="909311"/>
      </dsp:txXfrm>
    </dsp:sp>
    <dsp:sp modelId="{7D5FF6C7-D3BA-4D44-87EA-AF80402AB551}">
      <dsp:nvSpPr>
        <dsp:cNvPr id="0" name=""/>
        <dsp:cNvSpPr/>
      </dsp:nvSpPr>
      <dsp:spPr>
        <a:xfrm>
          <a:off x="978806" y="2362047"/>
          <a:ext cx="909311" cy="9093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959360" cy="304376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259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Особенности </a:t>
            </a:r>
            <a:br>
              <a:rPr lang="ru-RU" i="1" dirty="0" smtClean="0">
                <a:solidFill>
                  <a:srgbClr val="FF259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i="1" dirty="0" smtClean="0">
                <a:solidFill>
                  <a:srgbClr val="FF259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вербальной и невербальной коммуникации.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589240"/>
            <a:ext cx="86044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384048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i="1" dirty="0" smtClean="0">
                <a:solidFill>
                  <a:srgbClr val="FF2592"/>
                </a:solidFill>
              </a:rPr>
              <a:t>У всякого нормального человека функционируют все три канала с преобладанием одной модальности.</a:t>
            </a:r>
            <a:endParaRPr lang="ru-RU" sz="2400" i="1" dirty="0">
              <a:solidFill>
                <a:srgbClr val="FF259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87624" y="260648"/>
          <a:ext cx="705678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2592"/>
                </a:solidFill>
              </a:rPr>
              <a:t>   </a:t>
            </a:r>
            <a:r>
              <a:rPr lang="ru-RU" sz="2800" i="1" dirty="0" smtClean="0">
                <a:solidFill>
                  <a:srgbClr val="FF2592"/>
                </a:solidFill>
              </a:rPr>
              <a:t>В процессе взаимодействия ведущую модальность можно определить по словам, которые наиболее часто употребляет человек в речи; по характерным жестам или движению глаз.</a:t>
            </a:r>
            <a:endParaRPr lang="ru-RU" sz="2800" dirty="0"/>
          </a:p>
        </p:txBody>
      </p:sp>
      <p:pic>
        <p:nvPicPr>
          <p:cNvPr id="4" name="Picture 4" descr="мода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567035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7"/>
            <a:ext cx="7467600" cy="302433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800" i="1" dirty="0" smtClean="0">
                <a:solidFill>
                  <a:srgbClr val="FF2592"/>
                </a:solidFill>
              </a:rPr>
              <a:t>Передача любой информации возможна лишь посредством знаков, точнее знаковых систем. </a:t>
            </a:r>
          </a:p>
          <a:p>
            <a:pPr algn="ctr">
              <a:buFontTx/>
              <a:buNone/>
            </a:pPr>
            <a:r>
              <a:rPr lang="ru-RU" sz="2800" i="1" dirty="0" smtClean="0">
                <a:solidFill>
                  <a:srgbClr val="FF2592"/>
                </a:solidFill>
              </a:rPr>
              <a:t>Существует несколько знаковых систем, которые используются в коммуникативном процессе.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95736" y="3140968"/>
          <a:ext cx="4848200" cy="323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Вербальная коммуникация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84048">
              <a:lnSpc>
                <a:spcPct val="80000"/>
              </a:lnSpc>
              <a:buNone/>
              <a:defRPr/>
            </a:pPr>
            <a:r>
              <a:rPr lang="ru-RU" sz="2800" i="1" dirty="0" smtClean="0">
                <a:solidFill>
                  <a:srgbClr val="FF2592"/>
                </a:solidFill>
              </a:rPr>
              <a:t>Вербальная коммуникация использует в качестве знаковой системы человеческую речь, естественный звуковой язык. </a:t>
            </a:r>
          </a:p>
          <a:p>
            <a:pPr indent="384048">
              <a:lnSpc>
                <a:spcPct val="80000"/>
              </a:lnSpc>
              <a:buNone/>
              <a:defRPr/>
            </a:pPr>
            <a:endParaRPr lang="ru-RU" sz="2800" i="1" dirty="0" smtClean="0">
              <a:solidFill>
                <a:srgbClr val="FF2592"/>
              </a:solidFill>
            </a:endParaRPr>
          </a:p>
          <a:p>
            <a:pPr indent="384048">
              <a:lnSpc>
                <a:spcPct val="80000"/>
              </a:lnSpc>
              <a:buNone/>
              <a:defRPr/>
            </a:pPr>
            <a:r>
              <a:rPr lang="ru-RU" sz="2800" i="1" dirty="0" smtClean="0">
                <a:solidFill>
                  <a:srgbClr val="FF2592"/>
                </a:solidFill>
              </a:rPr>
              <a:t>Речь является самым универсальным средством коммуникации, поскольку при передаче информации при помощи речи менее всего теряется смысл сообщения.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4" cy="172819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2592"/>
                </a:solidFill>
              </a:rPr>
              <a:t>К вербальным средствам коммуникации относятся письменная и устная речь, слушание и чтение. 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839376" cy="3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37321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solidFill>
                  <a:srgbClr val="FF2592"/>
                </a:solidFill>
              </a:rPr>
              <a:t>Устная и письменная речь участвуют в производстве текста (процесс передачи информации), а слушание и чтение – в восприятии текста, заложенной в нем информации.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Простая модель процесса обмена информацией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4" name="Picture 13" descr="b4-mdl-communic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381824" cy="316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29523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2592"/>
                </a:solidFill>
              </a:rPr>
              <a:t>          То как мы говорим, дает представление другому </a:t>
            </a:r>
            <a:r>
              <a:rPr lang="ru-RU" sz="2800" dirty="0" err="1" smtClean="0">
                <a:solidFill>
                  <a:srgbClr val="FF2592"/>
                </a:solidFill>
              </a:rPr>
              <a:t>коммуниканту</a:t>
            </a:r>
            <a:r>
              <a:rPr lang="ru-RU" sz="2800" dirty="0" smtClean="0">
                <a:solidFill>
                  <a:srgbClr val="FF2592"/>
                </a:solidFill>
              </a:rPr>
              <a:t>, о том, кем мы являемся.</a:t>
            </a:r>
            <a:br>
              <a:rPr lang="ru-RU" sz="2800" dirty="0" smtClean="0">
                <a:solidFill>
                  <a:srgbClr val="FF2592"/>
                </a:solidFill>
              </a:rPr>
            </a:br>
            <a:r>
              <a:rPr lang="en-US" sz="2800" dirty="0" smtClean="0">
                <a:solidFill>
                  <a:srgbClr val="FF2592"/>
                </a:solidFill>
              </a:rPr>
              <a:t>	</a:t>
            </a:r>
            <a:r>
              <a:rPr lang="ru-RU" sz="2800" dirty="0" smtClean="0">
                <a:solidFill>
                  <a:srgbClr val="FF2592"/>
                </a:solidFill>
              </a:rPr>
              <a:t>Можно даже переформулировать известную поговорку:</a:t>
            </a:r>
            <a:br>
              <a:rPr lang="ru-RU" sz="2800" dirty="0" smtClean="0">
                <a:solidFill>
                  <a:srgbClr val="FF2592"/>
                </a:solidFill>
              </a:rPr>
            </a:br>
            <a:r>
              <a:rPr lang="ru-RU" sz="2800" dirty="0" smtClean="0">
                <a:solidFill>
                  <a:srgbClr val="FF2592"/>
                </a:solidFill>
              </a:rPr>
              <a:t>	«Скажи мне, и я скажу, кто ты..»</a:t>
            </a:r>
            <a:endParaRPr lang="ru-RU" sz="2800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8"/>
            <a:ext cx="2771429" cy="35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Картинка 25 из 26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573016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F0"/>
                </a:solidFill>
              </a:rPr>
              <a:t>Невербальная коммуникация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7467600" cy="2404863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rgbClr val="FF2592"/>
                </a:solidFill>
              </a:rPr>
              <a:t>   Невербальное общение, более известное как язык поз и жестов, включает в себя все формы самовыражения человека, которые не опираются на слова.</a:t>
            </a:r>
          </a:p>
          <a:p>
            <a:endParaRPr lang="ru-RU" dirty="0"/>
          </a:p>
        </p:txBody>
      </p:sp>
      <p:pic>
        <p:nvPicPr>
          <p:cNvPr id="4" name="Picture 5" descr="DSC_01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15200" y="228600"/>
            <a:ext cx="1614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SC_01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267200"/>
            <a:ext cx="12239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_01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50692">
            <a:off x="1828800" y="4267200"/>
            <a:ext cx="1771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DSC_00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4114800"/>
            <a:ext cx="18018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SC_01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62574">
            <a:off x="5181600" y="4419600"/>
            <a:ext cx="1743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SC_017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34200" y="4038600"/>
            <a:ext cx="1947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B0F0"/>
                </a:solidFill>
              </a:rPr>
              <a:t>Почему невербальные сигналы так важны в общении?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2592"/>
                </a:solidFill>
              </a:rPr>
              <a:t>Около 70% информации человек воспринимает по зрительному каналу;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2592"/>
                </a:solidFill>
              </a:rPr>
              <a:t>Невербальные сигналы позволяют понять истинные чувства и мысли собеседника;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2592"/>
                </a:solidFill>
              </a:rPr>
              <a:t>Наше первое впечатление формируется под влиянием воздействия походки, выражения лица, взгляда, манеры держаться и т.д.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F2592"/>
                </a:solidFill>
              </a:rPr>
              <a:t>Невербальные сигналы спонтанны, бессознательны и всегда искренни.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u="sng" dirty="0" smtClean="0">
                <a:solidFill>
                  <a:srgbClr val="00B0F0"/>
                </a:solidFill>
              </a:rPr>
              <a:t>Интересные примеры невербальной коммуникации.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896"/>
            <a:ext cx="7467600" cy="3917032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ru-RU" sz="2800" i="1" dirty="0" smtClean="0">
                <a:solidFill>
                  <a:srgbClr val="FF2592"/>
                </a:solidFill>
              </a:rPr>
              <a:t>    Понять что в действительности происходит с человеком, не очень легко, но возможно.</a:t>
            </a:r>
            <a:r>
              <a:rPr lang="ru-RU" sz="2800" i="1" dirty="0" smtClean="0"/>
              <a:t> </a:t>
            </a:r>
            <a:r>
              <a:rPr lang="ru-RU" sz="2800" i="1" dirty="0" smtClean="0">
                <a:solidFill>
                  <a:srgbClr val="FF2592"/>
                </a:solidFill>
              </a:rPr>
              <a:t>И при этом смотрим мы вовсе не в глаза собеседнику.</a:t>
            </a:r>
          </a:p>
          <a:p>
            <a:pPr>
              <a:buNone/>
              <a:defRPr/>
            </a:pPr>
            <a:r>
              <a:rPr lang="ru-RU" sz="2800" i="1" dirty="0" smtClean="0">
                <a:solidFill>
                  <a:srgbClr val="FF2592"/>
                </a:solidFill>
              </a:rPr>
              <a:t>	</a:t>
            </a:r>
          </a:p>
          <a:p>
            <a:pPr indent="384048">
              <a:buNone/>
              <a:defRPr/>
            </a:pPr>
            <a:r>
              <a:rPr lang="ru-RU" sz="2800" i="1" dirty="0" smtClean="0">
                <a:solidFill>
                  <a:srgbClr val="00B0F0"/>
                </a:solidFill>
              </a:rPr>
              <a:t>Ниже приведены часто встречающиеся, но никем не замечаемые жесты…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2218258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2592"/>
                </a:solidFill>
              </a:rPr>
              <a:t>Понятие коммуникации связано с информационными обменами, которые существуют между людьми в процессе совместной деятельности и общения.</a:t>
            </a:r>
            <a:endParaRPr lang="ru-RU" sz="2800" dirty="0"/>
          </a:p>
        </p:txBody>
      </p:sp>
      <p:pic>
        <p:nvPicPr>
          <p:cNvPr id="4" name="Picture 6" descr="DSC_02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39591" y="2565400"/>
            <a:ext cx="5302818" cy="3560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</a:rPr>
              <a:t>6 наиболее распространенных жестов обмана.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3528" y="1988840"/>
            <a:ext cx="4038600" cy="4456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Прикрывание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рта.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Рука прикрывает рот, словно мозг подсознательно пытается подавить произнесение лживых слов. Некоторые пытаются оправдать этот жест имитацией кашля.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Если такой жест использует ваш собеседник, можете быть уверены в том, что он вас обманывает. Если же собеседник прикрывает рот в тот момент, когда говорите вы, значит ему кажется, что вы обманываете его.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DSC_01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384425"/>
            <a:ext cx="4038600" cy="288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81000" y="1219200"/>
            <a:ext cx="441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Прикосновение к носу.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Такой жест нужно истолковывать только во взаимосвязи и в контексте. Вполне возможно, что у вашего собеседника просто насморк.</a:t>
            </a:r>
          </a:p>
          <a:p>
            <a:pPr marL="420624" marR="0" lvl="0" indent="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Ученые обнаружили, что когда человек лжет, у него в организме вырабатываются вещества, воздействующие на слизистую носа. Также ученые пришли к выводу, что умышленная ложь ведет к повышению кровяного давления. Отсюда можно сделать вывод, что у лжецов действительно увеличивается нос, хотя невооруженным глазом этого заметить не возможно.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DSC_019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6800" y="2057400"/>
            <a:ext cx="4038600" cy="270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79512" y="260648"/>
            <a:ext cx="8686800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Потирание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глаз.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«Ничего не вижу», - говорит одна из мудрых обезьянок. Когда взрослый не хочет видеть что-то неприятное, он начинает потирать глаза. Такой жест свидетельствует о попытке мозга блокировать обман, сомнение или неприятное зрелище.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Мужчины обычно потирают глаза энергично, женщины же легким движением касаются нижнего века, видимо не желая испортить макияж</a:t>
            </a:r>
          </a:p>
        </p:txBody>
      </p:sp>
      <p:pic>
        <p:nvPicPr>
          <p:cNvPr id="5" name="Picture 7" descr="DSC_01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2895600"/>
            <a:ext cx="54864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323528" y="260648"/>
            <a:ext cx="78486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Потирание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мочки уха.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Растирание уха показывает, что человек услышал достаточно или хочет что-то сказать сам. Этот жест используется людьми, испытывающими чувство тревоги.</a:t>
            </a:r>
          </a:p>
          <a:p>
            <a:pPr marL="420624" marR="0" lvl="0" indent="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Такой жест выдает символическую попытку человека «ничего не слышать», он пытается блокировать услышанное.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DSC_01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2438400"/>
            <a:ext cx="2716213" cy="3981450"/>
          </a:xfrm>
        </p:spPr>
      </p:pic>
      <p:pic>
        <p:nvPicPr>
          <p:cNvPr id="6" name="Picture 12" descr="DSC_01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38800" y="2133600"/>
            <a:ext cx="2573338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280920" cy="266429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rgbClr val="FF2592"/>
                </a:solidFill>
              </a:rPr>
              <a:t>5. Почесывание шеи.</a:t>
            </a:r>
          </a:p>
          <a:p>
            <a:pPr indent="384048">
              <a:buNone/>
              <a:defRPr/>
            </a:pPr>
            <a:endParaRPr lang="ru-RU" sz="1600" dirty="0" smtClean="0"/>
          </a:p>
          <a:p>
            <a:pPr indent="384048">
              <a:buNone/>
              <a:defRPr/>
            </a:pPr>
            <a:r>
              <a:rPr lang="ru-RU" sz="1600" dirty="0" smtClean="0"/>
              <a:t>Этот жест выдает сомнения или неуверенность. Человек словно говорит вам: «не уверен, что могу согласиться». Особенно заметен этот жест, когда слова человека ему противоречат.</a:t>
            </a:r>
          </a:p>
          <a:p>
            <a:endParaRPr lang="ru-RU" dirty="0"/>
          </a:p>
        </p:txBody>
      </p:sp>
      <p:pic>
        <p:nvPicPr>
          <p:cNvPr id="4" name="Picture 7" descr="DSC_01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67744" y="2780928"/>
            <a:ext cx="5184576" cy="348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228600"/>
            <a:ext cx="71628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Оттягивание воротника.</a:t>
            </a:r>
          </a:p>
          <a:p>
            <a:pPr marL="420624" marR="0" lvl="0" indent="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Ложь вызывает покалывание в тканях лица и шеи, поэтому человек начинает почесывать и потирать их. Говоря неправду и боясь быть пойманными на лжи, некоторые оттягивают воротничок, словно им жарко.</a:t>
            </a:r>
          </a:p>
          <a:p>
            <a:pPr marL="420624" marR="0" lvl="0" indent="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Такой же жест проявляется, когда человек рассержен или подавлен. Он бессознательно оттягивает воротничок, что бы остыть.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DSC_013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90800" y="2514600"/>
            <a:ext cx="5105400" cy="3246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2913" y="103188"/>
            <a:ext cx="8243887" cy="1314450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ноги выдают наши сокровенные мысли.</a:t>
            </a:r>
            <a:endParaRPr kumimoji="0" lang="ru-RU" sz="4600" b="0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9552" y="1844824"/>
            <a:ext cx="4038600" cy="4456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человек скрещивает руки и ноги, то тем самым он эмоционально отделяется от разговора. Пока ваш собеседник находится в таком состоянии, нет смысла убеждать его в чем-либо.</a:t>
            </a:r>
          </a:p>
        </p:txBody>
      </p:sp>
      <p:pic>
        <p:nvPicPr>
          <p:cNvPr id="6" name="Picture 7" descr="DSC_02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128" y="980728"/>
            <a:ext cx="2876550" cy="551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_02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457200"/>
            <a:ext cx="3213100" cy="5903913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029200" y="1066800"/>
            <a:ext cx="3657600" cy="445611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Такая поза свидетельствует об упрямстве и намерении твердо стоять на своем. Находясь в этой позе, человек отвергает все точки зрения, кроме собственной.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5576" y="1124744"/>
            <a:ext cx="4038600" cy="4456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Скрещивание щиколоток в некотором смысле сходно с закусыванием губы. Этот жест показывает, что человек сдерживает негативные эмоции, неуверенность или страх. Ступни обычно располагаются под креслом, выдавая замкнутость. </a:t>
            </a:r>
          </a:p>
        </p:txBody>
      </p:sp>
      <p:pic>
        <p:nvPicPr>
          <p:cNvPr id="5" name="Picture 7" descr="DSC_02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533400"/>
            <a:ext cx="2493963" cy="5827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_02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447800" y="762000"/>
            <a:ext cx="3352800" cy="5675313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5105400" y="838200"/>
            <a:ext cx="4038600" cy="4456113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Это жест используется практически одними только женщинами, причем по большей части застенчивыми, запуганными и скромными. Женщина напоминает черепаху, пытающуюся укрыться в своем панцире, даже если верхняя часть ее тела выглядит расслабленной. Если вы надеетесь разговорить такую женщину, отнеситесь к ней с теплотой и дружелюбием.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ru-RU" sz="3200" i="1" dirty="0" smtClean="0">
                <a:solidFill>
                  <a:srgbClr val="FF2592"/>
                </a:solidFill>
              </a:rPr>
              <a:t>   </a:t>
            </a:r>
            <a:r>
              <a:rPr lang="ru-RU" sz="2800" i="1" dirty="0" smtClean="0">
                <a:solidFill>
                  <a:srgbClr val="00B0F0"/>
                </a:solidFill>
              </a:rPr>
              <a:t>Коммуникация</a:t>
            </a:r>
            <a:r>
              <a:rPr lang="ru-RU" sz="2800" i="1" dirty="0" smtClean="0">
                <a:solidFill>
                  <a:srgbClr val="FF2592"/>
                </a:solidFill>
              </a:rPr>
              <a:t> – это акт и процесс установления контактов между субъектами взаимодействия посредством выработки общего смысла передаваемой и воспринимаемой информации</a:t>
            </a:r>
            <a:r>
              <a:rPr lang="en-US" sz="2800" dirty="0" smtClean="0">
                <a:solidFill>
                  <a:srgbClr val="FF2592"/>
                </a:solidFill>
              </a:rPr>
              <a:t>.</a:t>
            </a:r>
            <a:endParaRPr lang="ru-RU" sz="2800" dirty="0"/>
          </a:p>
        </p:txBody>
      </p:sp>
      <p:pic>
        <p:nvPicPr>
          <p:cNvPr id="4" name="Picture 5" descr="Картинка 17 из 119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70892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2913" y="103188"/>
            <a:ext cx="8243887" cy="13144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очков.</a:t>
            </a:r>
          </a:p>
        </p:txBody>
      </p:sp>
      <p:pic>
        <p:nvPicPr>
          <p:cNvPr id="5" name="Picture 7" descr="DSC_00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9138" y="1600200"/>
            <a:ext cx="3514725" cy="445611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8200" y="1716088"/>
            <a:ext cx="4267200" cy="445611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Покусывание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дужки очков говорит о потребности в одобрении и поддержке.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Также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покусывание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дужки очков, как и курение, можно рассматривать как тактику задержки и промедления. Во время переговоров такой жест чаще всего используется ближе к финальной стадии, когда человеку необходимо принять решение.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1600200"/>
            <a:ext cx="4038600" cy="44561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 фильмах 20-30х годов взгляд поверх очков часто использовали для изображения критически или скептически настроенных персонажей, например учителей. Сегодня многие носят очки только для чтения. В таком случае человеку удобнее взглянуть на собеседника поверх стекол, чем снимать, а потом опять надевать очки.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Однако тот, на кого брошен подобный взгляд, скорее всего почувствует себя не в своей тарелке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8" descr="DSC_00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867400" y="152400"/>
            <a:ext cx="3006725" cy="3505200"/>
          </a:xfrm>
          <a:prstGeom prst="rect">
            <a:avLst/>
          </a:prstGeom>
        </p:spPr>
      </p:pic>
      <p:pic>
        <p:nvPicPr>
          <p:cNvPr id="6" name="Picture 9" descr="DSC_024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4150" y="3903663"/>
            <a:ext cx="28067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1905000" y="152400"/>
            <a:ext cx="6934200" cy="236220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В деловлй обстановке человек в темных очках выглядит подозрительным и неуверенным в себе. Но стоит поднять их на макушку, и вас будут воспринимать как свободного человека, только что вернувшегося из отлично проведенного отпуска.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4" descr="DSC_02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 rot="21278014">
            <a:off x="1235075" y="2782888"/>
            <a:ext cx="2657475" cy="3733800"/>
          </a:xfrm>
          <a:prstGeom prst="rect">
            <a:avLst/>
          </a:prstGeom>
        </p:spPr>
      </p:pic>
      <p:pic>
        <p:nvPicPr>
          <p:cNvPr id="6" name="Picture 11" descr="DSC_00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2057400"/>
            <a:ext cx="3694113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57200"/>
            <a:ext cx="7931224" cy="621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Вербальная и невербальная коммуникация являются двумя разными системами кодирования и декодирования сообщений.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Между этими системами существует определенное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сходство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lang="ru-RU" sz="2000" dirty="0" smtClean="0">
              <a:solidFill>
                <a:srgbClr val="FF2592"/>
              </a:solidFill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25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71600" y="2348880"/>
          <a:ext cx="7200800" cy="327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6021288"/>
            <a:ext cx="84604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dirty="0" smtClean="0">
                <a:solidFill>
                  <a:srgbClr val="FF2592"/>
                </a:solidFill>
              </a:rPr>
              <a:t>Вместе с тем, между вербальной и невербальной коммуникацией существует целый ряд </a:t>
            </a:r>
            <a:r>
              <a:rPr lang="ru-RU" i="1" dirty="0" smtClean="0">
                <a:solidFill>
                  <a:srgbClr val="FF2592"/>
                </a:solidFill>
              </a:rPr>
              <a:t>различий.</a:t>
            </a:r>
            <a:endParaRPr lang="ru-RU" i="1" dirty="0">
              <a:solidFill>
                <a:srgbClr val="FF25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7544" y="188640"/>
            <a:ext cx="8243887" cy="131445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FF25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Различия между вербальной и невербальной коммуникацией.</a:t>
            </a:r>
            <a:r>
              <a:rPr kumimoji="0" lang="ru-RU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oup 227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45413" cy="261461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52863"/>
                <a:gridCol w="389255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Вербальная коммуникация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Невербальная коммуникация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 Абстрактность.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 Конкретность.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 Дискретность.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 Континуальность.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Определенность.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 Вероятность.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 Линейная временная последовательность.</a:t>
                      </a: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 Пространственно-временная целостность.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 Осознанность, произвольность.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 Неосознанность, непроизвольность.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 Организованный процесс обучения языку.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Спонтанное изучение.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Rectangle 228"/>
          <p:cNvSpPr>
            <a:spLocks noChangeArrowheads="1"/>
          </p:cNvSpPr>
          <p:nvPr/>
        </p:nvSpPr>
        <p:spPr bwMode="auto">
          <a:xfrm>
            <a:off x="762000" y="5181600"/>
            <a:ext cx="777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Коммуникация более эффективна, когда </a:t>
            </a:r>
            <a:r>
              <a:rPr lang="ru-RU" sz="1400" b="1" dirty="0"/>
              <a:t>содержание и интенсивность</a:t>
            </a:r>
            <a:r>
              <a:rPr lang="ru-RU" sz="1400" dirty="0"/>
              <a:t> </a:t>
            </a:r>
          </a:p>
          <a:p>
            <a:r>
              <a:rPr lang="ru-RU" sz="1400" b="1" dirty="0"/>
              <a:t>вербального</a:t>
            </a:r>
            <a:r>
              <a:rPr lang="ru-RU" sz="1400" dirty="0"/>
              <a:t> сообщения</a:t>
            </a:r>
            <a:r>
              <a:rPr lang="ru-RU" sz="1400" b="1" dirty="0"/>
              <a:t> соответствует </a:t>
            </a:r>
            <a:r>
              <a:rPr lang="ru-RU" sz="1400" dirty="0"/>
              <a:t>содержанию и интенсивности </a:t>
            </a:r>
            <a:r>
              <a:rPr lang="ru-RU" sz="1400" b="1" dirty="0"/>
              <a:t>невербального.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650306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2592"/>
                </a:solidFill>
              </a:rPr>
              <a:t>Главной задачей межличностной коммуникации выступает достижение социальной общности. Однако при этом сохраняются индивидуальность и уникальность каждого субъекта взаимодействия.</a:t>
            </a:r>
            <a:endParaRPr lang="ru-RU" sz="3100" dirty="0"/>
          </a:p>
        </p:txBody>
      </p:sp>
      <p:pic>
        <p:nvPicPr>
          <p:cNvPr id="4" name="Picture 4" descr="толп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048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пжш"/>
          <p:cNvPicPr>
            <a:picLocks noChangeAspect="1" noChangeArrowheads="1"/>
          </p:cNvPicPr>
          <p:nvPr/>
        </p:nvPicPr>
        <p:blipFill>
          <a:blip r:embed="rId2" cstate="print">
            <a:lum bright="-36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7467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i="1" dirty="0" smtClean="0"/>
              <a:t>   Социальная общность, достигаемая, например, в толпе при панике, коммуникацией не является - в данном случае происходит деперсонализация личности, и человек на какое-то время утрачивает некоторые свои черты, растворяясь в общей людной массе и подчиняясь её законам.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042792" cy="6048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FF2592"/>
                </a:solidFill>
              </a:rPr>
              <a:t>   </a:t>
            </a:r>
            <a:r>
              <a:rPr lang="ru-RU" sz="3200" i="1" spc="100" dirty="0" smtClean="0">
                <a:solidFill>
                  <a:srgbClr val="FF2592"/>
                </a:solidFill>
              </a:rPr>
              <a:t>Функция коммуникации проявляется в передаче и принятии информации.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i="1" spc="100" dirty="0" smtClean="0">
                <a:solidFill>
                  <a:srgbClr val="FF2592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200" i="1" spc="100" dirty="0" smtClean="0">
                <a:solidFill>
                  <a:srgbClr val="FF2592"/>
                </a:solidFill>
              </a:rPr>
              <a:t>    Эта функция играет важную роль в межличностных отношениях, поскольку информационные процессы в современном мире определяют значительную часть жизнедеятельности человека. </a:t>
            </a:r>
            <a:endParaRPr lang="ru-RU" spc="100" dirty="0"/>
          </a:p>
        </p:txBody>
      </p:sp>
      <p:pic>
        <p:nvPicPr>
          <p:cNvPr id="4" name="Picture 6" descr="Картинка 86 из 123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609600"/>
            <a:ext cx="38957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FF2592"/>
                </a:solidFill>
              </a:rPr>
              <a:t>Человек, передающий информацию, называется </a:t>
            </a:r>
            <a:r>
              <a:rPr lang="ru-RU" sz="3100" i="1" u="sng" dirty="0" smtClean="0">
                <a:solidFill>
                  <a:srgbClr val="FF2592"/>
                </a:solidFill>
              </a:rPr>
              <a:t>коммуникатором</a:t>
            </a:r>
            <a:r>
              <a:rPr lang="ru-RU" sz="3100" i="1" dirty="0" smtClean="0">
                <a:solidFill>
                  <a:srgbClr val="FF2592"/>
                </a:solidFill>
              </a:rPr>
              <a:t>, человек, воспринимающий её, - </a:t>
            </a:r>
            <a:r>
              <a:rPr lang="ru-RU" sz="3100" i="1" u="sng" dirty="0" smtClean="0">
                <a:solidFill>
                  <a:srgbClr val="FF2592"/>
                </a:solidFill>
              </a:rPr>
              <a:t>реципиентом</a:t>
            </a:r>
            <a:r>
              <a:rPr lang="ru-RU" sz="3100" i="1" dirty="0" smtClean="0">
                <a:solidFill>
                  <a:srgbClr val="FF2592"/>
                </a:solidFill>
              </a:rPr>
              <a:t>.</a:t>
            </a:r>
            <a:endParaRPr lang="ru-RU" sz="3100" dirty="0"/>
          </a:p>
        </p:txBody>
      </p:sp>
      <p:pic>
        <p:nvPicPr>
          <p:cNvPr id="4" name="Picture 5" descr="Картинка 1 из 12474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060848"/>
            <a:ext cx="4260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20162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FF2592"/>
                </a:solidFill>
              </a:rPr>
              <a:t>    </a:t>
            </a:r>
            <a:r>
              <a:rPr lang="ru-RU" i="1" dirty="0" smtClean="0">
                <a:solidFill>
                  <a:srgbClr val="FF2592"/>
                </a:solidFill>
              </a:rPr>
              <a:t>В процессе взаимодействия коммуникатор и реципиент меняются местами, поскольку функции передачи и восприятия информации переходят от одного к другому. </a:t>
            </a:r>
          </a:p>
          <a:p>
            <a:endParaRPr lang="ru-RU" dirty="0"/>
          </a:p>
        </p:txBody>
      </p:sp>
      <p:pic>
        <p:nvPicPr>
          <p:cNvPr id="4" name="Picture 5" descr="Картинка 1 из 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578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дум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24128" y="33265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fontAlgn="auto">
              <a:spcAft>
                <a:spcPts val="0"/>
              </a:spcAft>
              <a:buFontTx/>
              <a:buNone/>
              <a:defRPr/>
            </a:pPr>
            <a:r>
              <a:rPr lang="ru-RU" i="1" dirty="0" smtClean="0">
                <a:solidFill>
                  <a:srgbClr val="FF2592"/>
                </a:solidFill>
              </a:rPr>
              <a:t>      Общение выступает своеобразным катализатором мышления человека и его активности.</a:t>
            </a:r>
            <a:endParaRPr lang="ru-RU" i="1" dirty="0">
              <a:solidFill>
                <a:srgbClr val="FF25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74</TotalTime>
  <Words>671</Words>
  <Application>Microsoft Office PowerPoint</Application>
  <PresentationFormat>Экран (4:3)</PresentationFormat>
  <Paragraphs>112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Техническая</vt:lpstr>
      <vt:lpstr>Особенности  вербальной и невербальной коммуникации.</vt:lpstr>
      <vt:lpstr>Понятие коммуникации связано с информационными обменами, которые существуют между людьми в процессе совместной деятельности и общения.</vt:lpstr>
      <vt:lpstr>Слайд 3</vt:lpstr>
      <vt:lpstr>Главной задачей межличностной коммуникации выступает достижение социальной общности. Однако при этом сохраняются индивидуальность и уникальность каждого субъекта взаимодействия.</vt:lpstr>
      <vt:lpstr>Слайд 5</vt:lpstr>
      <vt:lpstr>Слайд 6</vt:lpstr>
      <vt:lpstr>Человек, передающий информацию, называется коммуникатором, человек, воспринимающий её, - реципиентом.</vt:lpstr>
      <vt:lpstr>Слайд 8</vt:lpstr>
      <vt:lpstr>Слайд 9</vt:lpstr>
      <vt:lpstr>Слайд 10</vt:lpstr>
      <vt:lpstr>Слайд 11</vt:lpstr>
      <vt:lpstr>Слайд 12</vt:lpstr>
      <vt:lpstr>Вербальная коммуникация</vt:lpstr>
      <vt:lpstr>К вербальным средствам коммуникации относятся письменная и устная речь, слушание и чтение.  </vt:lpstr>
      <vt:lpstr>Простая модель процесса обмена информацией</vt:lpstr>
      <vt:lpstr>          То как мы говорим, дает представление другому коммуниканту, о том, кем мы являемся.  Можно даже переформулировать известную поговорку:  «Скажи мне, и я скажу, кто ты..»</vt:lpstr>
      <vt:lpstr>Невербальная коммуникация</vt:lpstr>
      <vt:lpstr>Почему невербальные сигналы так важны в общении?</vt:lpstr>
      <vt:lpstr>Интересные примеры невербальной коммуникации.</vt:lpstr>
      <vt:lpstr>6 наиболее распространенных жестов обмана.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вербальной и невербальной коммуникации.</dc:title>
  <cp:lastModifiedBy>Tata</cp:lastModifiedBy>
  <cp:revision>10</cp:revision>
  <dcterms:modified xsi:type="dcterms:W3CDTF">2012-01-08T17:04:05Z</dcterms:modified>
</cp:coreProperties>
</file>