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81" r:id="rId5"/>
    <p:sldId id="260" r:id="rId6"/>
    <p:sldId id="267" r:id="rId7"/>
    <p:sldId id="264" r:id="rId8"/>
    <p:sldId id="266" r:id="rId9"/>
    <p:sldId id="275" r:id="rId10"/>
    <p:sldId id="296" r:id="rId11"/>
    <p:sldId id="297" r:id="rId12"/>
    <p:sldId id="291" r:id="rId13"/>
    <p:sldId id="258" r:id="rId14"/>
    <p:sldId id="282" r:id="rId15"/>
    <p:sldId id="277" r:id="rId16"/>
    <p:sldId id="274" r:id="rId17"/>
    <p:sldId id="278" r:id="rId18"/>
    <p:sldId id="272" r:id="rId19"/>
    <p:sldId id="279" r:id="rId20"/>
    <p:sldId id="289" r:id="rId21"/>
    <p:sldId id="292" r:id="rId22"/>
    <p:sldId id="280" r:id="rId23"/>
    <p:sldId id="307" r:id="rId24"/>
    <p:sldId id="308" r:id="rId25"/>
    <p:sldId id="284" r:id="rId26"/>
    <p:sldId id="285" r:id="rId27"/>
    <p:sldId id="287" r:id="rId28"/>
    <p:sldId id="286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2179A8-F3BD-4C3A-8BDD-69D4CF60FC6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7AAF6-4C2E-4ECB-8331-CE7B08D012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hy.narod.ru/" TargetMode="External"/><Relationship Id="rId2" Type="http://schemas.openxmlformats.org/officeDocument/2006/relationships/hyperlink" Target="http://www.demoscope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Российское общество.</a:t>
            </a:r>
            <a:br>
              <a:rPr lang="ru-RU" dirty="0" smtClean="0"/>
            </a:br>
            <a:r>
              <a:rPr lang="ru-RU" dirty="0" smtClean="0"/>
              <a:t> Начало 21 века.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891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3600" u="sng" dirty="0" smtClean="0">
                <a:solidFill>
                  <a:schemeClr val="tx1"/>
                </a:solidFill>
                <a:latin typeface="Arial" pitchFamily="34" charset="0"/>
              </a:rPr>
              <a:t>Причины низкой рождаемости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переход семей на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малодетность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материально-бытовые трудности,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жилищные проблемы,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низкий уровень жизни части населения,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невысокий уровень оплаты труда,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недостаточное качество оказания медицинской помощи,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ухудшение репродуктивного здоровья населения,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утрата семейных ценностей,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рост числа разводов,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большое количество преждевременного прерывания беременности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Высокая смертность в трудоспособном возрасте. Причины.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некачественное питание</a:t>
            </a:r>
          </a:p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снижение доступности медицинской помощи, связанной с коммерциализацией услуг здравоохранения</a:t>
            </a:r>
          </a:p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высокая стоимость лекарств</a:t>
            </a:r>
          </a:p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неблагополучная экологическая ситуация</a:t>
            </a:r>
          </a:p>
          <a:p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нездоровый образ жизни значительной части населения (алкоголизация, наркомания,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табакокурение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5847"/>
            <a:ext cx="820891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Счетчик населения</a:t>
            </a:r>
          </a:p>
          <a:p>
            <a:r>
              <a:rPr lang="ru-RU" u="sng" dirty="0" smtClean="0"/>
              <a:t>На 16 часов 49 минут 12 секунд 4 февраля 2011 года</a:t>
            </a:r>
          </a:p>
          <a:p>
            <a:endParaRPr lang="ru-RU" dirty="0" smtClean="0"/>
          </a:p>
          <a:p>
            <a:r>
              <a:rPr lang="ru-RU" dirty="0" smtClean="0"/>
              <a:t>Число жителей России                   </a:t>
            </a:r>
            <a:r>
              <a:rPr lang="ru-RU" sz="2800" dirty="0" smtClean="0"/>
              <a:t>141 770 802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человек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родилось                                                   </a:t>
            </a:r>
            <a:r>
              <a:rPr lang="ru-RU" sz="2800" dirty="0" smtClean="0"/>
              <a:t>3422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умерло                                                       </a:t>
            </a:r>
            <a:r>
              <a:rPr lang="ru-RU" sz="2800" dirty="0" smtClean="0"/>
              <a:t>3994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каждые 18 секунд рождается 1 человек, </a:t>
            </a:r>
          </a:p>
          <a:p>
            <a:r>
              <a:rPr lang="ru-RU" dirty="0" smtClean="0"/>
              <a:t>каждые 15 секунд умирает 1 человек.</a:t>
            </a:r>
          </a:p>
          <a:p>
            <a:endParaRPr lang="ru-RU" dirty="0" smtClean="0"/>
          </a:p>
          <a:p>
            <a:r>
              <a:rPr lang="ru-RU" dirty="0" smtClean="0"/>
              <a:t>По данным переписи 2002 года население РФ составляло – </a:t>
            </a:r>
            <a:r>
              <a:rPr lang="ru-RU" b="1" u="sng" dirty="0" smtClean="0"/>
              <a:t>145 200 000 человек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Проблемы семьи.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7657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Современная семья находится на грани                     исчезновения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Да              Да, но…             Нет, но …                   Нет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Ваша позиция?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переписи (на 1000 человек)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3" y="1844824"/>
          <a:ext cx="7992888" cy="403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806489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от 16 лет</a:t>
                      </a:r>
                      <a:r>
                        <a:rPr lang="ru-RU" baseline="0" dirty="0" smtClean="0"/>
                        <a:t> и старше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Перепись 1998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Перепись 2002 года</a:t>
                      </a:r>
                      <a:endParaRPr lang="ru-RU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Никогда не</a:t>
                      </a:r>
                      <a:r>
                        <a:rPr lang="ru-RU" baseline="0" dirty="0" smtClean="0"/>
                        <a:t> состояли в браке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</a:t>
                      </a:r>
                      <a:endParaRPr lang="ru-RU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Состоят</a:t>
                      </a:r>
                      <a:r>
                        <a:rPr lang="ru-RU" baseline="0" dirty="0" smtClean="0"/>
                        <a:t> в браке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572</a:t>
                      </a:r>
                      <a:endParaRPr lang="ru-RU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ru-RU" dirty="0" smtClean="0"/>
                        <a:t>Вдовые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</a:tr>
              <a:tr h="806489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разведены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Статистика по Ростовской области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7" y="1412779"/>
          <a:ext cx="7416823" cy="4461813"/>
        </p:xfrm>
        <a:graphic>
          <a:graphicData uri="http://schemas.openxmlformats.org/drawingml/2006/table">
            <a:tbl>
              <a:tblPr/>
              <a:tblGrid>
                <a:gridCol w="1479723"/>
                <a:gridCol w="1407009"/>
                <a:gridCol w="1641509"/>
                <a:gridCol w="1377696"/>
                <a:gridCol w="1510886"/>
              </a:tblGrid>
              <a:tr h="792085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 население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1000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браки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разводы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браки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разводы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33,9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разводов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Пьянство или наркомании одного из супругов</a:t>
            </a:r>
          </a:p>
          <a:p>
            <a:r>
              <a:rPr lang="ru-RU" dirty="0" smtClean="0"/>
              <a:t>Конфликты и скандалы</a:t>
            </a:r>
          </a:p>
          <a:p>
            <a:r>
              <a:rPr lang="ru-RU" dirty="0" smtClean="0"/>
              <a:t>Плохие отношения с родственниками мужа или жены, их вмешательство в личную жизнь молодой семьи</a:t>
            </a:r>
          </a:p>
          <a:p>
            <a:r>
              <a:rPr lang="ru-RU" dirty="0" smtClean="0"/>
              <a:t>Измена мужа или жены</a:t>
            </a:r>
          </a:p>
          <a:p>
            <a:r>
              <a:rPr lang="ru-RU" dirty="0" smtClean="0"/>
              <a:t>Несовместимость характеров</a:t>
            </a:r>
          </a:p>
          <a:p>
            <a:r>
              <a:rPr lang="ru-RU" dirty="0" smtClean="0"/>
              <a:t>Потеря мужского престижа в семье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Демографическое развитие семьи в РФ.</a:t>
            </a:r>
          </a:p>
          <a:p>
            <a:r>
              <a:rPr lang="ru-RU" sz="2400" dirty="0" smtClean="0"/>
              <a:t>Преобладание </a:t>
            </a:r>
            <a:r>
              <a:rPr lang="ru-RU" sz="2400" dirty="0" err="1" smtClean="0"/>
              <a:t>нуклеарных</a:t>
            </a:r>
            <a:r>
              <a:rPr lang="ru-RU" sz="2400" dirty="0" smtClean="0"/>
              <a:t> семей.</a:t>
            </a:r>
          </a:p>
          <a:p>
            <a:r>
              <a:rPr lang="ru-RU" sz="2400" dirty="0" smtClean="0"/>
              <a:t>Растёт число семей с одним родителем -«материнская семья».</a:t>
            </a:r>
          </a:p>
          <a:p>
            <a:r>
              <a:rPr lang="ru-RU" sz="2400" dirty="0" smtClean="0"/>
              <a:t>Семьи сложного состава в 1994 году — 5 % от общего числа.</a:t>
            </a:r>
          </a:p>
          <a:p>
            <a:r>
              <a:rPr lang="ru-RU" sz="2400" dirty="0" smtClean="0"/>
              <a:t>Сокращается среднее число детей в семье (1,63). </a:t>
            </a:r>
          </a:p>
          <a:p>
            <a:r>
              <a:rPr lang="ru-RU" sz="2400" dirty="0" smtClean="0"/>
              <a:t>Снижается число многодетных семей. </a:t>
            </a:r>
          </a:p>
          <a:p>
            <a:r>
              <a:rPr lang="ru-RU" sz="2400" dirty="0" smtClean="0"/>
              <a:t>Примерно 2/3 семей имеют детей, а остальные — либо молодые супруги, либо пожилые пары.</a:t>
            </a:r>
          </a:p>
          <a:p>
            <a:r>
              <a:rPr lang="ru-RU" sz="2400" dirty="0" smtClean="0"/>
              <a:t>Массовое преобладание </a:t>
            </a:r>
            <a:r>
              <a:rPr lang="ru-RU" sz="2400" dirty="0" err="1" smtClean="0"/>
              <a:t>малодетной</a:t>
            </a:r>
            <a:r>
              <a:rPr lang="ru-RU" sz="2400" dirty="0" smtClean="0"/>
              <a:t> семьи.</a:t>
            </a:r>
          </a:p>
          <a:p>
            <a:r>
              <a:rPr lang="ru-RU" sz="2400" dirty="0" smtClean="0"/>
              <a:t> Растёт доля детей, родившихся вне зарегистрированного брака.</a:t>
            </a:r>
          </a:p>
          <a:p>
            <a:r>
              <a:rPr lang="ru-RU" sz="2400" dirty="0" smtClean="0"/>
              <a:t>( в 1994 году - 19,6 %, а в 2003— уже 29,7 % от общего числа новорождённых).</a:t>
            </a:r>
          </a:p>
          <a:p>
            <a:r>
              <a:rPr lang="ru-RU" sz="2400" dirty="0" smtClean="0"/>
              <a:t>Россия занимает в списке 40 промышленно развитых стран мира </a:t>
            </a:r>
            <a:r>
              <a:rPr lang="ru-RU" sz="2400" u="sng" dirty="0" smtClean="0"/>
              <a:t>первое место </a:t>
            </a:r>
            <a:r>
              <a:rPr lang="ru-RU" sz="2400" dirty="0" smtClean="0"/>
              <a:t>по числу абортов на число родившихся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</a:t>
            </a:r>
            <a:r>
              <a:rPr lang="ru-RU" dirty="0" err="1" smtClean="0"/>
              <a:t>депопуляции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Сокращение трудового потенциала</a:t>
            </a:r>
          </a:p>
          <a:p>
            <a:r>
              <a:rPr lang="ru-RU" dirty="0" smtClean="0"/>
              <a:t>Снижение экономической активности</a:t>
            </a:r>
          </a:p>
          <a:p>
            <a:r>
              <a:rPr lang="ru-RU" dirty="0" smtClean="0"/>
              <a:t>Старение населения</a:t>
            </a:r>
          </a:p>
          <a:p>
            <a:r>
              <a:rPr lang="ru-RU" dirty="0" smtClean="0"/>
              <a:t>Увеличение расходов государственного бюджета на социальные программы</a:t>
            </a:r>
          </a:p>
          <a:p>
            <a:r>
              <a:rPr lang="ru-RU" dirty="0" smtClean="0"/>
              <a:t>Увеличение пенсионного возраста</a:t>
            </a:r>
          </a:p>
          <a:p>
            <a:r>
              <a:rPr lang="ru-RU" dirty="0" smtClean="0"/>
              <a:t>Проблема одиночества пожилых людей</a:t>
            </a:r>
          </a:p>
          <a:p>
            <a:r>
              <a:rPr lang="ru-RU" dirty="0" err="1" smtClean="0"/>
              <a:t>Инфантилизация</a:t>
            </a:r>
            <a:r>
              <a:rPr lang="ru-RU" dirty="0" smtClean="0"/>
              <a:t> подрастающего поколения в </a:t>
            </a:r>
            <a:r>
              <a:rPr lang="ru-RU" dirty="0" err="1" smtClean="0"/>
              <a:t>малодетной</a:t>
            </a:r>
            <a:r>
              <a:rPr lang="ru-RU" dirty="0" smtClean="0"/>
              <a:t> семье</a:t>
            </a:r>
          </a:p>
          <a:p>
            <a:r>
              <a:rPr lang="ru-RU" dirty="0" smtClean="0"/>
              <a:t>Нарастание разрыва связей между поколениями в неполных или </a:t>
            </a:r>
            <a:r>
              <a:rPr lang="ru-RU" dirty="0" err="1" smtClean="0"/>
              <a:t>малодетных</a:t>
            </a:r>
            <a:r>
              <a:rPr lang="ru-RU" dirty="0" smtClean="0"/>
              <a:t> семьях.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39863" y="2205038"/>
            <a:ext cx="7704137" cy="3949700"/>
          </a:xfrm>
        </p:spPr>
        <p:txBody>
          <a:bodyPr/>
          <a:lstStyle/>
          <a:p>
            <a:r>
              <a:rPr lang="ru-RU" dirty="0" smtClean="0"/>
              <a:t>Социальные группы и их классификация</a:t>
            </a:r>
          </a:p>
          <a:p>
            <a:r>
              <a:rPr lang="ru-RU" dirty="0" smtClean="0"/>
              <a:t>Демографическая ситуация в России.</a:t>
            </a:r>
          </a:p>
          <a:p>
            <a:pPr>
              <a:buNone/>
            </a:pPr>
            <a:r>
              <a:rPr lang="ru-RU" dirty="0" smtClean="0"/>
              <a:t>   Проблемы семьи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«Если вы не думаете о будущем, у вас его не будет»           </a:t>
            </a:r>
            <a:r>
              <a:rPr lang="ru-RU" sz="2400" dirty="0" smtClean="0"/>
              <a:t>Дж. Голсуорси (1867-1933)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44113" y="1527175"/>
            <a:ext cx="66192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Сокращение уровня смертности населения,</a:t>
            </a:r>
            <a:br>
              <a:rPr lang="ru-RU" sz="2000" b="1" dirty="0" smtClean="0"/>
            </a:br>
            <a:r>
              <a:rPr lang="ru-RU" sz="2000" dirty="0" smtClean="0"/>
              <a:t> в т. ч. граждан трудоспособного возраста</a:t>
            </a:r>
          </a:p>
          <a:p>
            <a:r>
              <a:rPr lang="ru-RU" sz="2000" b="1" dirty="0" smtClean="0"/>
              <a:t>Сокращение уровня материнской и младенческой смертности, укрепление здоровья детей и подростков</a:t>
            </a:r>
          </a:p>
          <a:p>
            <a:r>
              <a:rPr lang="ru-RU" sz="2000" b="1" dirty="0" smtClean="0"/>
              <a:t>Повышение уровня рождаемости</a:t>
            </a:r>
          </a:p>
          <a:p>
            <a:r>
              <a:rPr lang="ru-RU" sz="2000" b="1" dirty="0" smtClean="0"/>
              <a:t>Укрепление здоровья населения, </a:t>
            </a:r>
            <a:r>
              <a:rPr lang="ru-RU" sz="2000" dirty="0" smtClean="0"/>
              <a:t>снижение уровня социально значимых заболеваний, создание условий и формирование мотивации для ведения здорового образа жизни</a:t>
            </a:r>
          </a:p>
          <a:p>
            <a:r>
              <a:rPr lang="ru-RU" sz="2000" b="1" dirty="0" smtClean="0"/>
              <a:t>Укрепление института семьи,</a:t>
            </a:r>
            <a:r>
              <a:rPr lang="ru-RU" sz="2000" dirty="0" smtClean="0"/>
              <a:t> возрождение и сохранение духовно-нравственных традиций семейных отношений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8640"/>
            <a:ext cx="660082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demoscope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demograhy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narod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endParaRPr lang="ru-RU" dirty="0" smtClean="0"/>
          </a:p>
          <a:p>
            <a:r>
              <a:rPr lang="ru-RU" dirty="0" smtClean="0"/>
              <a:t>http://www.minzdravsoc.ru/  - Министерство здравоохранения и социального развития РФ</a:t>
            </a:r>
          </a:p>
          <a:p>
            <a:r>
              <a:rPr lang="ru-RU" dirty="0" smtClean="0"/>
              <a:t>http://mintrud.donland.ru/ - министерство труда и социального развития Ростовской области</a:t>
            </a:r>
          </a:p>
          <a:p>
            <a:r>
              <a:rPr lang="ru-RU" dirty="0" smtClean="0"/>
              <a:t>Сайт Областного комитета статистики Ростовской области</a:t>
            </a:r>
          </a:p>
          <a:p>
            <a:r>
              <a:rPr lang="ru-RU" dirty="0" smtClean="0"/>
              <a:t>Данные переписи в РФ 2002 года</a:t>
            </a:r>
          </a:p>
          <a:p>
            <a:r>
              <a:rPr lang="ru-RU" dirty="0" smtClean="0"/>
              <a:t>«Концепция демографического развития Ростовской области до 2015 года» – сайт Администрации Ростовской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08919"/>
            <a:ext cx="7778824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для сопоставления</a:t>
            </a:r>
            <a:br>
              <a:rPr lang="ru-RU" dirty="0" smtClean="0"/>
            </a:br>
            <a:r>
              <a:rPr lang="ru-RU" dirty="0" smtClean="0"/>
              <a:t>официальных программ и предложений, внесённых группами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Сокращение уровня материнской и младенческой смертности, укрепление здоровья детей и подростков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 </a:t>
            </a:r>
            <a:r>
              <a:rPr lang="ru-RU" sz="2900" dirty="0" smtClean="0"/>
              <a:t>повышение доступности и качества оказания бесплатной медицинской помощи женщинам в период беременности и родов, их новорожденным детям за счет развития семейно-ориентированных перинатальных технологий;</a:t>
            </a:r>
          </a:p>
          <a:p>
            <a:r>
              <a:rPr lang="ru-RU" sz="2900" dirty="0" smtClean="0"/>
              <a:t>- обеспечение доступности и повышение качества медицинской помощи по восстановлению репродуктивного здоровья, в том числе вспомогательных репродуктивных технологий, снижение доли рабочих мест с тяжелыми, вредными и опасными условиями труда в целях сохранения репродуктивного здоровья;</a:t>
            </a:r>
          </a:p>
          <a:p>
            <a:r>
              <a:rPr lang="ru-RU" sz="2900" dirty="0" smtClean="0"/>
              <a:t>- проведение профилактических мероприятий в целях раннего выявления нарушений состояния здоровья детей и подростков, обеспечение доступности первичной медико-санитарной, специализированной, в том числе высокотехнологичной, медицинской помощи детям, совершенствование системы оказания реабилитационной помощи детям и подросткам, восстановительной медицины, усиление профилактической работы по предупреждению алкоголизма, наркомании, </a:t>
            </a:r>
            <a:r>
              <a:rPr lang="ru-RU" sz="2900" dirty="0" err="1" smtClean="0"/>
              <a:t>табакокурения</a:t>
            </a:r>
            <a:r>
              <a:rPr lang="ru-RU" sz="2900" dirty="0" smtClean="0"/>
              <a:t>, нежелательной беременности;</a:t>
            </a:r>
          </a:p>
          <a:p>
            <a:r>
              <a:rPr lang="ru-RU" sz="2900" dirty="0" smtClean="0"/>
              <a:t>- развитие системы оказания медицинской помощи детям и подросткам в образовательных учреждениях, организация качественного горячего питания школьников и учащихся учреждений начального профессионального образования, в том числе бесплатного питания для детей из малообеспеченных семей, обязательность занятий физической культурой во всех типах образовательных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200" b="1" dirty="0" smtClean="0"/>
              <a:t>Укрепление здоровья населения, снижение уровня социально значимых заболеваний, создание условий и формирование мотивации для ведения здорового образа жизни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повышение информированности граждан через СМИ о влиянии на здоровье негативных факторов и возможности их предупреждения, привлечения к занятиям физической культурой, туризмом и спортом, организации отдыха и досуга независимо от места жительства, а также разработку механизмов поддержки общественных инициатив, направленных на укрепление здоровья населения;</a:t>
            </a:r>
          </a:p>
          <a:p>
            <a:r>
              <a:rPr lang="ru-RU" dirty="0" smtClean="0"/>
              <a:t>- разработка мер, направленных на снижение количества потребляемого алкоголя, регулирование производства, продажи и потребления алкогольной продукции, осуществление в образовательных учреждениях профилактических программ;</a:t>
            </a:r>
          </a:p>
          <a:p>
            <a:r>
              <a:rPr lang="ru-RU" dirty="0" smtClean="0"/>
              <a:t>- создание эффективной системы профилактики социально значимых заболеваний, предупреждения факторов их развития;</a:t>
            </a:r>
          </a:p>
          <a:p>
            <a:r>
              <a:rPr lang="ru-RU" dirty="0" smtClean="0"/>
              <a:t>- обеспечение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 обитания для лиц с ограниченными возможностями, развитие реабилитационной индустрии, направленной на обеспечение максимальной социализации инвалидов;</a:t>
            </a:r>
          </a:p>
          <a:p>
            <a:r>
              <a:rPr lang="ru-RU" dirty="0" smtClean="0"/>
              <a:t>- разработку мер, направленных на сохранение здоровья и продление трудоспособного периода жизни пожилых людей, развитие геронтологической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Повышение уровня рождаемости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оказание  государственной поддержки гражданам в связи с рождением и воспитанием детей;</a:t>
            </a:r>
          </a:p>
          <a:p>
            <a:r>
              <a:rPr lang="ru-RU" dirty="0" smtClean="0"/>
              <a:t>- оказание дополнительной поддержки неполным семьям с детьми и многодетным семьям с низкими доходами, семьям, принимающим на воспитание детей, оставшихся без попечения родителей, а также семьям, имеющим детей-инвалидов;</a:t>
            </a:r>
          </a:p>
          <a:p>
            <a:r>
              <a:rPr lang="ru-RU" dirty="0" smtClean="0"/>
              <a:t>- удовлетворение потребности семей в услугах дошкольного образования;</a:t>
            </a:r>
          </a:p>
          <a:p>
            <a:r>
              <a:rPr lang="ru-RU" dirty="0" smtClean="0"/>
              <a:t>- реализацию региональных программ обеспечения жильем граждан, в том числе молодых семей, разработку системы дополнительных мер, направленных на обеспечение жильем малоимущих граждан с детьми, нуждающихся в жилых помещениях, включая меры по расселению семей с детьми из неприспособленных и ветхих жилых помещений;</a:t>
            </a:r>
          </a:p>
          <a:p>
            <a:r>
              <a:rPr lang="ru-RU" dirty="0" smtClean="0"/>
              <a:t>- предоставление жилых помещений  детям-сиротам и детям, оставшимся без попечения родителей, лицам из их числа в возрасте от 18 до 23 лет, детям, находящимся под опекой (попечительством);</a:t>
            </a:r>
          </a:p>
          <a:p>
            <a:r>
              <a:rPr lang="ru-RU" dirty="0" smtClean="0"/>
              <a:t>- развитие системы адресной помощи при оплате жилищно-коммунальных услуг в зависимости от состава и материального положения семьи;</a:t>
            </a:r>
          </a:p>
          <a:p>
            <a:r>
              <a:rPr lang="ru-RU" dirty="0" smtClean="0"/>
              <a:t>- реализацию комплекса мер по содействию занятости женщин, имеющих малолетних детей, в целях обеспечения совмещения родительских и семейных обязанностей с профессиональной деятельностью.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Укрепление института семьи, возрождение и сохранение духовно-нравственных традиций семейных отношений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развитие системы консультативной и психологической поддержки семьи в целях создания благоприятного внутрисемейного климата, профилактики семейного неблагополучия, социальной реабилитации семей и детей, находящихся в трудной жизненной ситуации, подготовки и комплексного сопровождения семей, принимающих на воспитание детей, оставшихся без попечения родителей;</a:t>
            </a:r>
          </a:p>
          <a:p>
            <a:r>
              <a:rPr lang="ru-RU" dirty="0" smtClean="0"/>
              <a:t>- пропаганду ценностей семьи, имеющей нескольких детей, а также различных форм семейного устройства детей, оставшихся без попечения родителей, в целях формирования в обществе позитивного образа семьи со стабильным зарегистрированным браком супругов, имеющих нескольких детей или принимающих на воспитание детей, оставшихся без попечения родителей;</a:t>
            </a:r>
          </a:p>
          <a:p>
            <a:r>
              <a:rPr lang="ru-RU" dirty="0" smtClean="0"/>
              <a:t>- реализацию комплекса мер по дальнейшему снижению числа преждевременного прерывания беременности (абортов);</a:t>
            </a:r>
          </a:p>
          <a:p>
            <a:r>
              <a:rPr lang="ru-RU" dirty="0" smtClean="0"/>
              <a:t>- повышение обязательств родителей по обеспечению надлежащего уровня жизни и развития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Сокращение уровня смертности населения,</a:t>
            </a:r>
            <a:br>
              <a:rPr lang="ru-RU" sz="2200" b="1" dirty="0" smtClean="0"/>
            </a:br>
            <a:r>
              <a:rPr lang="ru-RU" sz="2200" b="1" dirty="0" smtClean="0"/>
              <a:t> в т. ч. граждан трудоспособного возраста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создание комплексной системы профилактики факторов риска, ранней диагностики , внедрения образовательных программ, направленных на предупреждение развития указанных заболеваний;</a:t>
            </a:r>
          </a:p>
          <a:p>
            <a:r>
              <a:rPr lang="ru-RU" sz="1600" dirty="0" smtClean="0"/>
              <a:t> улучшение материально-технического обеспечения учреждений здравоохранения, повышение доступности высокотехнологичной медицинской помощи  больным;</a:t>
            </a:r>
          </a:p>
          <a:p>
            <a:r>
              <a:rPr lang="ru-RU" sz="1600" dirty="0" smtClean="0"/>
              <a:t> сокращение уровня смертности и травматизма в результате ДТП за счет повышения качества дорожной инфраструктуры, дисциплины на дорогах, организации дорожного движения, повышения оперативности и качества оказания медицинской помощи пострадавшим в ДТП на всех ее этапах;</a:t>
            </a:r>
          </a:p>
          <a:p>
            <a:r>
              <a:rPr lang="ru-RU" sz="1600" dirty="0" smtClean="0"/>
              <a:t>сокращение уровня смертности и травматизма от несчастных случаев на производстве и профессиональных заболеваний;</a:t>
            </a:r>
          </a:p>
          <a:p>
            <a:r>
              <a:rPr lang="ru-RU" sz="1600" dirty="0" smtClean="0"/>
              <a:t>сокращение уровня смертности от самоубийств за счет повышения эффективности профилактической работы с гражданами из групп риска;</a:t>
            </a:r>
          </a:p>
          <a:p>
            <a:r>
              <a:rPr lang="ru-RU" sz="1600" dirty="0" smtClean="0"/>
              <a:t> сокращение уровня смертности от онкологических заболеваний за счет внедрения программ профилактики и раннего выявления онкологических заболеваний;</a:t>
            </a:r>
          </a:p>
          <a:p>
            <a:r>
              <a:rPr lang="ru-RU" sz="1600" dirty="0" smtClean="0"/>
              <a:t>сокращение уровня смертности от ВИЧ/</a:t>
            </a:r>
            <a:r>
              <a:rPr lang="ru-RU" sz="1600" dirty="0" err="1" smtClean="0"/>
              <a:t>СПИДа</a:t>
            </a:r>
            <a:r>
              <a:rPr lang="ru-RU" sz="1600" dirty="0" smtClean="0"/>
              <a:t> и туберкулеза за счет совершенствования программ профилактики и лечения этих заболеваний;</a:t>
            </a:r>
          </a:p>
          <a:p>
            <a:r>
              <a:rPr lang="ru-RU" sz="1600" dirty="0" smtClean="0"/>
              <a:t>внедрение специальных программ для населения старших возрастных групп;</a:t>
            </a:r>
          </a:p>
          <a:p>
            <a:r>
              <a:rPr lang="ru-RU" sz="1600" dirty="0" smtClean="0"/>
              <a:t> повышение доступности медицинской помощи для жителей сельской местности и отдаленных районов.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Социальные группы и их классификация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 для обсуждения.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Общество</a:t>
            </a:r>
          </a:p>
          <a:p>
            <a:r>
              <a:rPr lang="ru-RU" dirty="0" smtClean="0"/>
              <a:t> Социальная сфера жизни общества</a:t>
            </a:r>
          </a:p>
          <a:p>
            <a:r>
              <a:rPr lang="ru-RU" dirty="0" smtClean="0"/>
              <a:t>Теория социальной стратификации</a:t>
            </a:r>
          </a:p>
          <a:p>
            <a:r>
              <a:rPr lang="ru-RU" dirty="0" smtClean="0"/>
              <a:t>Социальная стратификация современной России</a:t>
            </a:r>
          </a:p>
          <a:p>
            <a:r>
              <a:rPr lang="ru-RU" dirty="0" smtClean="0"/>
              <a:t>Социальная мобильность</a:t>
            </a:r>
          </a:p>
          <a:p>
            <a:r>
              <a:rPr lang="ru-RU" dirty="0" smtClean="0"/>
              <a:t>Социальный институт</a:t>
            </a:r>
          </a:p>
          <a:p>
            <a:r>
              <a:rPr lang="ru-RU" dirty="0" smtClean="0"/>
              <a:t>Социальный статус, социальная роль</a:t>
            </a:r>
          </a:p>
          <a:p>
            <a:r>
              <a:rPr lang="ru-RU" dirty="0" smtClean="0"/>
              <a:t>Семья как социальный институт</a:t>
            </a:r>
          </a:p>
          <a:p>
            <a:r>
              <a:rPr lang="ru-RU" dirty="0" smtClean="0"/>
              <a:t>Классификация семей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Демографическая ситуация в России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0485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96752"/>
            <a:ext cx="903649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Средняя продолжительность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жизни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68,9 года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(в том числе мужчин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63,3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женщин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74,5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дельный вес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населения, умершего в трудоспособном возрасте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составил 25,4 %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из них 80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мужчины).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ужская смертность превышает женскую: в возрасте 25 – 29 лет – в 3,8 раза,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возрасте 30 – 34 лет – в 3,3 раза,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нарушает пропорциональное соотношение полов, отрицательно сказывается на уровне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брачности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населения, трудовом потенциале, благосостоянии семей.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Прогноз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дальнейшее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старение населения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области 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увеличение доли старших возрастов в общей численности населения к 2013 г. до 25,3 %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коэффициент смертности может возрасти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7,3 процента.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сокращение количества жителей до 4183,5 тыс. человек, 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ниже уровня 2008 года (4241,8 тыс. человек) на 1,4 процента).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48680"/>
            <a:ext cx="450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Данные по Ростовской области на 2008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468</TotalTime>
  <Words>1538</Words>
  <Application>Microsoft Office PowerPoint</Application>
  <PresentationFormat>Экран (4:3)</PresentationFormat>
  <Paragraphs>213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            Российское общество.  Начало 21 века.  </vt:lpstr>
      <vt:lpstr>Вопросы.</vt:lpstr>
      <vt:lpstr>Социальные группы и их классификация</vt:lpstr>
      <vt:lpstr> Вопросы для обсуждения.</vt:lpstr>
      <vt:lpstr>Демографическая ситуация в России</vt:lpstr>
      <vt:lpstr>Слайд 6</vt:lpstr>
      <vt:lpstr>Слайд 7</vt:lpstr>
      <vt:lpstr>Слайд 8</vt:lpstr>
      <vt:lpstr>Слайд 9</vt:lpstr>
      <vt:lpstr>      Причины низкой рождаемости</vt:lpstr>
      <vt:lpstr>Высокая смертность в трудоспособном возрасте. Причины.</vt:lpstr>
      <vt:lpstr>Слайд 12</vt:lpstr>
      <vt:lpstr>Проблемы семьи.</vt:lpstr>
      <vt:lpstr>Проблема</vt:lpstr>
      <vt:lpstr>Данные переписи (на 1000 человек)</vt:lpstr>
      <vt:lpstr>     Статистика по Ростовской области </vt:lpstr>
      <vt:lpstr>Причины разводов</vt:lpstr>
      <vt:lpstr>Слайд 18</vt:lpstr>
      <vt:lpstr>Последствия депопуляции</vt:lpstr>
      <vt:lpstr>«Если вы не думаете о будущем, у вас его не будет»           Дж. Голсуорси (1867-1933)</vt:lpstr>
      <vt:lpstr>Вопросы для обсуждения</vt:lpstr>
      <vt:lpstr>Слайд 22</vt:lpstr>
      <vt:lpstr>Источники</vt:lpstr>
      <vt:lpstr>Материалы для сопоставления официальных программ и предложений, внесённых группами  </vt:lpstr>
      <vt:lpstr>  Сокращение уровня материнской и младенческой смертности, укрепление здоровья детей и подростков  </vt:lpstr>
      <vt:lpstr> Укрепление здоровья населения, снижение уровня социально значимых заболеваний, создание условий и формирование мотивации для ведения здорового образа жизни </vt:lpstr>
      <vt:lpstr> Повышение уровня рождаемости</vt:lpstr>
      <vt:lpstr>Укрепление института семьи, возрождение и сохранение духовно-нравственных традиций семейных отношений</vt:lpstr>
      <vt:lpstr>    Сокращение уровня смертности населения,  в т. ч. граждан трудоспособного возраста</vt:lpstr>
    </vt:vector>
  </TitlesOfParts>
  <Company>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Тема.      Российское общество  начала 21 века.    </dc:title>
  <dc:creator>Viger</dc:creator>
  <cp:lastModifiedBy>Tata</cp:lastModifiedBy>
  <cp:revision>79</cp:revision>
  <dcterms:created xsi:type="dcterms:W3CDTF">2011-02-04T12:19:49Z</dcterms:created>
  <dcterms:modified xsi:type="dcterms:W3CDTF">2012-01-08T16:59:38Z</dcterms:modified>
</cp:coreProperties>
</file>